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276" r:id="rId2"/>
    <p:sldId id="256" r:id="rId3"/>
    <p:sldId id="258" r:id="rId4"/>
    <p:sldId id="268" r:id="rId5"/>
    <p:sldId id="257" r:id="rId6"/>
    <p:sldId id="262" r:id="rId7"/>
    <p:sldId id="259" r:id="rId8"/>
    <p:sldId id="260" r:id="rId9"/>
    <p:sldId id="261" r:id="rId10"/>
    <p:sldId id="270" r:id="rId11"/>
    <p:sldId id="269" r:id="rId12"/>
    <p:sldId id="263" r:id="rId13"/>
    <p:sldId id="264" r:id="rId14"/>
    <p:sldId id="265" r:id="rId15"/>
    <p:sldId id="271" r:id="rId16"/>
    <p:sldId id="272" r:id="rId17"/>
    <p:sldId id="273" r:id="rId18"/>
    <p:sldId id="274" r:id="rId19"/>
    <p:sldId id="275" r:id="rId20"/>
    <p:sldId id="266" r:id="rId21"/>
    <p:sldId id="267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accent2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accent2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accent2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accent2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accent2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accent2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accent2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accent2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accent2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737" autoAdjust="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2082FFE-C38E-4EE3-AE23-63716FC9F2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659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C2D7173-540B-4BA0-BCFD-45660A2FD3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1660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F23E80-AC80-4B00-9063-AC481FA73337}" type="slidenum">
              <a:rPr lang="en-US"/>
              <a:pPr/>
              <a:t>2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7FF024-B437-4FFF-8FA6-3BE78563F3FC}" type="slidenum">
              <a:rPr lang="en-US"/>
              <a:pPr/>
              <a:t>11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F45DE5-DD6E-4CB0-A030-D5A42F0CE423}" type="slidenum">
              <a:rPr lang="en-US"/>
              <a:pPr/>
              <a:t>12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94241-6BDE-40C8-B92B-94575D4DC166}" type="slidenum">
              <a:rPr lang="en-US"/>
              <a:pPr/>
              <a:t>13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956874-6D9F-4FB6-A21B-3A7243B80469}" type="slidenum">
              <a:rPr lang="en-US"/>
              <a:pPr/>
              <a:t>14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B29C14-7C79-4C1D-920B-CC75A8170401}" type="slidenum">
              <a:rPr lang="en-US"/>
              <a:pPr/>
              <a:t>15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BA5D65-6DB8-4B21-A3FE-19DCF1E36EE9}" type="slidenum">
              <a:rPr lang="en-US"/>
              <a:pPr/>
              <a:t>16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3D2E6B-D0E8-4AED-802F-B1D6FA4D4934}" type="slidenum">
              <a:rPr lang="en-US"/>
              <a:pPr/>
              <a:t>17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80E1C4-4065-4FF4-A5A0-215BBEF3E4D8}" type="slidenum">
              <a:rPr lang="en-US"/>
              <a:pPr/>
              <a:t>18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EFE8A3-8474-4663-8988-4B40FC8B4A08}" type="slidenum">
              <a:rPr lang="en-US"/>
              <a:pPr/>
              <a:t>19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57EE22-3FA6-4F06-84E1-DB42F2499903}" type="slidenum">
              <a:rPr lang="en-US"/>
              <a:pPr/>
              <a:t>20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283092-9DF4-4927-A435-F73069104061}" type="slidenum">
              <a:rPr lang="en-US"/>
              <a:pPr/>
              <a:t>3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187A21-6308-41BA-A1CC-0028FC9DFCB7}" type="slidenum">
              <a:rPr lang="en-US"/>
              <a:pPr/>
              <a:t>21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4C597A-E1A7-4BD8-B774-70571481665A}" type="slidenum">
              <a:rPr lang="en-US"/>
              <a:pPr/>
              <a:t>4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E504BC-28FB-4F3C-9EC2-73F8359511D0}" type="slidenum">
              <a:rPr lang="en-US"/>
              <a:pPr/>
              <a:t>5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3CC631-5F67-48E5-8268-70609CE3DBC3}" type="slidenum">
              <a:rPr lang="en-US"/>
              <a:pPr/>
              <a:t>6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406374-DD55-4E49-82AF-70E7473A30E3}" type="slidenum">
              <a:rPr lang="en-US"/>
              <a:pPr/>
              <a:t>7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E3BF9D-3417-4530-A8A1-7D5844A3E1A8}" type="slidenum">
              <a:rPr lang="en-US"/>
              <a:pPr/>
              <a:t>8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FFA883-4176-490F-A841-8AB4E3D5F080}" type="slidenum">
              <a:rPr lang="en-US"/>
              <a:pPr/>
              <a:t>9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DE22FD-053C-4FFF-BC34-1055298D2F11}" type="slidenum">
              <a:rPr lang="en-US"/>
              <a:pPr/>
              <a:t>10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4099" name="Arc 3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" name="Arc 4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" name="Arc 5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2" name="AutoShape 6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03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842FBF4-5155-49BE-A496-55FF01BF5C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2C97D0-52D4-4A51-B777-04DBF5E9CF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451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6DC0DC-4F54-4B92-9154-01AD230260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6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D9DFDA-8289-4ED5-9660-ACF5C4FE37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87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2F977A-90D3-4F98-AA8F-838AC2D366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3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0DE2C0-D274-4306-B0E6-B2787E897F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7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7F9C7D-0423-4995-9680-4CE6C54053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584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4B725-D599-46A4-9AD5-1CE8B84A76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56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DCEC2-82EA-4510-B721-EA43E5A357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086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F0E38F-F862-45BF-8005-462F940F6D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251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897B71-5695-4F07-B7FB-1ED3CEBBBA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0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3075" name="Arc 3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" name="Arc 5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F4F27413-840C-4C2F-955C-4CE901ADBBCC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file:///C:\Users\David\Documents\Otterbein\Courses\C%20SC%20205\reverseString.doc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file:///C:\Users\David\Documents\Otterbein\Courses\C%20SC%20205\reverseString1.doc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oleObject" Target="file:///C:\Users\David\Documents\Otterbein\Courses\C%20SC%20205\reverseString2.doc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emf"/><Relationship Id="rId4" Type="http://schemas.openxmlformats.org/officeDocument/2006/relationships/oleObject" Target="file:///C:\Users\David\Documents\Otterbein\Courses\C%20SC%20205\reverseString3.doc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emf"/><Relationship Id="rId4" Type="http://schemas.openxmlformats.org/officeDocument/2006/relationships/oleObject" Target="file:///C:\Users\David\Documents\Otterbein\Courses\C%20SC%20205\reverseString4.doc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0.emf"/><Relationship Id="rId4" Type="http://schemas.openxmlformats.org/officeDocument/2006/relationships/oleObject" Target="file:///C:\Users\David\Documents\Otterbein\Courses\C%20SC%20205\reverseString5.doc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/>
              <a:t>Recursion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/>
              <a:t>A programming technique</a:t>
            </a:r>
          </a:p>
          <a:p>
            <a:pPr>
              <a:buFontTx/>
              <a:buChar char="•"/>
            </a:pPr>
            <a:r>
              <a:rPr lang="en-US"/>
              <a:t>A design pattern</a:t>
            </a:r>
          </a:p>
          <a:p>
            <a:pPr>
              <a:buFontTx/>
              <a:buChar char="•"/>
            </a:pPr>
            <a:r>
              <a:rPr lang="en-US"/>
              <a:t>A way of thinking!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/>
      <p:bldP spid="5018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Reverse String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593725" y="1847850"/>
            <a:ext cx="3330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/>
              <a:t>Combination Step</a:t>
            </a:r>
          </a:p>
        </p:txBody>
      </p:sp>
      <p:pic>
        <p:nvPicPr>
          <p:cNvPr id="37893" name="Picture 5" descr="combination_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838" y="2428875"/>
            <a:ext cx="6037262" cy="427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Reverse String</a:t>
            </a:r>
          </a:p>
        </p:txBody>
      </p:sp>
      <p:pic>
        <p:nvPicPr>
          <p:cNvPr id="35843" name="Picture 3" descr="clientview-paper-fig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438400"/>
            <a:ext cx="6038850" cy="427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593725" y="1847850"/>
            <a:ext cx="3330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/>
              <a:t>Combination Step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reverseString Solution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419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sz="2400"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>
                <a:latin typeface="Courier New" pitchFamily="49" charset="0"/>
              </a:rPr>
              <a:t>public</a:t>
            </a:r>
            <a:r>
              <a:rPr lang="en-US" sz="2400">
                <a:latin typeface="Courier New" pitchFamily="49" charset="0"/>
              </a:rPr>
              <a:t> String reverseString (String t)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>
                <a:latin typeface="Courier New" pitchFamily="49" charset="0"/>
              </a:rPr>
              <a:t>	String s = 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>
                <a:latin typeface="Courier New" pitchFamily="49" charset="0"/>
              </a:rPr>
              <a:t>	if</a:t>
            </a:r>
            <a:r>
              <a:rPr lang="en-US" sz="2400">
                <a:latin typeface="Courier New" pitchFamily="49" charset="0"/>
              </a:rPr>
              <a:t> (s.length() != 0)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>
                <a:latin typeface="Courier New" pitchFamily="49" charset="0"/>
              </a:rPr>
              <a:t>		</a:t>
            </a:r>
            <a:r>
              <a:rPr lang="en-US" sz="2400" b="1">
                <a:latin typeface="Courier New" pitchFamily="49" charset="0"/>
              </a:rPr>
              <a:t>char</a:t>
            </a:r>
            <a:r>
              <a:rPr lang="en-US" sz="2400">
                <a:latin typeface="Courier New" pitchFamily="49" charset="0"/>
              </a:rPr>
              <a:t> ch = s.charAt (0);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>
                <a:latin typeface="Courier New" pitchFamily="49" charset="0"/>
              </a:rPr>
              <a:t>		s = t.substring (1);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>
                <a:latin typeface="Courier New" pitchFamily="49" charset="0"/>
              </a:rPr>
              <a:t>		s = reverseString (s);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>
                <a:latin typeface="Courier New" pitchFamily="49" charset="0"/>
              </a:rPr>
              <a:t>		s += ch;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>
                <a:latin typeface="Courier New" pitchFamily="49" charset="0"/>
              </a:rPr>
              <a:t>	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>
                <a:latin typeface="Courier New" pitchFamily="49" charset="0"/>
              </a:rPr>
              <a:t>	</a:t>
            </a:r>
            <a:r>
              <a:rPr lang="en-US" sz="2400" b="1">
                <a:latin typeface="Courier New" pitchFamily="49" charset="0"/>
              </a:rPr>
              <a:t>return</a:t>
            </a:r>
            <a:r>
              <a:rPr lang="en-US" sz="2400">
                <a:latin typeface="Courier New" pitchFamily="49" charset="0"/>
              </a:rPr>
              <a:t> s;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it Works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Recursion is based on inductive reasoning.</a:t>
            </a:r>
          </a:p>
          <a:p>
            <a:pPr lvl="1">
              <a:lnSpc>
                <a:spcPct val="90000"/>
              </a:lnSpc>
            </a:pPr>
            <a:r>
              <a:rPr lang="en-US"/>
              <a:t>Base case: there is no smaller problem</a:t>
            </a:r>
          </a:p>
          <a:p>
            <a:pPr lvl="1">
              <a:lnSpc>
                <a:spcPct val="90000"/>
              </a:lnSpc>
            </a:pPr>
            <a:r>
              <a:rPr lang="en-US"/>
              <a:t>Non-base case: there is a smaller problem</a:t>
            </a:r>
          </a:p>
          <a:p>
            <a:pPr>
              <a:lnSpc>
                <a:spcPct val="90000"/>
              </a:lnSpc>
            </a:pPr>
            <a:r>
              <a:rPr lang="en-US"/>
              <a:t>Mathematical Induction</a:t>
            </a:r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</a:rPr>
              <a:t>If</a:t>
            </a:r>
            <a:r>
              <a:rPr lang="en-US"/>
              <a:t> we are convinced that there will eventually be a smallest problem, then we can make an (mathematically) inductive argument.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Inductive Reasoning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012825" y="2506663"/>
            <a:ext cx="75977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3321" name="Object 9"/>
          <p:cNvGraphicFramePr>
            <a:graphicFrameLocks noChangeAspect="1"/>
          </p:cNvGraphicFramePr>
          <p:nvPr/>
        </p:nvGraphicFramePr>
        <p:xfrm>
          <a:off x="1517650" y="2351088"/>
          <a:ext cx="6500813" cy="390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Document" r:id="rId4" imgW="6652297" imgH="4646097" progId="Word.Document.8">
                  <p:link updateAutomatic="1"/>
                </p:oleObj>
              </mc:Choice>
              <mc:Fallback>
                <p:oleObj name="Document" r:id="rId4" imgW="6652297" imgH="4646097" progId="Word.Document.8">
                  <p:link updateAutomatic="1"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7650" y="2351088"/>
                        <a:ext cx="6500813" cy="390842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Inductive Reasoning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012825" y="2506663"/>
            <a:ext cx="75977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1517650" y="1981200"/>
          <a:ext cx="6500813" cy="464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2" name="Document" r:id="rId4" imgW="6652297" imgH="5522121" progId="Word.Document.8">
                  <p:link updateAutomatic="1"/>
                </p:oleObj>
              </mc:Choice>
              <mc:Fallback>
                <p:oleObj name="Document" r:id="rId4" imgW="6652297" imgH="5522121" progId="Word.Document.8">
                  <p:link updateAutomatic="1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7650" y="1981200"/>
                        <a:ext cx="6500813" cy="464661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Inductive Reasoning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1012825" y="2506663"/>
            <a:ext cx="75977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1517650" y="1981200"/>
          <a:ext cx="6500813" cy="464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0" name="Document" r:id="rId4" imgW="6652297" imgH="5522121" progId="Word.Document.8">
                  <p:link updateAutomatic="1"/>
                </p:oleObj>
              </mc:Choice>
              <mc:Fallback>
                <p:oleObj name="Document" r:id="rId4" imgW="6652297" imgH="5522121" progId="Word.Document.8">
                  <p:link updateAutomatic="1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7650" y="1981200"/>
                        <a:ext cx="6500813" cy="464661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Inductive Reasoning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1012825" y="2506663"/>
            <a:ext cx="75977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1517650" y="1981200"/>
          <a:ext cx="6500813" cy="464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8" name="Document" r:id="rId4" imgW="6652297" imgH="5522121" progId="Word.Document.8">
                  <p:link updateAutomatic="1"/>
                </p:oleObj>
              </mc:Choice>
              <mc:Fallback>
                <p:oleObj name="Document" r:id="rId4" imgW="6652297" imgH="5522121" progId="Word.Document.8">
                  <p:link updateAutomatic="1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7650" y="1981200"/>
                        <a:ext cx="6500813" cy="464661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Inductive Reasoning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1012825" y="2506663"/>
            <a:ext cx="75977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46084" name="Object 4"/>
          <p:cNvGraphicFramePr>
            <a:graphicFrameLocks noChangeAspect="1"/>
          </p:cNvGraphicFramePr>
          <p:nvPr/>
        </p:nvGraphicFramePr>
        <p:xfrm>
          <a:off x="1517650" y="1981200"/>
          <a:ext cx="6500813" cy="464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6" name="Document" r:id="rId4" imgW="6652297" imgH="5522121" progId="Word.Document.8">
                  <p:link updateAutomatic="1"/>
                </p:oleObj>
              </mc:Choice>
              <mc:Fallback>
                <p:oleObj name="Document" r:id="rId4" imgW="6652297" imgH="5522121" progId="Word.Document.8">
                  <p:link updateAutomatic="1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7650" y="1981200"/>
                        <a:ext cx="6500813" cy="464661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Inductive Reasoning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1012825" y="2506663"/>
            <a:ext cx="75977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4813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1361794"/>
              </p:ext>
            </p:extLst>
          </p:nvPr>
        </p:nvGraphicFramePr>
        <p:xfrm>
          <a:off x="1517650" y="1981200"/>
          <a:ext cx="6500813" cy="464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4" name="Document" r:id="rId4" imgW="6652297" imgH="5522121" progId="Word.Document.8">
                  <p:link updateAutomatic="1"/>
                </p:oleObj>
              </mc:Choice>
              <mc:Fallback>
                <p:oleObj name="Document" r:id="rId4" imgW="6652297" imgH="5522121" progId="Word.Document.8">
                  <p:link updateAutomatic="1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7650" y="1981200"/>
                        <a:ext cx="6500813" cy="464661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problem solving strategy that is applied to problems which are “self-similar” in structure.</a:t>
            </a:r>
          </a:p>
          <a:p>
            <a:pPr lvl="1">
              <a:lnSpc>
                <a:spcPct val="90000"/>
              </a:lnSpc>
            </a:pPr>
            <a:r>
              <a:rPr lang="en-US"/>
              <a:t>Recurrence Relations</a:t>
            </a:r>
          </a:p>
          <a:p>
            <a:pPr lvl="1">
              <a:lnSpc>
                <a:spcPct val="90000"/>
              </a:lnSpc>
            </a:pPr>
            <a:r>
              <a:rPr lang="en-US"/>
              <a:t>Fractal images</a:t>
            </a:r>
          </a:p>
          <a:p>
            <a:pPr lvl="1">
              <a:lnSpc>
                <a:spcPct val="90000"/>
              </a:lnSpc>
            </a:pPr>
            <a:r>
              <a:rPr lang="en-US"/>
              <a:t>Manipulation of “recursive” data structures</a:t>
            </a:r>
          </a:p>
          <a:p>
            <a:pPr>
              <a:lnSpc>
                <a:spcPct val="90000"/>
              </a:lnSpc>
            </a:pPr>
            <a:r>
              <a:rPr lang="en-US"/>
              <a:t>The </a:t>
            </a:r>
            <a:r>
              <a:rPr lang="en-US" i="1"/>
              <a:t>larger</a:t>
            </a:r>
            <a:r>
              <a:rPr lang="en-US"/>
              <a:t> problem is composed of instances of </a:t>
            </a:r>
            <a:r>
              <a:rPr lang="en-US" i="1"/>
              <a:t>smaller</a:t>
            </a:r>
            <a:r>
              <a:rPr lang="en-US"/>
              <a:t> problems of the </a:t>
            </a:r>
            <a:r>
              <a:rPr lang="en-US" b="1">
                <a:solidFill>
                  <a:schemeClr val="accent2"/>
                </a:solidFill>
              </a:rPr>
              <a:t>same kind</a:t>
            </a:r>
            <a:r>
              <a:rPr lang="en-US"/>
              <a:t>.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bldLvl="2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Domino Effect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Does it work in the base case </a:t>
            </a:r>
            <a:r>
              <a:rPr lang="en-US" sz="2800"/>
              <a:t>(t.length == 0)</a:t>
            </a:r>
            <a:r>
              <a:rPr lang="en-US"/>
              <a:t>?</a:t>
            </a:r>
          </a:p>
          <a:p>
            <a:r>
              <a:rPr lang="en-US"/>
              <a:t>Does it work if t.length == 1? </a:t>
            </a:r>
          </a:p>
          <a:p>
            <a:r>
              <a:rPr lang="en-US"/>
              <a:t>Does it work if t.length == 2?</a:t>
            </a:r>
          </a:p>
          <a:p>
            <a:endParaRPr lang="en-US"/>
          </a:p>
          <a:p>
            <a:r>
              <a:rPr lang="en-US"/>
              <a:t>If it works for t.length == k, will it always work for t.length == k+1?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Base Cases Are Essential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Tx/>
              <a:buNone/>
            </a:pPr>
            <a:r>
              <a:rPr lang="en-US"/>
              <a:t>My friend liked to claim, “I’m </a:t>
            </a:r>
            <a:r>
              <a:rPr lang="en-US" baseline="30000"/>
              <a:t>2</a:t>
            </a:r>
            <a:r>
              <a:rPr lang="en-US"/>
              <a:t>/</a:t>
            </a:r>
            <a:r>
              <a:rPr lang="en-US" sz="2000"/>
              <a:t>3</a:t>
            </a:r>
            <a:r>
              <a:rPr lang="en-US"/>
              <a:t> Cherokee.”</a:t>
            </a:r>
          </a:p>
          <a:p>
            <a:pPr marL="0" indent="0" algn="just">
              <a:buFontTx/>
              <a:buNone/>
            </a:pPr>
            <a:endParaRPr lang="en-US"/>
          </a:p>
          <a:p>
            <a:pPr marL="0" indent="0" algn="just">
              <a:buFontTx/>
              <a:buNone/>
            </a:pPr>
            <a:r>
              <a:rPr lang="en-US"/>
              <a:t>Until someone would challenge him, “</a:t>
            </a:r>
            <a:r>
              <a:rPr lang="en-US" baseline="30000"/>
              <a:t>2</a:t>
            </a:r>
            <a:r>
              <a:rPr lang="en-US"/>
              <a:t>/</a:t>
            </a:r>
            <a:r>
              <a:rPr lang="en-US" sz="2000"/>
              <a:t>3</a:t>
            </a:r>
            <a:r>
              <a:rPr lang="en-US"/>
              <a:t>? You mean ½, or ¾, or maybe </a:t>
            </a:r>
            <a:r>
              <a:rPr lang="en-US" baseline="30000"/>
              <a:t>5</a:t>
            </a:r>
            <a:r>
              <a:rPr lang="en-US"/>
              <a:t>/</a:t>
            </a:r>
            <a:r>
              <a:rPr lang="en-US" sz="2000"/>
              <a:t>8</a:t>
            </a:r>
            <a:r>
              <a:rPr lang="en-US"/>
              <a:t>—how on earth can you be </a:t>
            </a:r>
            <a:r>
              <a:rPr lang="en-US" baseline="30000"/>
              <a:t>2</a:t>
            </a:r>
            <a:r>
              <a:rPr lang="en-US"/>
              <a:t>/</a:t>
            </a:r>
            <a:r>
              <a:rPr lang="en-US" sz="2000"/>
              <a:t>3</a:t>
            </a:r>
            <a:r>
              <a:rPr lang="en-US"/>
              <a:t> of anything?”</a:t>
            </a:r>
          </a:p>
          <a:p>
            <a:pPr marL="0" indent="0" algn="just">
              <a:buFontTx/>
              <a:buNone/>
            </a:pPr>
            <a:endParaRPr lang="en-US"/>
          </a:p>
          <a:p>
            <a:pPr marL="0" indent="0">
              <a:buFontTx/>
              <a:buNone/>
            </a:pPr>
            <a:r>
              <a:rPr lang="en-US"/>
              <a:t>“It’s easy,” he said, “both my parents are </a:t>
            </a:r>
            <a:r>
              <a:rPr lang="en-US" baseline="30000"/>
              <a:t>2</a:t>
            </a:r>
            <a:r>
              <a:rPr lang="en-US"/>
              <a:t>/</a:t>
            </a:r>
            <a:r>
              <a:rPr lang="en-US" sz="2000"/>
              <a:t>3</a:t>
            </a:r>
            <a:r>
              <a:rPr lang="en-US"/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Top-Down Design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>
                <a:solidFill>
                  <a:schemeClr val="accent1"/>
                </a:solidFill>
              </a:rPr>
              <a:t>1.</a:t>
            </a:r>
            <a:r>
              <a:rPr lang="en-US"/>
              <a:t>	</a:t>
            </a:r>
            <a:r>
              <a:rPr lang="en-US" b="1" i="1"/>
              <a:t>Decompose</a:t>
            </a:r>
            <a:r>
              <a:rPr lang="en-US"/>
              <a:t> the problem into </a:t>
            </a:r>
            <a:r>
              <a:rPr lang="en-US" b="1">
                <a:solidFill>
                  <a:schemeClr val="accent2"/>
                </a:solidFill>
              </a:rPr>
              <a:t>smaller</a:t>
            </a:r>
            <a:r>
              <a:rPr lang="en-US"/>
              <a:t> problems.</a:t>
            </a:r>
          </a:p>
          <a:p>
            <a:pPr>
              <a:buFontTx/>
              <a:buNone/>
            </a:pPr>
            <a:r>
              <a:rPr lang="en-US">
                <a:solidFill>
                  <a:schemeClr val="accent1"/>
                </a:solidFill>
              </a:rPr>
              <a:t>2.</a:t>
            </a:r>
            <a:r>
              <a:rPr lang="en-US"/>
              <a:t>	</a:t>
            </a:r>
            <a:r>
              <a:rPr lang="en-US" b="1" i="1"/>
              <a:t>Solve</a:t>
            </a:r>
            <a:r>
              <a:rPr lang="en-US"/>
              <a:t> each smaller problem (perhaps by way of top-down design).</a:t>
            </a:r>
          </a:p>
          <a:p>
            <a:pPr>
              <a:buFontTx/>
              <a:buNone/>
            </a:pPr>
            <a:r>
              <a:rPr lang="en-US">
                <a:solidFill>
                  <a:schemeClr val="accent1"/>
                </a:solidFill>
              </a:rPr>
              <a:t>3.</a:t>
            </a:r>
            <a:r>
              <a:rPr lang="en-US"/>
              <a:t>	</a:t>
            </a:r>
            <a:r>
              <a:rPr lang="en-US" b="1" i="1"/>
              <a:t>Combine</a:t>
            </a:r>
            <a:r>
              <a:rPr lang="en-US"/>
              <a:t> the solutions for these smaller problems to obtain a solution for the original problem.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endParaRPr lang="en-US"/>
          </a:p>
          <a:p>
            <a:pPr marL="609600" indent="-609600">
              <a:lnSpc>
                <a:spcPct val="80000"/>
              </a:lnSpc>
            </a:pPr>
            <a:r>
              <a:rPr lang="en-US"/>
              <a:t>A recursive method solves an instance of a problem that is represented by its parameters and return value.</a:t>
            </a:r>
          </a:p>
          <a:p>
            <a:pPr marL="609600" indent="-609600">
              <a:lnSpc>
                <a:spcPct val="80000"/>
              </a:lnSpc>
            </a:pPr>
            <a:endParaRPr lang="en-US"/>
          </a:p>
          <a:p>
            <a:pPr marL="609600" indent="-609600"/>
            <a:r>
              <a:rPr lang="en-US"/>
              <a:t>A special form of top-down design can be described in terms of operations on these parameters and return values.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419600"/>
          </a:xfrm>
        </p:spPr>
        <p:txBody>
          <a:bodyPr/>
          <a:lstStyle/>
          <a:p>
            <a:pPr marL="503238" indent="-503238">
              <a:buFontTx/>
              <a:buNone/>
            </a:pPr>
            <a:r>
              <a:rPr lang="en-US">
                <a:solidFill>
                  <a:schemeClr val="accent1"/>
                </a:solidFill>
              </a:rPr>
              <a:t>1.</a:t>
            </a:r>
            <a:r>
              <a:rPr lang="en-US"/>
              <a:t>	From incoming parameter values, extract </a:t>
            </a:r>
            <a:r>
              <a:rPr lang="en-US" b="1">
                <a:solidFill>
                  <a:schemeClr val="accent2"/>
                </a:solidFill>
              </a:rPr>
              <a:t>smaller</a:t>
            </a:r>
            <a:r>
              <a:rPr lang="en-US"/>
              <a:t> values of the </a:t>
            </a:r>
            <a:r>
              <a:rPr lang="en-US" b="1">
                <a:solidFill>
                  <a:schemeClr val="accent2"/>
                </a:solidFill>
              </a:rPr>
              <a:t>same</a:t>
            </a:r>
            <a:r>
              <a:rPr lang="en-US"/>
              <a:t> kind.</a:t>
            </a:r>
          </a:p>
          <a:p>
            <a:pPr marL="503238" indent="-503238">
              <a:buFontTx/>
              <a:buNone/>
            </a:pPr>
            <a:r>
              <a:rPr lang="en-US">
                <a:solidFill>
                  <a:schemeClr val="accent1"/>
                </a:solidFill>
              </a:rPr>
              <a:t>2.</a:t>
            </a:r>
            <a:r>
              <a:rPr lang="en-US"/>
              <a:t>	Apply the method (recursively) to each of the smaller values to obtain solutions for the smaller values.</a:t>
            </a:r>
          </a:p>
          <a:p>
            <a:pPr marL="503238" indent="-503238">
              <a:buFontTx/>
              <a:buNone/>
            </a:pPr>
            <a:r>
              <a:rPr lang="en-US">
                <a:solidFill>
                  <a:schemeClr val="accent1"/>
                </a:solidFill>
              </a:rPr>
              <a:t>3.</a:t>
            </a:r>
            <a:r>
              <a:rPr lang="en-US"/>
              <a:t>	Use the solutions for these smaller values to obtain a solution for the original incoming parameter values.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2800"/>
          </a:p>
          <a:p>
            <a:r>
              <a:rPr lang="en-US" sz="2800"/>
              <a:t>It is important to separate the client view from the implementation view, even with recursion!</a:t>
            </a:r>
          </a:p>
          <a:p>
            <a:r>
              <a:rPr lang="en-US" sz="2800" b="1">
                <a:solidFill>
                  <a:schemeClr val="accent2"/>
                </a:solidFill>
              </a:rPr>
              <a:t>Client View</a:t>
            </a:r>
            <a:r>
              <a:rPr lang="en-US" sz="2800"/>
              <a:t>: If I had access to an operation that provided solutions to each of the smaller values, would this help me obtain a solution for the original incoming value?</a:t>
            </a:r>
          </a:p>
          <a:p>
            <a:r>
              <a:rPr lang="en-US" sz="2800"/>
              <a:t>I.e., what does the combination step look like?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Recursion Example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800600"/>
          </a:xfrm>
        </p:spPr>
        <p:txBody>
          <a:bodyPr/>
          <a:lstStyle/>
          <a:p>
            <a:r>
              <a:rPr lang="en-US"/>
              <a:t>Given a String object, construct a new String that is the </a:t>
            </a:r>
            <a:r>
              <a:rPr lang="en-US" b="1">
                <a:solidFill>
                  <a:schemeClr val="accent2"/>
                </a:solidFill>
              </a:rPr>
              <a:t>reverse</a:t>
            </a:r>
            <a:r>
              <a:rPr lang="en-US"/>
              <a:t> of the original.</a:t>
            </a:r>
          </a:p>
          <a:p>
            <a:endParaRPr lang="en-US" sz="1000"/>
          </a:p>
          <a:p>
            <a:pPr>
              <a:buFontTx/>
              <a:buNone/>
            </a:pPr>
            <a:r>
              <a:rPr lang="en-US" sz="2400" b="1">
                <a:latin typeface="Courier New" pitchFamily="49" charset="0"/>
              </a:rPr>
              <a:t>public</a:t>
            </a:r>
            <a:r>
              <a:rPr lang="en-US" sz="2400">
                <a:latin typeface="Courier New" pitchFamily="49" charset="0"/>
              </a:rPr>
              <a:t> String reverseString (String t) {</a:t>
            </a:r>
          </a:p>
          <a:p>
            <a:pPr>
              <a:buFontTx/>
              <a:buNone/>
            </a:pPr>
            <a:r>
              <a:rPr lang="en-US" sz="2400">
                <a:latin typeface="Courier New" pitchFamily="49" charset="0"/>
              </a:rPr>
              <a:t>//! </a:t>
            </a:r>
            <a:r>
              <a:rPr lang="en-US" sz="2400" i="1">
                <a:latin typeface="Courier New" pitchFamily="49" charset="0"/>
              </a:rPr>
              <a:t>requires:	</a:t>
            </a:r>
            <a:r>
              <a:rPr lang="en-US" sz="2400">
                <a:latin typeface="Courier New" pitchFamily="49" charset="0"/>
              </a:rPr>
              <a:t>true</a:t>
            </a:r>
          </a:p>
          <a:p>
            <a:pPr>
              <a:buFontTx/>
              <a:buNone/>
            </a:pPr>
            <a:r>
              <a:rPr lang="en-US" sz="2400">
                <a:latin typeface="Courier New" pitchFamily="49" charset="0"/>
              </a:rPr>
              <a:t>//! </a:t>
            </a:r>
            <a:r>
              <a:rPr lang="en-US" sz="2400" i="1">
                <a:latin typeface="Courier New" pitchFamily="49" charset="0"/>
              </a:rPr>
              <a:t>ensures:	</a:t>
            </a:r>
            <a:r>
              <a:rPr lang="en-US" sz="2400">
                <a:latin typeface="Courier New" pitchFamily="49" charset="0"/>
              </a:rPr>
              <a:t>result == REVERSE (t)</a:t>
            </a:r>
          </a:p>
          <a:p>
            <a:pPr>
              <a:buFontTx/>
              <a:buNone/>
            </a:pPr>
            <a:r>
              <a:rPr lang="en-US" sz="2400">
                <a:latin typeface="Courier New" pitchFamily="49" charset="0"/>
              </a:rPr>
              <a:t>//! </a:t>
            </a:r>
            <a:r>
              <a:rPr lang="en-US" sz="2400" i="1">
                <a:latin typeface="Courier New" pitchFamily="49" charset="0"/>
              </a:rPr>
              <a:t>preserves:	</a:t>
            </a:r>
            <a:r>
              <a:rPr lang="en-US" sz="2400">
                <a:latin typeface="Courier New" pitchFamily="49" charset="0"/>
              </a:rPr>
              <a:t>t</a:t>
            </a:r>
          </a:p>
          <a:p>
            <a:pPr>
              <a:buFontTx/>
              <a:buNone/>
            </a:pPr>
            <a:r>
              <a:rPr lang="en-US" sz="2400">
                <a:latin typeface="Courier New" pitchFamily="49" charset="0"/>
              </a:rPr>
              <a:t>//! </a:t>
            </a:r>
            <a:r>
              <a:rPr lang="en-US" sz="2400" i="1">
                <a:latin typeface="Courier New" pitchFamily="49" charset="0"/>
              </a:rPr>
              <a:t>produces:	</a:t>
            </a:r>
            <a:r>
              <a:rPr lang="en-US" sz="2400">
                <a:latin typeface="Courier New" pitchFamily="49" charset="0"/>
              </a:rPr>
              <a:t>result</a:t>
            </a:r>
          </a:p>
          <a:p>
            <a:pPr>
              <a:buFontTx/>
              <a:buNone/>
            </a:pPr>
            <a:r>
              <a:rPr lang="en-US" sz="2400">
                <a:latin typeface="Courier New" pitchFamily="49" charset="0"/>
              </a:rPr>
              <a:t>//  precondition: none</a:t>
            </a:r>
          </a:p>
          <a:p>
            <a:pPr>
              <a:buFontTx/>
              <a:buNone/>
            </a:pPr>
            <a:r>
              <a:rPr lang="en-US" sz="2400">
                <a:latin typeface="Courier New" pitchFamily="49" charset="0"/>
              </a:rPr>
              <a:t>//  postcondition: returns a String that</a:t>
            </a:r>
          </a:p>
          <a:p>
            <a:pPr>
              <a:buFontTx/>
              <a:buNone/>
            </a:pPr>
            <a:r>
              <a:rPr lang="en-US" sz="2400">
                <a:latin typeface="Courier New" pitchFamily="49" charset="0"/>
              </a:rPr>
              <a:t>//  is the reverse of the value of 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Reverse String</a:t>
            </a:r>
          </a:p>
        </p:txBody>
      </p:sp>
      <p:pic>
        <p:nvPicPr>
          <p:cNvPr id="8195" name="Picture 3" descr="clientview-paper-fig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971800"/>
            <a:ext cx="7924800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93725" y="1847850"/>
            <a:ext cx="43481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/>
              <a:t>Problem Decomposition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Reverse String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93725" y="1847850"/>
            <a:ext cx="3330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/>
              <a:t>Combination Step</a:t>
            </a:r>
          </a:p>
        </p:txBody>
      </p:sp>
      <p:pic>
        <p:nvPicPr>
          <p:cNvPr id="9221" name="Picture 5" descr="combination_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2438400"/>
            <a:ext cx="6032500" cy="427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Designs\FIREBALL.POT</Template>
  <TotalTime>386</TotalTime>
  <Words>624</Words>
  <Application>Microsoft Office PowerPoint</Application>
  <PresentationFormat>On-screen Show (4:3)</PresentationFormat>
  <Paragraphs>104</Paragraphs>
  <Slides>21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Links</vt:lpstr>
      </vt:variant>
      <vt:variant>
        <vt:i4>6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</vt:lpstr>
      <vt:lpstr>Courier New</vt:lpstr>
      <vt:lpstr>Times New Roman</vt:lpstr>
      <vt:lpstr>Fireball</vt:lpstr>
      <vt:lpstr>file:///C:\Users\David\Documents\Otterbein\Courses\C%20SC%20205\reverseString.doc</vt:lpstr>
      <vt:lpstr>file:///C:\Users\David\Documents\Otterbein\Courses\C%20SC%20205\reverseString1.doc</vt:lpstr>
      <vt:lpstr>file:///C:\Users\David\Documents\Otterbein\Courses\C%20SC%20205\reverseString2.doc</vt:lpstr>
      <vt:lpstr>file:///C:\Users\David\Documents\Otterbein\Courses\C%20SC%20205\reverseString3.doc</vt:lpstr>
      <vt:lpstr>file:///C:\Users\David\Documents\Otterbein\Courses\C%20SC%20205\reverseString4.doc</vt:lpstr>
      <vt:lpstr>file:///C:\Users\David\Documents\Otterbein\Courses\C%20SC%20205\reverseString5.doc</vt:lpstr>
      <vt:lpstr>Recursion</vt:lpstr>
      <vt:lpstr>Recursion</vt:lpstr>
      <vt:lpstr>Top-Down Design</vt:lpstr>
      <vt:lpstr>Recursion</vt:lpstr>
      <vt:lpstr>Recursion</vt:lpstr>
      <vt:lpstr>Recursion</vt:lpstr>
      <vt:lpstr>Recursion Example</vt:lpstr>
      <vt:lpstr>Reverse String</vt:lpstr>
      <vt:lpstr>Reverse String</vt:lpstr>
      <vt:lpstr>Reverse String</vt:lpstr>
      <vt:lpstr>Reverse String</vt:lpstr>
      <vt:lpstr>reverseString Solution</vt:lpstr>
      <vt:lpstr>Why it Works</vt:lpstr>
      <vt:lpstr>Inductive Reasoning</vt:lpstr>
      <vt:lpstr>Inductive Reasoning</vt:lpstr>
      <vt:lpstr>Inductive Reasoning</vt:lpstr>
      <vt:lpstr>Inductive Reasoning</vt:lpstr>
      <vt:lpstr>Inductive Reasoning</vt:lpstr>
      <vt:lpstr>Inductive Reasoning</vt:lpstr>
      <vt:lpstr>The Domino Effect</vt:lpstr>
      <vt:lpstr>Base Cases Are Essential</vt:lpstr>
    </vt:vector>
  </TitlesOfParts>
  <Company>Otterbein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Recursion</dc:title>
  <dc:creator>Otterbein User</dc:creator>
  <cp:lastModifiedBy>Stucki, David</cp:lastModifiedBy>
  <cp:revision>19</cp:revision>
  <dcterms:created xsi:type="dcterms:W3CDTF">1999-09-28T14:38:40Z</dcterms:created>
  <dcterms:modified xsi:type="dcterms:W3CDTF">2020-09-16T00:45:48Z</dcterms:modified>
</cp:coreProperties>
</file>