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3" r:id="rId1"/>
  </p:sldMasterIdLst>
  <p:notesMasterIdLst>
    <p:notesMasterId r:id="rId14"/>
  </p:notesMasterIdLst>
  <p:handoutMasterIdLst>
    <p:handoutMasterId r:id="rId15"/>
  </p:handoutMasterIdLst>
  <p:sldIdLst>
    <p:sldId id="448" r:id="rId2"/>
    <p:sldId id="460" r:id="rId3"/>
    <p:sldId id="520" r:id="rId4"/>
    <p:sldId id="519" r:id="rId5"/>
    <p:sldId id="521" r:id="rId6"/>
    <p:sldId id="522" r:id="rId7"/>
    <p:sldId id="523" r:id="rId8"/>
    <p:sldId id="524" r:id="rId9"/>
    <p:sldId id="525" r:id="rId10"/>
    <p:sldId id="526" r:id="rId11"/>
    <p:sldId id="527" r:id="rId12"/>
    <p:sldId id="528" r:id="rId13"/>
  </p:sldIdLst>
  <p:sldSz cx="12192000" cy="6858000"/>
  <p:notesSz cx="7315200" cy="9601200"/>
  <p:embeddedFontLst>
    <p:embeddedFont>
      <p:font typeface="Americana BT" panose="02020504070506020904" pitchFamily="18" charset="0"/>
      <p:regular r:id="rId16"/>
      <p:bold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rmina Lt BT" panose="0207050206030A030404" pitchFamily="18" charset="0"/>
      <p:regular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6600FF"/>
    <a:srgbClr val="FF9797"/>
    <a:srgbClr val="F2D59C"/>
    <a:srgbClr val="FFFFFF"/>
    <a:srgbClr val="A7A7A7"/>
    <a:srgbClr val="9BFFC8"/>
    <a:srgbClr val="99FF66"/>
    <a:srgbClr val="66FF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1" autoAdjust="0"/>
    <p:restoredTop sz="94660" autoAdjust="0"/>
  </p:normalViewPr>
  <p:slideViewPr>
    <p:cSldViewPr>
      <p:cViewPr varScale="1">
        <p:scale>
          <a:sx n="76" d="100"/>
          <a:sy n="76" d="100"/>
        </p:scale>
        <p:origin x="126" y="546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8A2B57-62EC-4BAE-9A84-C6712FC3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4400E7-0945-463B-854C-2C4C8A80AD69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66AB41-2DBD-467C-A47B-3DF4A503E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8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宋体" panose="02010600030101010101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3E62D02B-A39D-4D7F-82FC-832C5CE9C19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5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2670176"/>
            <a:ext cx="11582400" cy="227013"/>
            <a:chOff x="288" y="1682"/>
            <a:chExt cx="5472" cy="239"/>
          </a:xfrm>
        </p:grpSpPr>
        <p:sp>
          <p:nvSpPr>
            <p:cNvPr id="5" name="AutoShape 10"/>
            <p:cNvSpPr>
              <a:spLocks noChangeArrowheads="1"/>
            </p:cNvSpPr>
            <p:nvPr userDrawn="1"/>
          </p:nvSpPr>
          <p:spPr bwMode="auto">
            <a:xfrm>
              <a:off x="288" y="1682"/>
              <a:ext cx="5472" cy="150"/>
            </a:xfrm>
            <a:custGeom>
              <a:avLst/>
              <a:gdLst>
                <a:gd name="G0" fmla="+- 585 0 0"/>
              </a:gdLst>
              <a:ahLst/>
              <a:cxnLst>
                <a:cxn ang="0">
                  <a:pos x="0" y="0"/>
                </a:cxn>
                <a:cxn ang="0">
                  <a:pos x="585" y="0"/>
                </a:cxn>
                <a:cxn ang="0">
                  <a:pos x="585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585" y="0"/>
                  </a:lnTo>
                  <a:lnTo>
                    <a:pt x="585" y="1000"/>
                  </a:lnTo>
                  <a:lnTo>
                    <a:pt x="0" y="100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 userDrawn="1"/>
          </p:nvSpPr>
          <p:spPr bwMode="auto">
            <a:xfrm>
              <a:off x="3597" y="1682"/>
              <a:ext cx="17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sz="600" b="1" dirty="0">
                  <a:latin typeface="Georgia" panose="02040502050405020303" pitchFamily="18" charset="0"/>
                </a:rPr>
                <a:t>Computer Science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Engineering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Otterbein University</a:t>
              </a:r>
            </a:p>
          </p:txBody>
        </p:sp>
        <p:sp>
          <p:nvSpPr>
            <p:cNvPr id="7" name="Line 12"/>
            <p:cNvSpPr>
              <a:spLocks noChangeShapeType="1"/>
            </p:cNvSpPr>
            <p:nvPr userDrawn="1"/>
          </p:nvSpPr>
          <p:spPr bwMode="auto">
            <a:xfrm flipV="1">
              <a:off x="288" y="1921"/>
              <a:ext cx="5472" cy="0"/>
            </a:xfrm>
            <a:prstGeom prst="line">
              <a:avLst/>
            </a:prstGeom>
            <a:noFill/>
            <a:ln w="57150">
              <a:solidFill>
                <a:srgbClr val="F2D5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77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35025"/>
          </a:xfrm>
          <a:prstGeom prst="rect">
            <a:avLst/>
          </a:prstGeom>
        </p:spPr>
        <p:txBody>
          <a:bodyPr/>
          <a:lstStyle>
            <a:lvl1pPr>
              <a:defRPr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latin typeface="Carmina Lt BT" panose="0207050206030A030404" pitchFamily="18" charset="0"/>
              </a:defRPr>
            </a:lvl1pPr>
            <a:lvl2pPr>
              <a:buClr>
                <a:srgbClr val="FF0000"/>
              </a:buClr>
              <a:defRPr>
                <a:latin typeface="Carmina Lt BT" panose="0207050206030A030404" pitchFamily="18" charset="0"/>
              </a:defRPr>
            </a:lvl2pPr>
            <a:lvl3pPr>
              <a:buClr>
                <a:srgbClr val="FF0000"/>
              </a:buClr>
              <a:defRPr>
                <a:latin typeface="Carmina Lt BT" panose="0207050206030A030404" pitchFamily="18" charset="0"/>
              </a:defRPr>
            </a:lvl3pPr>
            <a:lvl4pPr>
              <a:buClr>
                <a:srgbClr val="FF0000"/>
              </a:buClr>
              <a:defRPr>
                <a:latin typeface="Carmina Lt BT" panose="0207050206030A030404" pitchFamily="18" charset="0"/>
              </a:defRPr>
            </a:lvl4pPr>
            <a:lvl5pPr>
              <a:buClr>
                <a:srgbClr val="FF0000"/>
              </a:buClr>
              <a:defRPr>
                <a:latin typeface="Carmina Lt BT" panose="0207050206030A03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76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109664"/>
            <a:ext cx="109728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262285" y="1076326"/>
            <a:ext cx="21323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sz="700" b="1" dirty="0">
                <a:latin typeface="Georgia" panose="02040502050405020303" pitchFamily="18" charset="0"/>
              </a:rPr>
              <a:t>Computer Science  </a:t>
            </a:r>
            <a:r>
              <a:rPr lang="en-US" sz="700" dirty="0">
                <a:solidFill>
                  <a:srgbClr val="FF0000"/>
                </a:solidFill>
                <a:sym typeface="Wingdings" panose="05000000000000000000" pitchFamily="2" charset="2"/>
              </a:rPr>
              <a:t></a:t>
            </a:r>
            <a:r>
              <a:rPr lang="en-US" sz="700" b="1" dirty="0">
                <a:latin typeface="Georgia" panose="02040502050405020303" pitchFamily="18" charset="0"/>
              </a:rPr>
              <a:t>  Otterbein University</a:t>
            </a: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 flipV="1">
            <a:off x="609600" y="1277938"/>
            <a:ext cx="10972800" cy="0"/>
          </a:xfrm>
          <a:prstGeom prst="line">
            <a:avLst/>
          </a:prstGeom>
          <a:noFill/>
          <a:ln w="57150">
            <a:solidFill>
              <a:srgbClr val="F2D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57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1560" y="1581868"/>
            <a:ext cx="8424345" cy="1047032"/>
          </a:xfrm>
        </p:spPr>
        <p:txBody>
          <a:bodyPr/>
          <a:lstStyle/>
          <a:p>
            <a:pPr eaLnBrk="1" hangingPunct="1"/>
            <a:r>
              <a:rPr lang="en-US" altLang="en-US"/>
              <a:t>Union-Find Improvements</a:t>
            </a:r>
            <a:endParaRPr lang="en-US" altLang="en-US" sz="36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31560" y="3429000"/>
            <a:ext cx="9350641" cy="1200150"/>
          </a:xfrm>
        </p:spPr>
        <p:txBody>
          <a:bodyPr/>
          <a:lstStyle/>
          <a:p>
            <a:r>
              <a:rPr lang="en-US" dirty="0"/>
              <a:t>COMP 2100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8C44C-9048-4F2C-A6DD-F3F9862BC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6" y="3057526"/>
            <a:ext cx="2193131" cy="29432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5C438-137F-FADF-2162-BA7442370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Quick-Union: tweak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761A8-8433-7DC6-214F-0202C77FA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Path Compression</a:t>
            </a:r>
          </a:p>
          <a:p>
            <a:pPr lvl="1"/>
            <a:r>
              <a:rPr lang="en-US"/>
              <a:t>Goal: to surgically reduce the height of trees when it won't</a:t>
            </a:r>
            <a:br>
              <a:rPr lang="en-US"/>
            </a:br>
            <a:r>
              <a:rPr lang="en-US"/>
              <a:t>cost much</a:t>
            </a:r>
          </a:p>
          <a:p>
            <a:pPr lvl="1"/>
            <a:r>
              <a:rPr lang="en-US"/>
              <a:t>Find(p) has to walk the path from p to the root anyway, so along the way make all the nodes direct children of the root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2544B2-7124-393E-5046-1A77053E1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566" y="3760444"/>
            <a:ext cx="7285920" cy="298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3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5C438-137F-FADF-2162-BA7442370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Quick-Union: tweak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761A8-8433-7DC6-214F-0202C77FA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Analysis </a:t>
            </a:r>
          </a:p>
          <a:p>
            <a:pPr lvl="1"/>
            <a:r>
              <a:rPr lang="en-US"/>
              <a:t>According to Hopcroft-Ulman &amp; Tarjan, starting from a new created UF object with N objects, any sequence of M union-find operations requires less than or equal to O(N + M lg*N) array accesses</a:t>
            </a:r>
          </a:p>
          <a:p>
            <a:pPr lvl="1"/>
            <a:r>
              <a:rPr lang="en-US"/>
              <a:t>This can be improved to O(N + M </a:t>
            </a:r>
            <a:r>
              <a:rPr lang="en-US">
                <a:latin typeface="Symbol" panose="05050102010706020507" pitchFamily="18" charset="2"/>
              </a:rPr>
              <a:t>a</a:t>
            </a:r>
            <a:r>
              <a:rPr lang="en-US"/>
              <a:t>(M,N)), where</a:t>
            </a:r>
            <a:br>
              <a:rPr lang="en-US"/>
            </a:br>
            <a:r>
              <a:rPr lang="en-US">
                <a:latin typeface="Symbol" panose="05050102010706020507" pitchFamily="18" charset="2"/>
              </a:rPr>
              <a:t>a</a:t>
            </a:r>
            <a:r>
              <a:rPr lang="en-US"/>
              <a:t> is the inverse of Ackermann's function.</a:t>
            </a:r>
          </a:p>
          <a:p>
            <a:pPr lvl="1"/>
            <a:r>
              <a:rPr lang="en-US"/>
              <a:t>The short explanation is that lg*N and</a:t>
            </a:r>
            <a:br>
              <a:rPr lang="en-US"/>
            </a:br>
            <a:r>
              <a:rPr lang="en-US">
                <a:latin typeface="Symbol" panose="05050102010706020507" pitchFamily="18" charset="2"/>
              </a:rPr>
              <a:t>a</a:t>
            </a:r>
            <a:r>
              <a:rPr lang="en-US"/>
              <a:t>(M,N) are not constant, but so close</a:t>
            </a:r>
            <a:br>
              <a:rPr lang="en-US"/>
            </a:br>
            <a:r>
              <a:rPr lang="en-US"/>
              <a:t>to constant that we can treat them as such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1268D2-54C1-EEC8-950D-D6CA0F618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065" y="3448049"/>
            <a:ext cx="20478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2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5C438-137F-FADF-2162-BA7442370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Quick-Union Final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761A8-8433-7DC6-214F-0202C77FA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478165"/>
            <a:ext cx="10972800" cy="1151234"/>
          </a:xfrm>
        </p:spPr>
        <p:txBody>
          <a:bodyPr/>
          <a:lstStyle/>
          <a:p>
            <a:r>
              <a:rPr lang="en-US"/>
              <a:t>WQUPC reduces time from 30 years to 6 seconds on a billion objects!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63B751-5C3E-5469-77F0-42301067A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87" y="1552575"/>
            <a:ext cx="64484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2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DBD8-3837-4AB7-9A22-E9BBAF92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HW 2 due today</a:t>
            </a:r>
            <a:endParaRPr lang="en-US" dirty="0"/>
          </a:p>
          <a:p>
            <a:r>
              <a:rPr lang="en-US"/>
              <a:t>Project 1 due today</a:t>
            </a:r>
          </a:p>
          <a:p>
            <a:r>
              <a:rPr lang="en-US"/>
              <a:t>HW 3 available: due next Friday</a:t>
            </a:r>
          </a:p>
        </p:txBody>
      </p:sp>
    </p:spTree>
    <p:extLst>
      <p:ext uri="{BB962C8B-B14F-4D97-AF65-F5344CB8AC3E}">
        <p14:creationId xmlns:p14="http://schemas.microsoft.com/office/powerpoint/2010/main" val="32672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40A3A-FD21-421A-BBB0-ADC05331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Quick-Union: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5FFC9-39C5-E8F0-4490-D672D6EC1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800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b="1">
                <a:solidFill>
                  <a:schemeClr val="accent3"/>
                </a:solidFill>
              </a:rPr>
              <a:t>This is where we left off...</a:t>
            </a:r>
          </a:p>
          <a:p>
            <a:r>
              <a:rPr lang="en-US"/>
              <a:t>Trees can become tall chains. It still takes N</a:t>
            </a:r>
            <a:r>
              <a:rPr lang="en-US" baseline="30000"/>
              <a:t>2</a:t>
            </a:r>
            <a:r>
              <a:rPr lang="en-US"/>
              <a:t> array accesses to process a sequence of N union operations on N objects.</a:t>
            </a:r>
          </a:p>
          <a:p>
            <a:r>
              <a:rPr lang="en-US"/>
              <a:t>Let's look at the Java again...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57CD7-D7B7-E527-561E-D8DFF2636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503730"/>
            <a:ext cx="96393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6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BDADC-1D95-E1D4-1627-06D144174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Quick-Union in Java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A715DDC-54D0-9C0E-B7D0-DF9CE91A9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248" y="1371600"/>
            <a:ext cx="8639503" cy="5257800"/>
          </a:xfrm>
        </p:spPr>
      </p:pic>
    </p:spTree>
    <p:extLst>
      <p:ext uri="{BB962C8B-B14F-4D97-AF65-F5344CB8AC3E}">
        <p14:creationId xmlns:p14="http://schemas.microsoft.com/office/powerpoint/2010/main" val="3164328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5C438-137F-FADF-2162-BA7442370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Quick-Union: tweak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761A8-8433-7DC6-214F-0202C77FA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Weighted quick-union</a:t>
            </a:r>
          </a:p>
          <a:p>
            <a:pPr lvl="1"/>
            <a:r>
              <a:rPr lang="en-US"/>
              <a:t>Goal: to avoid trees that are unnecessarily tall</a:t>
            </a:r>
          </a:p>
          <a:p>
            <a:pPr lvl="1"/>
            <a:r>
              <a:rPr lang="en-US"/>
              <a:t>Add representation to keep track of number of objects in each tree</a:t>
            </a:r>
          </a:p>
          <a:p>
            <a:pPr lvl="1"/>
            <a:r>
              <a:rPr lang="en-US"/>
              <a:t>Balance tree by always inserting smaller tree below larger tree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4B7FD6-F437-A1D0-CD5C-1B0DC3220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4027932"/>
            <a:ext cx="5619750" cy="2190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70A1D9-A89F-22DD-1D47-912A25A70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716" y="4142232"/>
            <a:ext cx="56483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2DB8A-8B95-4B98-0B39-533A059C9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Quick-Union: tweak #1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467072-34B4-F14C-375F-95F118884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4090" y="1371599"/>
            <a:ext cx="8831581" cy="5486401"/>
          </a:xfrm>
        </p:spPr>
      </p:pic>
    </p:spTree>
    <p:extLst>
      <p:ext uri="{BB962C8B-B14F-4D97-AF65-F5344CB8AC3E}">
        <p14:creationId xmlns:p14="http://schemas.microsoft.com/office/powerpoint/2010/main" val="351604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5C438-137F-FADF-2162-BA7442370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Quick-Union: tweak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761A8-8433-7DC6-214F-0202C77FA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Data Representation</a:t>
            </a:r>
          </a:p>
          <a:p>
            <a:pPr lvl="1"/>
            <a:r>
              <a:rPr lang="en-US"/>
              <a:t>Same parent array as before, plus</a:t>
            </a:r>
          </a:p>
          <a:p>
            <a:pPr lvl="1"/>
            <a:r>
              <a:rPr lang="en-US"/>
              <a:t>Array </a:t>
            </a:r>
            <a:r>
              <a:rPr lang="en-US" b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sz[i]</a:t>
            </a:r>
            <a:r>
              <a:rPr lang="en-US"/>
              <a:t> to count number of objects in tree rooted at </a:t>
            </a:r>
            <a:r>
              <a:rPr lang="en-US" b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</a:p>
          <a:p>
            <a:r>
              <a:rPr lang="en-US"/>
              <a:t>Find/Connected: same as quick-union</a:t>
            </a:r>
          </a:p>
          <a:p>
            <a:r>
              <a:rPr lang="en-US"/>
              <a:t>Union: use </a:t>
            </a:r>
            <a:r>
              <a:rPr lang="en-US" sz="2600" b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sz</a:t>
            </a:r>
            <a:r>
              <a:rPr lang="en-US"/>
              <a:t> to add smaller tree below larger</a:t>
            </a:r>
            <a:br>
              <a:rPr lang="en-US"/>
            </a:br>
            <a:r>
              <a:rPr lang="en-US"/>
              <a:t>	then update </a:t>
            </a:r>
            <a:r>
              <a:rPr lang="en-US" sz="2600" b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sz[]</a:t>
            </a:r>
            <a:r>
              <a:rPr lang="en-US" sz="2800"/>
              <a:t> </a:t>
            </a:r>
            <a:r>
              <a:rPr lang="en-US"/>
              <a:t>array</a:t>
            </a:r>
          </a:p>
          <a:p>
            <a:endParaRPr lang="en-US" b="1">
              <a:solidFill>
                <a:schemeClr val="accent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BABEE-F152-D68F-1B1D-666FCC6E2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670" y="4572000"/>
            <a:ext cx="74295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0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5C438-137F-FADF-2162-BA7442370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Quick-Union: tweak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761A8-8433-7DC6-214F-0202C77FA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Analysis</a:t>
            </a:r>
          </a:p>
          <a:p>
            <a:pPr lvl="1"/>
            <a:r>
              <a:rPr lang="en-US"/>
              <a:t>Find(p) takes time proportional to depth of p in tree</a:t>
            </a:r>
          </a:p>
          <a:p>
            <a:pPr lvl="1"/>
            <a:r>
              <a:rPr lang="en-US"/>
              <a:t>Union(p,q) takes constant time, plus cost of Find(p) and Find(q)</a:t>
            </a:r>
            <a:endParaRPr lang="en-US" b="1">
              <a:solidFill>
                <a:schemeClr val="accent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/>
          </a:p>
          <a:p>
            <a:r>
              <a:rPr lang="en-US"/>
              <a:t>So what is the max depth?</a:t>
            </a:r>
          </a:p>
          <a:p>
            <a:pPr lvl="1"/>
            <a:r>
              <a:rPr lang="en-US"/>
              <a:t>How could we figure this out?</a:t>
            </a:r>
          </a:p>
          <a:p>
            <a:pPr lvl="1"/>
            <a:r>
              <a:rPr lang="en-US"/>
              <a:t>Consider some object p. What causes its depth to increase?</a:t>
            </a:r>
          </a:p>
          <a:p>
            <a:pPr lvl="1"/>
            <a:r>
              <a:rPr lang="en-US"/>
              <a:t>How much does it increase?</a:t>
            </a:r>
          </a:p>
          <a:p>
            <a:pPr lvl="1"/>
            <a:r>
              <a:rPr lang="en-US"/>
              <a:t>How big is the resulting tree?</a:t>
            </a:r>
          </a:p>
          <a:p>
            <a:pPr lvl="1"/>
            <a:r>
              <a:rPr lang="en-US"/>
              <a:t>How many times can this happen?</a:t>
            </a:r>
          </a:p>
          <a:p>
            <a:endParaRPr lang="en-US" b="1">
              <a:solidFill>
                <a:schemeClr val="accent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76CE6B-F769-AF5C-97EE-E4B5AB0DF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320" y="4940960"/>
            <a:ext cx="4881680" cy="185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5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5C438-137F-FADF-2162-BA7442370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Quick-Union: tweak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761A8-8433-7DC6-214F-0202C77FA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Comparison</a:t>
            </a:r>
          </a:p>
          <a:p>
            <a:pPr lvl="1"/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 b="1">
              <a:solidFill>
                <a:schemeClr val="accent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/>
          </a:p>
          <a:p>
            <a:r>
              <a:rPr lang="en-US"/>
              <a:t>So is this good enough? Happy?</a:t>
            </a:r>
          </a:p>
          <a:p>
            <a:pPr lvl="1"/>
            <a:r>
              <a:rPr lang="en-US"/>
              <a:t>Nope!</a:t>
            </a:r>
          </a:p>
          <a:p>
            <a:pPr marL="0" indent="0">
              <a:buNone/>
            </a:pPr>
            <a:endParaRPr lang="en-US" b="1">
              <a:solidFill>
                <a:schemeClr val="accent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483A7-4312-8B65-AC26-4F30897F9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282" y="2089237"/>
            <a:ext cx="7443435" cy="209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Profil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499C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6CAE2"/>
        </a:accent5>
        <a:accent6>
          <a:srgbClr val="E75C00"/>
        </a:accent6>
        <a:hlink>
          <a:srgbClr val="9933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AA1D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EACDEA"/>
        </a:accent5>
        <a:accent6>
          <a:srgbClr val="E75C00"/>
        </a:accent6>
        <a:hlink>
          <a:srgbClr val="9933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08DD7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CC5E8"/>
        </a:accent5>
        <a:accent6>
          <a:srgbClr val="E75C00"/>
        </a:accent6>
        <a:hlink>
          <a:srgbClr val="9900CC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45041</TotalTime>
  <Words>439</Words>
  <Application>Microsoft Office PowerPoint</Application>
  <PresentationFormat>Widescreen</PresentationFormat>
  <Paragraphs>60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Verdana</vt:lpstr>
      <vt:lpstr>Arial</vt:lpstr>
      <vt:lpstr>Wingdings</vt:lpstr>
      <vt:lpstr>Carmina Lt BT</vt:lpstr>
      <vt:lpstr>Calibri</vt:lpstr>
      <vt:lpstr>Times New Roman</vt:lpstr>
      <vt:lpstr>Georgia</vt:lpstr>
      <vt:lpstr>Courier New</vt:lpstr>
      <vt:lpstr>Americana BT</vt:lpstr>
      <vt:lpstr>Symbol</vt:lpstr>
      <vt:lpstr>Profile</vt:lpstr>
      <vt:lpstr>Union-Find Improvements</vt:lpstr>
      <vt:lpstr>Alerts</vt:lpstr>
      <vt:lpstr>Quick-Union: Analysis</vt:lpstr>
      <vt:lpstr>Quick-Union in Java</vt:lpstr>
      <vt:lpstr>Quick-Union: tweak #1</vt:lpstr>
      <vt:lpstr>Quick-Union: tweak #1</vt:lpstr>
      <vt:lpstr>Quick-Union: tweak #1</vt:lpstr>
      <vt:lpstr>Quick-Union: tweak #1</vt:lpstr>
      <vt:lpstr>Quick-Union: tweak #1</vt:lpstr>
      <vt:lpstr>Quick-Union: tweak #2</vt:lpstr>
      <vt:lpstr>Quick-Union: tweak #2</vt:lpstr>
      <vt:lpstr>Quick-Union Final Assessment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</dc:title>
  <dc:creator>Paul Sivilotti</dc:creator>
  <cp:lastModifiedBy>Stucki, David</cp:lastModifiedBy>
  <cp:revision>591</cp:revision>
  <dcterms:created xsi:type="dcterms:W3CDTF">2005-03-22T22:30:11Z</dcterms:created>
  <dcterms:modified xsi:type="dcterms:W3CDTF">2022-09-16T03:08:15Z</dcterms:modified>
</cp:coreProperties>
</file>