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448" r:id="rId2"/>
    <p:sldId id="460" r:id="rId3"/>
    <p:sldId id="481" r:id="rId4"/>
    <p:sldId id="482" r:id="rId5"/>
    <p:sldId id="468" r:id="rId6"/>
    <p:sldId id="483" r:id="rId7"/>
    <p:sldId id="472" r:id="rId8"/>
    <p:sldId id="473" r:id="rId9"/>
    <p:sldId id="474" r:id="rId10"/>
    <p:sldId id="476" r:id="rId11"/>
    <p:sldId id="477" r:id="rId12"/>
    <p:sldId id="478" r:id="rId13"/>
    <p:sldId id="479" r:id="rId14"/>
    <p:sldId id="480" r:id="rId15"/>
  </p:sldIdLst>
  <p:sldSz cx="12192000" cy="6858000"/>
  <p:notesSz cx="7315200" cy="9601200"/>
  <p:embeddedFontLst>
    <p:embeddedFont>
      <p:font typeface="Americana BT" panose="02020504070506020904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rmina Lt BT" panose="0207050206030A030404" pitchFamily="18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6600FF"/>
    <a:srgbClr val="FF9797"/>
    <a:srgbClr val="F2D59C"/>
    <a:srgbClr val="FFFFFF"/>
    <a:srgbClr val="A7A7A7"/>
    <a:srgbClr val="9BFFC8"/>
    <a:srgbClr val="99FF66"/>
    <a:srgbClr val="66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3" autoAdjust="0"/>
    <p:restoredTop sz="94660" autoAdjust="0"/>
  </p:normalViewPr>
  <p:slideViewPr>
    <p:cSldViewPr>
      <p:cViewPr varScale="1">
        <p:scale>
          <a:sx n="88" d="100"/>
          <a:sy n="88" d="100"/>
        </p:scale>
        <p:origin x="102" y="276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Bags, Queues, &amp; Stacks</a:t>
            </a:r>
            <a:br>
              <a:rPr lang="en-US" altLang="en-US" dirty="0"/>
            </a:br>
            <a:r>
              <a:rPr lang="en-US" altLang="en-US" sz="2800" dirty="0"/>
              <a:t>Linked Node based implementations</a:t>
            </a:r>
            <a:endParaRPr lang="en-US" alt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9AB9-0F0D-41A5-985B-EA5DD508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691E-5DBA-4378-92A2-90999A93E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Nodes measure up?</a:t>
            </a:r>
          </a:p>
          <a:p>
            <a:r>
              <a:rPr lang="en-US" dirty="0"/>
              <a:t>All operations are O(1)</a:t>
            </a:r>
          </a:p>
          <a:p>
            <a:r>
              <a:rPr lang="en-US" dirty="0"/>
              <a:t>The cost of this is the overhead of the additional memory to support nodes with links. (about 32 bytes per list element)</a:t>
            </a:r>
          </a:p>
        </p:txBody>
      </p:sp>
    </p:spTree>
    <p:extLst>
      <p:ext uri="{BB962C8B-B14F-4D97-AF65-F5344CB8AC3E}">
        <p14:creationId xmlns:p14="http://schemas.microsoft.com/office/powerpoint/2010/main" val="33740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562770" cy="5257800"/>
          </a:xfrm>
        </p:spPr>
        <p:txBody>
          <a:bodyPr/>
          <a:lstStyle/>
          <a:p>
            <a:r>
              <a:rPr lang="en-US" dirty="0"/>
              <a:t>Approach II</a:t>
            </a:r>
          </a:p>
          <a:p>
            <a:pPr lvl="1"/>
            <a:r>
              <a:rPr lang="en-US" dirty="0"/>
              <a:t>Representation: </a:t>
            </a:r>
          </a:p>
          <a:p>
            <a:pPr lvl="2"/>
            <a:r>
              <a:rPr lang="en-US" dirty="0"/>
              <a:t>a linked list of Nodes</a:t>
            </a:r>
          </a:p>
          <a:p>
            <a:pPr lvl="2"/>
            <a:r>
              <a:rPr lang="en-US" dirty="0"/>
              <a:t>a size counter</a:t>
            </a:r>
          </a:p>
          <a:p>
            <a:pPr lvl="1"/>
            <a:r>
              <a:rPr lang="en-US" dirty="0"/>
              <a:t>Issues</a:t>
            </a:r>
          </a:p>
          <a:p>
            <a:pPr lvl="2"/>
            <a:r>
              <a:rPr lang="en-US" dirty="0"/>
              <a:t>Front &amp; Back: which end is up?</a:t>
            </a:r>
          </a:p>
          <a:p>
            <a:pPr lvl="2"/>
            <a:r>
              <a:rPr lang="en-US" dirty="0"/>
              <a:t>Solution: put the front at the front and the back at the back!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6323685" y="1371600"/>
            <a:ext cx="4250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Queue&lt;Item&gt;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Queue()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enqueue(Item item)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Item dequeue()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64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570-65D5-43BC-8197-4142380A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has-an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CA4-91CA-40FC-B021-86AD3D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&lt;Item&gt;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Queue&lt;Item&gt;{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private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front; 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back;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Queue() { </a:t>
            </a:r>
            <a:r>
              <a:rPr lang="en-US" sz="18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nothing to see here, move along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enqueue(Item item)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dequeue()         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== 0;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count;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F3C5-F778-42FD-9D48-BBFBD792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789980" cy="418246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457200" indent="0">
              <a:buNone/>
              <a:defRPr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enqueue(Item item)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Node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Node();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newItem.item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item;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(isEmpty())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front = back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back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it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F3C5-F778-42FD-9D48-BBFBD792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031030" cy="372709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457200" indent="0">
              <a:buNone/>
              <a:defRPr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 dequeue()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front.item;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front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front.next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count--;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(isEmpty())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back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indent="0">
              <a:buNone/>
              <a:defRPr/>
            </a:pP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2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HW 2 due Friday</a:t>
            </a:r>
            <a:endParaRPr lang="en-US" dirty="0"/>
          </a:p>
          <a:p>
            <a:r>
              <a:rPr lang="en-US" dirty="0"/>
              <a:t>Lab </a:t>
            </a:r>
            <a:r>
              <a:rPr lang="en-US"/>
              <a:t>4 due Thursday</a:t>
            </a:r>
            <a:endParaRPr lang="en-US" dirty="0"/>
          </a:p>
          <a:p>
            <a:r>
              <a:rPr lang="en-US" dirty="0"/>
              <a:t>Project </a:t>
            </a:r>
            <a:r>
              <a:rPr lang="en-US"/>
              <a:t>1 due Friday</a:t>
            </a:r>
            <a:r>
              <a:rPr lang="en-US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9935-0979-48DF-BB01-D2BDF759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4: tips &amp;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3DC8-7FD1-485C-86A8-3C55DE81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Make sure you’ve read ALL the implementation notes carefully, there’s a lot of good information there</a:t>
            </a:r>
          </a:p>
          <a:p>
            <a:r>
              <a:rPr lang="en-US" sz="2800" dirty="0"/>
              <a:t>Make sure you are familiar with the APIs for both LinkedList in the JCF, and Term</a:t>
            </a:r>
          </a:p>
          <a:p>
            <a:r>
              <a:rPr lang="en-US" sz="2800" dirty="0"/>
              <a:t>Read the API for Polynomial and make sure you understand all of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Representation: Implementation Note #3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 Constructors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 the methods in the following order:</a:t>
            </a:r>
          </a:p>
          <a:p>
            <a:pPr marL="952500" lvl="1" indent="-514350"/>
            <a:r>
              <a:rPr lang="en-US" sz="2400" dirty="0" err="1"/>
              <a:t>addTerm</a:t>
            </a:r>
            <a:r>
              <a:rPr lang="en-US" sz="2400" dirty="0"/>
              <a:t>, </a:t>
            </a:r>
            <a:r>
              <a:rPr lang="en-US" sz="2400" dirty="0" err="1"/>
              <a:t>toString</a:t>
            </a:r>
            <a:r>
              <a:rPr lang="en-US" sz="2400" dirty="0"/>
              <a:t>, equals, evaluate, sum, product</a:t>
            </a:r>
          </a:p>
        </p:txBody>
      </p:sp>
    </p:spTree>
    <p:extLst>
      <p:ext uri="{BB962C8B-B14F-4D97-AF65-F5344CB8AC3E}">
        <p14:creationId xmlns:p14="http://schemas.microsoft.com/office/powerpoint/2010/main" val="3672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9935-0979-48DF-BB01-D2BDF759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4: tips &amp; hints,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3DC8-7FD1-485C-86A8-3C55DE81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Constructor:</a:t>
            </a:r>
          </a:p>
          <a:p>
            <a:pPr lvl="1"/>
            <a:r>
              <a:rPr lang="en-US" sz="2000" dirty="0"/>
              <a:t>use String method split (look up String API) to divide string at spaces into an array of strings</a:t>
            </a:r>
          </a:p>
          <a:p>
            <a:pPr lvl="1"/>
            <a:r>
              <a:rPr lang="en-US" sz="2000" dirty="0"/>
              <a:t>Iterate through this array (2 at a time) to extract coefficient and exponent, converting them to int &amp; constructing Term obj</a:t>
            </a:r>
          </a:p>
          <a:p>
            <a:pPr lvl="1"/>
            <a:r>
              <a:rPr lang="en-US" sz="2000" dirty="0"/>
              <a:t>Add newly constructed Term obj to poly in each iteration</a:t>
            </a:r>
          </a:p>
          <a:p>
            <a:r>
              <a:rPr lang="en-US" sz="2400" dirty="0" err="1"/>
              <a:t>addTerm</a:t>
            </a:r>
            <a:endParaRPr lang="en-US" sz="2400" dirty="0"/>
          </a:p>
          <a:p>
            <a:pPr lvl="1"/>
            <a:r>
              <a:rPr lang="en-US" sz="2000" dirty="0"/>
              <a:t>two cases, other term with same exponent or not:</a:t>
            </a:r>
          </a:p>
          <a:p>
            <a:pPr lvl="2"/>
            <a:r>
              <a:rPr lang="en-US" sz="1700" dirty="0"/>
              <a:t>Adding 3x</a:t>
            </a:r>
            <a:r>
              <a:rPr lang="en-US" sz="1700" baseline="30000" dirty="0"/>
              <a:t>2</a:t>
            </a:r>
            <a:r>
              <a:rPr lang="en-US" sz="1700" dirty="0"/>
              <a:t> to x</a:t>
            </a:r>
            <a:r>
              <a:rPr lang="en-US" sz="1700" baseline="30000" dirty="0"/>
              <a:t>3</a:t>
            </a:r>
            <a:r>
              <a:rPr lang="en-US" sz="1700" dirty="0"/>
              <a:t> - 5x + 7 produces x</a:t>
            </a:r>
            <a:r>
              <a:rPr lang="en-US" sz="1700" baseline="30000" dirty="0"/>
              <a:t>3</a:t>
            </a:r>
            <a:r>
              <a:rPr lang="en-US" sz="1700" dirty="0"/>
              <a:t> + 3x</a:t>
            </a:r>
            <a:r>
              <a:rPr lang="en-US" sz="1700" baseline="30000" dirty="0"/>
              <a:t>2</a:t>
            </a:r>
            <a:r>
              <a:rPr lang="en-US" sz="1700" dirty="0"/>
              <a:t> - 5x + 7 </a:t>
            </a:r>
            <a:r>
              <a:rPr lang="en-US" sz="1400" dirty="0">
                <a:solidFill>
                  <a:srgbClr val="FF0000"/>
                </a:solidFill>
              </a:rPr>
              <a:t>[use </a:t>
            </a:r>
            <a:r>
              <a:rPr lang="en-US" sz="1400" dirty="0" err="1">
                <a:solidFill>
                  <a:srgbClr val="FF0000"/>
                </a:solidFill>
              </a:rPr>
              <a:t>poly.add</a:t>
            </a:r>
            <a:r>
              <a:rPr lang="en-US" sz="1400" dirty="0">
                <a:solidFill>
                  <a:srgbClr val="FF0000"/>
                </a:solidFill>
              </a:rPr>
              <a:t>]</a:t>
            </a:r>
          </a:p>
          <a:p>
            <a:pPr lvl="2"/>
            <a:r>
              <a:rPr lang="en-US" sz="1700" dirty="0"/>
              <a:t>Adding 3x</a:t>
            </a:r>
            <a:r>
              <a:rPr lang="en-US" sz="1700" baseline="30000" dirty="0"/>
              <a:t>2</a:t>
            </a:r>
            <a:r>
              <a:rPr lang="en-US" sz="1700" dirty="0"/>
              <a:t> to 4x</a:t>
            </a:r>
            <a:r>
              <a:rPr lang="en-US" sz="1700" baseline="30000" dirty="0"/>
              <a:t>2</a:t>
            </a:r>
            <a:r>
              <a:rPr lang="en-US" sz="1700" dirty="0"/>
              <a:t> - 5x + 7 produces 7x</a:t>
            </a:r>
            <a:r>
              <a:rPr lang="en-US" sz="1700" baseline="30000" dirty="0"/>
              <a:t>2</a:t>
            </a:r>
            <a:r>
              <a:rPr lang="en-US" sz="1700" dirty="0"/>
              <a:t> - 5x + 7 </a:t>
            </a:r>
            <a:r>
              <a:rPr lang="en-US" sz="1400" dirty="0">
                <a:solidFill>
                  <a:srgbClr val="FF0000"/>
                </a:solidFill>
              </a:rPr>
              <a:t>[use Term’s combine]</a:t>
            </a:r>
            <a:endParaRPr lang="en-US" sz="1700" dirty="0">
              <a:solidFill>
                <a:srgbClr val="FF0000"/>
              </a:solidFill>
            </a:endParaRPr>
          </a:p>
          <a:p>
            <a:r>
              <a:rPr lang="en-US" sz="2400" dirty="0"/>
              <a:t>Evaluate</a:t>
            </a:r>
          </a:p>
          <a:p>
            <a:pPr lvl="1"/>
            <a:r>
              <a:rPr lang="en-US" sz="2000" dirty="0"/>
              <a:t>Just substitute argument to parameter x into polynomial:</a:t>
            </a:r>
          </a:p>
          <a:p>
            <a:pPr lvl="2"/>
            <a:r>
              <a:rPr lang="en-US" sz="1700" dirty="0"/>
              <a:t>If polynomial is x</a:t>
            </a:r>
            <a:r>
              <a:rPr lang="en-US" sz="1700" baseline="30000" dirty="0"/>
              <a:t>3</a:t>
            </a:r>
            <a:r>
              <a:rPr lang="en-US" sz="1700" dirty="0"/>
              <a:t> + 3x</a:t>
            </a:r>
            <a:r>
              <a:rPr lang="en-US" sz="1700" baseline="30000" dirty="0"/>
              <a:t>2</a:t>
            </a:r>
            <a:r>
              <a:rPr lang="en-US" sz="1700" dirty="0"/>
              <a:t> - 5x + 7,</a:t>
            </a:r>
          </a:p>
          <a:p>
            <a:pPr lvl="2"/>
            <a:r>
              <a:rPr lang="en-US" sz="1700" dirty="0"/>
              <a:t>then evaluate(2) = (2)</a:t>
            </a:r>
            <a:r>
              <a:rPr lang="en-US" sz="1700" baseline="30000" dirty="0"/>
              <a:t>3</a:t>
            </a:r>
            <a:r>
              <a:rPr lang="en-US" sz="1700" dirty="0"/>
              <a:t> + 3(2)</a:t>
            </a:r>
            <a:r>
              <a:rPr lang="en-US" sz="1700" baseline="30000" dirty="0"/>
              <a:t>2</a:t>
            </a:r>
            <a:r>
              <a:rPr lang="en-US" sz="1700" dirty="0"/>
              <a:t> – 5(2) + 7 = 8 + 12 – 10 + 7 = 17</a:t>
            </a:r>
          </a:p>
        </p:txBody>
      </p:sp>
    </p:spTree>
    <p:extLst>
      <p:ext uri="{BB962C8B-B14F-4D97-AF65-F5344CB8AC3E}">
        <p14:creationId xmlns:p14="http://schemas.microsoft.com/office/powerpoint/2010/main" val="10928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the </a:t>
            </a:r>
            <a:r>
              <a:rPr lang="en-US" dirty="0">
                <a:solidFill>
                  <a:schemeClr val="accent6"/>
                </a:solidFill>
              </a:rPr>
              <a:t>definition</a:t>
            </a:r>
            <a:br>
              <a:rPr lang="en-US" dirty="0"/>
            </a:br>
            <a:r>
              <a:rPr lang="en-US" dirty="0"/>
              <a:t>of a class include an</a:t>
            </a:r>
            <a:br>
              <a:rPr lang="en-US" dirty="0"/>
            </a:br>
            <a:r>
              <a:rPr lang="en-US" dirty="0"/>
              <a:t>instance of the class?</a:t>
            </a:r>
          </a:p>
          <a:p>
            <a:pPr lvl="1"/>
            <a:r>
              <a:rPr lang="en-US" dirty="0"/>
              <a:t>Isn’t that circular?</a:t>
            </a:r>
          </a:p>
          <a:p>
            <a:pPr lvl="1"/>
            <a:r>
              <a:rPr lang="en-US" dirty="0"/>
              <a:t>No, it’s recursive. In particular, it’s structural recursion (not functional recursion).</a:t>
            </a:r>
          </a:p>
          <a:p>
            <a:pPr lvl="1"/>
            <a:r>
              <a:rPr lang="en-US" dirty="0"/>
              <a:t>Since reference semantics always implies the existence of an external object, unless the reference is null, we get two cases:</a:t>
            </a:r>
          </a:p>
          <a:p>
            <a:pPr lvl="2"/>
            <a:r>
              <a:rPr lang="en-US" dirty="0"/>
              <a:t>Base case: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 == null</a:t>
            </a:r>
          </a:p>
          <a:p>
            <a:pPr lvl="2"/>
            <a:r>
              <a:rPr lang="en-US" dirty="0"/>
              <a:t>Recursive  case: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referencing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dirty="0"/>
              <a:t>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7023208" y="1396625"/>
            <a:ext cx="3187592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Item item;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Node next;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44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head = new Node&lt;String&gt;();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"Cubs";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head.next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new Node&lt;String)();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head.next.item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"Reds";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p = new Node&lt;String&gt;();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"Cards";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head; head = p;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7841585" y="1396625"/>
            <a:ext cx="3735325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Node&lt;Item&gt;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Item item;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Node next;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0DD3E-BE47-466B-A735-2BCBC8B5C683}"/>
              </a:ext>
            </a:extLst>
          </p:cNvPr>
          <p:cNvGrpSpPr/>
          <p:nvPr/>
        </p:nvGrpSpPr>
        <p:grpSpPr>
          <a:xfrm>
            <a:off x="1011035" y="1759311"/>
            <a:ext cx="2125060" cy="307777"/>
            <a:chOff x="1460305" y="1759310"/>
            <a:chExt cx="2125060" cy="3077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DC2EED-2F15-4244-B7A4-C7BA21B3CDF4}"/>
                </a:ext>
              </a:extLst>
            </p:cNvPr>
            <p:cNvSpPr txBox="1"/>
            <p:nvPr/>
          </p:nvSpPr>
          <p:spPr>
            <a:xfrm>
              <a:off x="1460305" y="1759310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DCEC04-454E-4B1C-844A-722480A22DCF}"/>
                </a:ext>
              </a:extLst>
            </p:cNvPr>
            <p:cNvGrpSpPr/>
            <p:nvPr/>
          </p:nvGrpSpPr>
          <p:grpSpPr>
            <a:xfrm>
              <a:off x="2090159" y="1802931"/>
              <a:ext cx="614734" cy="227685"/>
              <a:chOff x="2219255" y="1835205"/>
              <a:chExt cx="614734" cy="22768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0D6FB-F693-41C6-8E15-23154D83AFD4}"/>
                  </a:ext>
                </a:extLst>
              </p:cNvPr>
              <p:cNvSpPr/>
              <p:nvPr/>
            </p:nvSpPr>
            <p:spPr bwMode="auto">
              <a:xfrm>
                <a:off x="2219255" y="1835205"/>
                <a:ext cx="227685" cy="2276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6DF9E3D-B7C4-4B3A-BEC2-366E3010C6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2340" y="1954132"/>
                <a:ext cx="51164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1E655-A8A9-4FAB-8E5D-9409CAAAED28}"/>
                </a:ext>
              </a:extLst>
            </p:cNvPr>
            <p:cNvSpPr/>
            <p:nvPr/>
          </p:nvSpPr>
          <p:spPr bwMode="auto">
            <a:xfrm>
              <a:off x="2704893" y="1759310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5629EA-2BD5-4D22-ABDA-05B6A0DC78AD}"/>
              </a:ext>
            </a:extLst>
          </p:cNvPr>
          <p:cNvGrpSpPr/>
          <p:nvPr/>
        </p:nvGrpSpPr>
        <p:grpSpPr>
          <a:xfrm>
            <a:off x="1012823" y="2514140"/>
            <a:ext cx="2125060" cy="307777"/>
            <a:chOff x="1460305" y="1759310"/>
            <a:chExt cx="212506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99E813-F9BC-4267-A59C-AD36EF601441}"/>
                </a:ext>
              </a:extLst>
            </p:cNvPr>
            <p:cNvSpPr txBox="1"/>
            <p:nvPr/>
          </p:nvSpPr>
          <p:spPr>
            <a:xfrm>
              <a:off x="1460305" y="1759310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77A298-2A71-41CB-B89D-CE46FEACE3B8}"/>
                </a:ext>
              </a:extLst>
            </p:cNvPr>
            <p:cNvGrpSpPr/>
            <p:nvPr/>
          </p:nvGrpSpPr>
          <p:grpSpPr>
            <a:xfrm>
              <a:off x="2090159" y="1802931"/>
              <a:ext cx="614734" cy="227685"/>
              <a:chOff x="2219255" y="1835205"/>
              <a:chExt cx="614734" cy="22768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3CB9E2-0074-4213-8E77-9C6AA70ABD72}"/>
                  </a:ext>
                </a:extLst>
              </p:cNvPr>
              <p:cNvSpPr/>
              <p:nvPr/>
            </p:nvSpPr>
            <p:spPr bwMode="auto">
              <a:xfrm>
                <a:off x="2219255" y="1835205"/>
                <a:ext cx="227685" cy="2276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1C26ACC-3149-4452-9778-E2E3AE77F5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2340" y="1954132"/>
                <a:ext cx="51164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05EB84-7B39-472D-BB20-D1D1C7C2FCE1}"/>
                </a:ext>
              </a:extLst>
            </p:cNvPr>
            <p:cNvSpPr/>
            <p:nvPr/>
          </p:nvSpPr>
          <p:spPr bwMode="auto">
            <a:xfrm>
              <a:off x="2704893" y="1759310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Cubs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8CB15F-2180-4002-8D93-27C4F81859A8}"/>
              </a:ext>
            </a:extLst>
          </p:cNvPr>
          <p:cNvGrpSpPr/>
          <p:nvPr/>
        </p:nvGrpSpPr>
        <p:grpSpPr>
          <a:xfrm>
            <a:off x="1011035" y="3253248"/>
            <a:ext cx="3453828" cy="308125"/>
            <a:chOff x="1460305" y="3253247"/>
            <a:chExt cx="3453828" cy="30812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399E69-62AE-497F-ADB3-9B31624F1D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5816" y="3420340"/>
              <a:ext cx="453582" cy="86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C3C0B-7264-49C8-A7D8-ACC1F5A2C6F1}"/>
                </a:ext>
              </a:extLst>
            </p:cNvPr>
            <p:cNvSpPr/>
            <p:nvPr/>
          </p:nvSpPr>
          <p:spPr bwMode="auto">
            <a:xfrm>
              <a:off x="4033661" y="3253595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8B5953-6410-4FE2-AA3F-28A2B0B494AC}"/>
                </a:ext>
              </a:extLst>
            </p:cNvPr>
            <p:cNvSpPr txBox="1"/>
            <p:nvPr/>
          </p:nvSpPr>
          <p:spPr>
            <a:xfrm>
              <a:off x="1460305" y="3253247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B874F2-9E52-47F5-A5A8-DDDD35D9A880}"/>
                </a:ext>
              </a:extLst>
            </p:cNvPr>
            <p:cNvGrpSpPr/>
            <p:nvPr/>
          </p:nvGrpSpPr>
          <p:grpSpPr>
            <a:xfrm>
              <a:off x="2090159" y="3296868"/>
              <a:ext cx="614734" cy="227685"/>
              <a:chOff x="2219255" y="1835205"/>
              <a:chExt cx="614734" cy="22768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270D40-CB31-4BF5-876C-27DC8809796C}"/>
                  </a:ext>
                </a:extLst>
              </p:cNvPr>
              <p:cNvSpPr/>
              <p:nvPr/>
            </p:nvSpPr>
            <p:spPr bwMode="auto">
              <a:xfrm>
                <a:off x="2219255" y="1835205"/>
                <a:ext cx="227685" cy="2276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45E9D36-58D5-4E45-9B83-E795FB8011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2340" y="1954132"/>
                <a:ext cx="51164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33513E-CAA5-444B-A3AC-23BFA4A68BCC}"/>
                </a:ext>
              </a:extLst>
            </p:cNvPr>
            <p:cNvSpPr/>
            <p:nvPr/>
          </p:nvSpPr>
          <p:spPr bwMode="auto">
            <a:xfrm>
              <a:off x="2704893" y="3253247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Cubs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926103-621E-435B-B429-1C16B488CC57}"/>
              </a:ext>
            </a:extLst>
          </p:cNvPr>
          <p:cNvGrpSpPr/>
          <p:nvPr/>
        </p:nvGrpSpPr>
        <p:grpSpPr>
          <a:xfrm>
            <a:off x="1012824" y="3975805"/>
            <a:ext cx="3453828" cy="309613"/>
            <a:chOff x="1462094" y="3975804"/>
            <a:chExt cx="3453828" cy="30961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B6B5A1-7374-4C2D-85EA-88D57B3D0C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7605" y="4142897"/>
              <a:ext cx="453582" cy="86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85E2D3-5EE7-44B0-9A71-9C740B718649}"/>
                </a:ext>
              </a:extLst>
            </p:cNvPr>
            <p:cNvSpPr/>
            <p:nvPr/>
          </p:nvSpPr>
          <p:spPr bwMode="auto">
            <a:xfrm>
              <a:off x="4035450" y="3977640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Reds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A53230-33B0-4DC5-81EE-DE14B53723F2}"/>
                </a:ext>
              </a:extLst>
            </p:cNvPr>
            <p:cNvSpPr txBox="1"/>
            <p:nvPr/>
          </p:nvSpPr>
          <p:spPr>
            <a:xfrm>
              <a:off x="1462094" y="3975804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3F0219-6D52-49CB-9259-62BEBFD25B3D}"/>
                </a:ext>
              </a:extLst>
            </p:cNvPr>
            <p:cNvGrpSpPr/>
            <p:nvPr/>
          </p:nvGrpSpPr>
          <p:grpSpPr>
            <a:xfrm>
              <a:off x="2091948" y="4019425"/>
              <a:ext cx="614734" cy="227685"/>
              <a:chOff x="2219255" y="1835205"/>
              <a:chExt cx="614734" cy="22768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43EAC90-BC65-4571-A2D5-287BBA9703A5}"/>
                  </a:ext>
                </a:extLst>
              </p:cNvPr>
              <p:cNvSpPr/>
              <p:nvPr/>
            </p:nvSpPr>
            <p:spPr bwMode="auto">
              <a:xfrm>
                <a:off x="2219255" y="1835205"/>
                <a:ext cx="227685" cy="2276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5BB3CFD-E042-4DFE-9312-859746BCE6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2340" y="1954132"/>
                <a:ext cx="51164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06061D-9384-42C5-B631-DDF2A6CEE148}"/>
                </a:ext>
              </a:extLst>
            </p:cNvPr>
            <p:cNvSpPr/>
            <p:nvPr/>
          </p:nvSpPr>
          <p:spPr bwMode="auto">
            <a:xfrm>
              <a:off x="2706682" y="3975804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Cubs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732F15-7A1A-4485-A9DE-D7452EC871B0}"/>
              </a:ext>
            </a:extLst>
          </p:cNvPr>
          <p:cNvGrpSpPr/>
          <p:nvPr/>
        </p:nvGrpSpPr>
        <p:grpSpPr>
          <a:xfrm>
            <a:off x="7841585" y="2758376"/>
            <a:ext cx="3753625" cy="2703001"/>
            <a:chOff x="5390375" y="2758375"/>
            <a:chExt cx="3753625" cy="270300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F2AB19-6EE5-4FAB-A849-1584A3068741}"/>
                </a:ext>
              </a:extLst>
            </p:cNvPr>
            <p:cNvSpPr/>
            <p:nvPr/>
          </p:nvSpPr>
          <p:spPr bwMode="auto">
            <a:xfrm>
              <a:off x="5390375" y="2758375"/>
              <a:ext cx="3753625" cy="27030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B42D53-F61B-4760-9221-AD4C15C146B6}"/>
                </a:ext>
              </a:extLst>
            </p:cNvPr>
            <p:cNvSpPr txBox="1"/>
            <p:nvPr/>
          </p:nvSpPr>
          <p:spPr>
            <a:xfrm>
              <a:off x="5914740" y="2848800"/>
              <a:ext cx="2704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Technically, a Node should look like this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F1B35C4-2E54-4A03-9BB7-505282E9502B}"/>
                </a:ext>
              </a:extLst>
            </p:cNvPr>
            <p:cNvSpPr/>
            <p:nvPr/>
          </p:nvSpPr>
          <p:spPr bwMode="auto">
            <a:xfrm>
              <a:off x="5987262" y="3656685"/>
              <a:ext cx="2506910" cy="129997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5AD41E-552F-43AC-9380-3944BB8BEA5F}"/>
                </a:ext>
              </a:extLst>
            </p:cNvPr>
            <p:cNvSpPr/>
            <p:nvPr/>
          </p:nvSpPr>
          <p:spPr bwMode="auto">
            <a:xfrm>
              <a:off x="6131460" y="4177808"/>
              <a:ext cx="1025742" cy="45476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D3BE8F-9B71-43B1-B7AD-E18BE72FE9A1}"/>
                </a:ext>
              </a:extLst>
            </p:cNvPr>
            <p:cNvSpPr/>
            <p:nvPr/>
          </p:nvSpPr>
          <p:spPr bwMode="auto">
            <a:xfrm>
              <a:off x="7355742" y="4177808"/>
              <a:ext cx="1025742" cy="45476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7A5DDE-27E7-4F56-B8D3-02F8F9971282}"/>
                </a:ext>
              </a:extLst>
            </p:cNvPr>
            <p:cNvSpPr txBox="1"/>
            <p:nvPr/>
          </p:nvSpPr>
          <p:spPr>
            <a:xfrm>
              <a:off x="6290102" y="3808476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4E2EC1-83D1-4651-AC1B-B95552B7E03D}"/>
                </a:ext>
              </a:extLst>
            </p:cNvPr>
            <p:cNvSpPr txBox="1"/>
            <p:nvPr/>
          </p:nvSpPr>
          <p:spPr>
            <a:xfrm>
              <a:off x="7484266" y="3808476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next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AB8E456-875B-4352-86A1-EA4F927CD7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41320" y="4405188"/>
              <a:ext cx="382728" cy="8594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A8A1AE5-2877-4DB3-B1E9-BFF54A6D8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71578" y="4399580"/>
              <a:ext cx="382728" cy="8594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9431EF8-AD39-46D2-8D83-3794A8AF1048}"/>
              </a:ext>
            </a:extLst>
          </p:cNvPr>
          <p:cNvGrpSpPr/>
          <p:nvPr/>
        </p:nvGrpSpPr>
        <p:grpSpPr>
          <a:xfrm>
            <a:off x="1245425" y="4707021"/>
            <a:ext cx="5685421" cy="311753"/>
            <a:chOff x="1694694" y="4707020"/>
            <a:chExt cx="5685421" cy="31175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0F64F7-ACB0-4426-909E-CF5E8AFDF788}"/>
                </a:ext>
              </a:extLst>
            </p:cNvPr>
            <p:cNvGrpSpPr/>
            <p:nvPr/>
          </p:nvGrpSpPr>
          <p:grpSpPr>
            <a:xfrm>
              <a:off x="3926287" y="4709160"/>
              <a:ext cx="3453828" cy="309613"/>
              <a:chOff x="1462094" y="3975804"/>
              <a:chExt cx="3453828" cy="309613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43B3B83-66D2-4738-BCB5-6939792D2D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87605" y="4142897"/>
                <a:ext cx="453582" cy="865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0120236-12FA-41EF-9EC5-53C6C7E13C1C}"/>
                  </a:ext>
                </a:extLst>
              </p:cNvPr>
              <p:cNvSpPr/>
              <p:nvPr/>
            </p:nvSpPr>
            <p:spPr bwMode="auto">
              <a:xfrm>
                <a:off x="4035450" y="3977640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4"/>
                    </a:solidFill>
                  </a:rPr>
                  <a:t>Reds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12318D-DB97-4BE5-A254-EDBC2BAD318E}"/>
                  </a:ext>
                </a:extLst>
              </p:cNvPr>
              <p:cNvSpPr txBox="1"/>
              <p:nvPr/>
            </p:nvSpPr>
            <p:spPr>
              <a:xfrm>
                <a:off x="1462094" y="3975804"/>
                <a:ext cx="625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head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99CC3B6-283A-444C-AD32-9BC30A48E59A}"/>
                  </a:ext>
                </a:extLst>
              </p:cNvPr>
              <p:cNvGrpSpPr/>
              <p:nvPr/>
            </p:nvGrpSpPr>
            <p:grpSpPr>
              <a:xfrm>
                <a:off x="2091948" y="4019425"/>
                <a:ext cx="614734" cy="227685"/>
                <a:chOff x="2219255" y="1835205"/>
                <a:chExt cx="614734" cy="227685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8B0DC4F-86FB-453D-A544-FD3D245EDB6F}"/>
                    </a:ext>
                  </a:extLst>
                </p:cNvPr>
                <p:cNvSpPr/>
                <p:nvPr/>
              </p:nvSpPr>
              <p:spPr bwMode="auto">
                <a:xfrm>
                  <a:off x="2219255" y="1835205"/>
                  <a:ext cx="227685" cy="2276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98C5C7E1-6637-4FF2-9E7D-FEF121151DC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2340" y="1954132"/>
                  <a:ext cx="5116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D7AA24D-4271-4917-BCE7-DDB197FFCE8B}"/>
                  </a:ext>
                </a:extLst>
              </p:cNvPr>
              <p:cNvSpPr/>
              <p:nvPr/>
            </p:nvSpPr>
            <p:spPr bwMode="auto">
              <a:xfrm>
                <a:off x="2706682" y="3975804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4"/>
                    </a:solidFill>
                  </a:rPr>
                  <a:t>Cubs</a:t>
                </a:r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FA86B6-AEA6-454B-9214-F13D5865F2B5}"/>
                </a:ext>
              </a:extLst>
            </p:cNvPr>
            <p:cNvGrpSpPr/>
            <p:nvPr/>
          </p:nvGrpSpPr>
          <p:grpSpPr>
            <a:xfrm>
              <a:off x="1694694" y="4707020"/>
              <a:ext cx="1891120" cy="307777"/>
              <a:chOff x="1694245" y="1759310"/>
              <a:chExt cx="1891120" cy="30777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F38712-0708-483C-8C0B-75EEE77AD110}"/>
                  </a:ext>
                </a:extLst>
              </p:cNvPr>
              <p:cNvSpPr txBox="1"/>
              <p:nvPr/>
            </p:nvSpPr>
            <p:spPr>
              <a:xfrm>
                <a:off x="1694245" y="1759310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7A5B1F3-1230-478E-B55C-ED5DA28BB10C}"/>
                  </a:ext>
                </a:extLst>
              </p:cNvPr>
              <p:cNvGrpSpPr/>
              <p:nvPr/>
            </p:nvGrpSpPr>
            <p:grpSpPr>
              <a:xfrm>
                <a:off x="2090159" y="1802931"/>
                <a:ext cx="614734" cy="227685"/>
                <a:chOff x="2219255" y="1835205"/>
                <a:chExt cx="614734" cy="227685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92697A1-EA47-4065-A816-072828A5C2DC}"/>
                    </a:ext>
                  </a:extLst>
                </p:cNvPr>
                <p:cNvSpPr/>
                <p:nvPr/>
              </p:nvSpPr>
              <p:spPr bwMode="auto">
                <a:xfrm>
                  <a:off x="2219255" y="1835205"/>
                  <a:ext cx="227685" cy="2276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56723151-6AEA-4851-968D-8F7A5EBA3B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2340" y="1954132"/>
                  <a:ext cx="5116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DB9D134-5670-480C-AB45-D18C5C36259B}"/>
                  </a:ext>
                </a:extLst>
              </p:cNvPr>
              <p:cNvSpPr/>
              <p:nvPr/>
            </p:nvSpPr>
            <p:spPr bwMode="auto">
              <a:xfrm>
                <a:off x="2704893" y="1759310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CD39CE-E3E7-466B-B4C4-2FD8DAE0E12C}"/>
              </a:ext>
            </a:extLst>
          </p:cNvPr>
          <p:cNvGrpSpPr/>
          <p:nvPr/>
        </p:nvGrpSpPr>
        <p:grpSpPr>
          <a:xfrm>
            <a:off x="1245425" y="5449825"/>
            <a:ext cx="5685421" cy="309613"/>
            <a:chOff x="1694694" y="5449824"/>
            <a:chExt cx="5685421" cy="30961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1867F12-4A04-43F6-AABB-3CBB6153EDF3}"/>
                </a:ext>
              </a:extLst>
            </p:cNvPr>
            <p:cNvGrpSpPr/>
            <p:nvPr/>
          </p:nvGrpSpPr>
          <p:grpSpPr>
            <a:xfrm>
              <a:off x="3926287" y="5449824"/>
              <a:ext cx="3453828" cy="309613"/>
              <a:chOff x="1462094" y="3975804"/>
              <a:chExt cx="3453828" cy="30961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77A8D10-145B-454D-B68F-1AF1F9BCC9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87605" y="4142897"/>
                <a:ext cx="453582" cy="865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5C3F93E-25EC-43D0-89BA-C11E67E15E42}"/>
                  </a:ext>
                </a:extLst>
              </p:cNvPr>
              <p:cNvSpPr/>
              <p:nvPr/>
            </p:nvSpPr>
            <p:spPr bwMode="auto">
              <a:xfrm>
                <a:off x="4035450" y="3977640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4"/>
                    </a:solidFill>
                  </a:rPr>
                  <a:t>Reds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C4D9221-2E4B-48D6-95C1-1F7541F780A2}"/>
                  </a:ext>
                </a:extLst>
              </p:cNvPr>
              <p:cNvSpPr txBox="1"/>
              <p:nvPr/>
            </p:nvSpPr>
            <p:spPr>
              <a:xfrm>
                <a:off x="1462094" y="3975804"/>
                <a:ext cx="625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head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9169AA4-2038-4877-9DC8-511A9FD3AA6E}"/>
                  </a:ext>
                </a:extLst>
              </p:cNvPr>
              <p:cNvGrpSpPr/>
              <p:nvPr/>
            </p:nvGrpSpPr>
            <p:grpSpPr>
              <a:xfrm>
                <a:off x="2091948" y="4019425"/>
                <a:ext cx="614734" cy="227685"/>
                <a:chOff x="2219255" y="1835205"/>
                <a:chExt cx="614734" cy="227685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3F40BC3-E16A-4988-8260-F179E55B8AF3}"/>
                    </a:ext>
                  </a:extLst>
                </p:cNvPr>
                <p:cNvSpPr/>
                <p:nvPr/>
              </p:nvSpPr>
              <p:spPr bwMode="auto">
                <a:xfrm>
                  <a:off x="2219255" y="1835205"/>
                  <a:ext cx="227685" cy="2276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B9A10C8-FC13-4371-ABE6-CC78841C28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2340" y="1954132"/>
                  <a:ext cx="5116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A69D08E-8DC3-4A5A-8D38-995F53F0B1CB}"/>
                  </a:ext>
                </a:extLst>
              </p:cNvPr>
              <p:cNvSpPr/>
              <p:nvPr/>
            </p:nvSpPr>
            <p:spPr bwMode="auto">
              <a:xfrm>
                <a:off x="2706682" y="3975804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4"/>
                    </a:solidFill>
                  </a:rPr>
                  <a:t>Cubs</a:t>
                </a:r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9CCD4C4-B1DC-449F-86C8-D219CA0E9A3E}"/>
                </a:ext>
              </a:extLst>
            </p:cNvPr>
            <p:cNvGrpSpPr/>
            <p:nvPr/>
          </p:nvGrpSpPr>
          <p:grpSpPr>
            <a:xfrm>
              <a:off x="1694694" y="5451619"/>
              <a:ext cx="1891120" cy="307777"/>
              <a:chOff x="1694245" y="1759310"/>
              <a:chExt cx="1891120" cy="307777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E96DE4B-CB92-4862-B87D-9EB29E2B071C}"/>
                  </a:ext>
                </a:extLst>
              </p:cNvPr>
              <p:cNvSpPr txBox="1"/>
              <p:nvPr/>
            </p:nvSpPr>
            <p:spPr>
              <a:xfrm>
                <a:off x="1694245" y="1759310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1EAA87E-9369-4E85-9657-E4EB0DAEF62B}"/>
                  </a:ext>
                </a:extLst>
              </p:cNvPr>
              <p:cNvGrpSpPr/>
              <p:nvPr/>
            </p:nvGrpSpPr>
            <p:grpSpPr>
              <a:xfrm>
                <a:off x="2090159" y="1802931"/>
                <a:ext cx="614734" cy="227685"/>
                <a:chOff x="2219255" y="1835205"/>
                <a:chExt cx="614734" cy="227685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6D748CA-75A2-4039-A759-1D5AC126EE40}"/>
                    </a:ext>
                  </a:extLst>
                </p:cNvPr>
                <p:cNvSpPr/>
                <p:nvPr/>
              </p:nvSpPr>
              <p:spPr bwMode="auto">
                <a:xfrm>
                  <a:off x="2219255" y="1835205"/>
                  <a:ext cx="227685" cy="2276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07152FDA-F228-4575-BBEA-B26CFF475E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2340" y="1954132"/>
                  <a:ext cx="5116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25E9BFC-D4F0-4391-B964-453B2BBEDE76}"/>
                  </a:ext>
                </a:extLst>
              </p:cNvPr>
              <p:cNvSpPr/>
              <p:nvPr/>
            </p:nvSpPr>
            <p:spPr bwMode="auto">
              <a:xfrm>
                <a:off x="2704893" y="1759310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</a:rPr>
                  <a:t>Cards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C0719-C9CC-84FE-61B4-28F7DC02F5A9}"/>
              </a:ext>
            </a:extLst>
          </p:cNvPr>
          <p:cNvGrpSpPr/>
          <p:nvPr/>
        </p:nvGrpSpPr>
        <p:grpSpPr>
          <a:xfrm>
            <a:off x="1162825" y="6215116"/>
            <a:ext cx="4651539" cy="668853"/>
            <a:chOff x="1162825" y="6215116"/>
            <a:chExt cx="4651539" cy="668853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006646-4F06-40A1-B23A-78C3F0AA6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86047" y="6382209"/>
              <a:ext cx="453582" cy="86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43A846D-867A-4852-9930-18C09FCF39EC}"/>
                </a:ext>
              </a:extLst>
            </p:cNvPr>
            <p:cNvSpPr/>
            <p:nvPr/>
          </p:nvSpPr>
          <p:spPr bwMode="auto">
            <a:xfrm>
              <a:off x="4933892" y="6216952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Reds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B28F8C8-2581-4BEF-8EA9-3C6B61812734}"/>
                </a:ext>
              </a:extLst>
            </p:cNvPr>
            <p:cNvSpPr txBox="1"/>
            <p:nvPr/>
          </p:nvSpPr>
          <p:spPr>
            <a:xfrm>
              <a:off x="1162825" y="6576192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C81E3D4-6EB2-4EBD-B152-251A3FFA521C}"/>
                </a:ext>
              </a:extLst>
            </p:cNvPr>
            <p:cNvGrpSpPr/>
            <p:nvPr/>
          </p:nvGrpSpPr>
          <p:grpSpPr>
            <a:xfrm>
              <a:off x="1792679" y="6522893"/>
              <a:ext cx="466231" cy="324605"/>
              <a:chOff x="2219255" y="1738285"/>
              <a:chExt cx="466231" cy="324605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E83AD6C-896E-4D01-B38F-04DFEC28C033}"/>
                  </a:ext>
                </a:extLst>
              </p:cNvPr>
              <p:cNvSpPr/>
              <p:nvPr/>
            </p:nvSpPr>
            <p:spPr bwMode="auto">
              <a:xfrm>
                <a:off x="2219255" y="1835205"/>
                <a:ext cx="227685" cy="227685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AC7CB214-1D36-40B3-A62D-C5BF46F0B3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22340" y="1738285"/>
                <a:ext cx="363146" cy="2158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2F2E9E6-0AD6-488F-96AD-6E047263AABC}"/>
                </a:ext>
              </a:extLst>
            </p:cNvPr>
            <p:cNvSpPr/>
            <p:nvPr/>
          </p:nvSpPr>
          <p:spPr bwMode="auto">
            <a:xfrm>
              <a:off x="3605124" y="6215116"/>
              <a:ext cx="880472" cy="30777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</a:rPr>
                <a:t>Cubs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899E3DC-7F3A-4D02-94BA-94F862E36CDF}"/>
                </a:ext>
              </a:extLst>
            </p:cNvPr>
            <p:cNvGrpSpPr/>
            <p:nvPr/>
          </p:nvGrpSpPr>
          <p:grpSpPr>
            <a:xfrm>
              <a:off x="1245425" y="6216952"/>
              <a:ext cx="1891120" cy="307777"/>
              <a:chOff x="1694245" y="1759310"/>
              <a:chExt cx="1891120" cy="307777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50674C9-A463-4DA9-8B6A-AF4EF1D23BED}"/>
                  </a:ext>
                </a:extLst>
              </p:cNvPr>
              <p:cNvSpPr txBox="1"/>
              <p:nvPr/>
            </p:nvSpPr>
            <p:spPr>
              <a:xfrm>
                <a:off x="1694245" y="1759310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109478-23DD-42EF-AF6C-F7007A79288D}"/>
                  </a:ext>
                </a:extLst>
              </p:cNvPr>
              <p:cNvGrpSpPr/>
              <p:nvPr/>
            </p:nvGrpSpPr>
            <p:grpSpPr>
              <a:xfrm>
                <a:off x="2090159" y="1802931"/>
                <a:ext cx="614734" cy="227685"/>
                <a:chOff x="2219255" y="1835205"/>
                <a:chExt cx="614734" cy="227685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A318BF0-A746-41ED-A60B-6B48BE8B2875}"/>
                    </a:ext>
                  </a:extLst>
                </p:cNvPr>
                <p:cNvSpPr/>
                <p:nvPr/>
              </p:nvSpPr>
              <p:spPr bwMode="auto">
                <a:xfrm>
                  <a:off x="2219255" y="1835205"/>
                  <a:ext cx="227685" cy="2276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783F5C49-FEFE-4042-AF61-BA8CC23AED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2340" y="1954132"/>
                  <a:ext cx="5116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0CD1423-709B-4F0F-A8C9-191F269F1CAD}"/>
                  </a:ext>
                </a:extLst>
              </p:cNvPr>
              <p:cNvSpPr/>
              <p:nvPr/>
            </p:nvSpPr>
            <p:spPr bwMode="auto">
              <a:xfrm>
                <a:off x="2704893" y="1759310"/>
                <a:ext cx="880472" cy="30777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</a:rPr>
                  <a:t>Cards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2B4C9F5-0876-484E-B0D0-72674E5B4B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4511" y="6362140"/>
              <a:ext cx="453582" cy="86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74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660625" cy="5257800"/>
          </a:xfrm>
        </p:spPr>
        <p:txBody>
          <a:bodyPr/>
          <a:lstStyle/>
          <a:p>
            <a:r>
              <a:rPr lang="en-US" dirty="0"/>
              <a:t>Approach III</a:t>
            </a:r>
          </a:p>
          <a:p>
            <a:pPr lvl="1"/>
            <a:r>
              <a:rPr lang="en-US" dirty="0"/>
              <a:t>Representation: </a:t>
            </a:r>
          </a:p>
          <a:p>
            <a:pPr lvl="2"/>
            <a:r>
              <a:rPr lang="en-US" dirty="0"/>
              <a:t>a linked list of Nodes</a:t>
            </a:r>
          </a:p>
          <a:p>
            <a:pPr lvl="2"/>
            <a:r>
              <a:rPr lang="en-US" dirty="0"/>
              <a:t>a size counter</a:t>
            </a:r>
          </a:p>
          <a:p>
            <a:pPr lvl="1"/>
            <a:r>
              <a:rPr lang="en-US" dirty="0"/>
              <a:t>Issues</a:t>
            </a:r>
          </a:p>
          <a:p>
            <a:pPr lvl="2"/>
            <a:r>
              <a:rPr lang="en-US" dirty="0"/>
              <a:t>Top: which end?</a:t>
            </a:r>
          </a:p>
          <a:p>
            <a:pPr lvl="2"/>
            <a:r>
              <a:rPr lang="en-US" dirty="0"/>
              <a:t>Simpler logic and more efficient if top is at the head of the list (opposite from arrays)</a:t>
            </a:r>
          </a:p>
          <a:p>
            <a:pPr lvl="2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6247791" y="1371600"/>
            <a:ext cx="432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08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570-65D5-43BC-8197-4142380A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has-an array, take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CA4-91CA-40FC-B021-86AD3D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NodeStack&lt;Item&gt;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Node elements;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Node {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Node next;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elements =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 		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elements.item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== 0;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count;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5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89025" cy="525780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13716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 pop() {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elements.next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count--;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3716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push(Item item) {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Node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Node();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newItem.item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item;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newItem.next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elements;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3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39032</TotalTime>
  <Words>1087</Words>
  <Application>Microsoft Office PowerPoint</Application>
  <PresentationFormat>Widescreen</PresentationFormat>
  <Paragraphs>160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Profile</vt:lpstr>
      <vt:lpstr>Bags, Queues, &amp; Stacks Linked Node based implementations</vt:lpstr>
      <vt:lpstr>Alerts</vt:lpstr>
      <vt:lpstr>Lab 4: tips &amp; hints</vt:lpstr>
      <vt:lpstr>Lab 4: tips &amp; hints, 2</vt:lpstr>
      <vt:lpstr>Recursive Data Structures</vt:lpstr>
      <vt:lpstr>Recursive Data Structures</vt:lpstr>
      <vt:lpstr>Implementing Stack</vt:lpstr>
      <vt:lpstr>Stack has-an array, take one</vt:lpstr>
      <vt:lpstr>Implementing Stack</vt:lpstr>
      <vt:lpstr>Analysis</vt:lpstr>
      <vt:lpstr>Implementing Queue</vt:lpstr>
      <vt:lpstr>Queue has-an array</vt:lpstr>
      <vt:lpstr>Queuing it up</vt:lpstr>
      <vt:lpstr>Queuing it down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567</cp:revision>
  <dcterms:created xsi:type="dcterms:W3CDTF">2005-03-22T22:30:11Z</dcterms:created>
  <dcterms:modified xsi:type="dcterms:W3CDTF">2022-09-10T02:14:33Z</dcterms:modified>
</cp:coreProperties>
</file>