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448" r:id="rId2"/>
    <p:sldId id="460" r:id="rId3"/>
    <p:sldId id="468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70" r:id="rId15"/>
  </p:sldIdLst>
  <p:sldSz cx="12192000" cy="6858000"/>
  <p:notesSz cx="7315200" cy="9601200"/>
  <p:embeddedFontLst>
    <p:embeddedFont>
      <p:font typeface="Americana BT" panose="02020504070506020904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rmina Lt BT" panose="0207050206030A030404" pitchFamily="18" charset="0"/>
      <p:regular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000000"/>
    <a:srgbClr val="6600FF"/>
    <a:srgbClr val="FF9797"/>
    <a:srgbClr val="F2D59C"/>
    <a:srgbClr val="FFFFFF"/>
    <a:srgbClr val="A7A7A7"/>
    <a:srgbClr val="9BFFC8"/>
    <a:srgbClr val="99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2" autoAdjust="0"/>
    <p:restoredTop sz="94660" autoAdjust="0"/>
  </p:normalViewPr>
  <p:slideViewPr>
    <p:cSldViewPr>
      <p:cViewPr varScale="1">
        <p:scale>
          <a:sx n="77" d="100"/>
          <a:sy n="77" d="100"/>
        </p:scale>
        <p:origin x="108" y="52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8/docs/ap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Bags, Queues, &amp; Stacks</a:t>
            </a:r>
            <a:br>
              <a:rPr lang="en-US" altLang="en-US" dirty="0"/>
            </a:br>
            <a:r>
              <a:rPr lang="en-US" altLang="en-US" sz="2800" dirty="0"/>
              <a:t>Array and API based implementations</a:t>
            </a:r>
            <a:endParaRPr lang="en-US" alt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89025" cy="5257800"/>
          </a:xfrm>
        </p:spPr>
        <p:txBody>
          <a:bodyPr/>
          <a:lstStyle/>
          <a:p>
            <a:r>
              <a:rPr lang="en-US" dirty="0"/>
              <a:t>Problem Solving</a:t>
            </a:r>
          </a:p>
          <a:p>
            <a:pPr lvl="1"/>
            <a:r>
              <a:rPr lang="en-US" dirty="0"/>
              <a:t>Queues are tricky</a:t>
            </a:r>
            <a:br>
              <a:rPr lang="en-US" dirty="0"/>
            </a:br>
            <a:r>
              <a:rPr lang="en-US" dirty="0"/>
              <a:t>compared to Stacks... </a:t>
            </a:r>
          </a:p>
          <a:p>
            <a:pPr lvl="2"/>
            <a:r>
              <a:rPr lang="en-US" dirty="0"/>
              <a:t>What’s the problem?</a:t>
            </a:r>
          </a:p>
          <a:p>
            <a:pPr lvl="3"/>
            <a:r>
              <a:rPr lang="en-US" dirty="0"/>
              <a:t>the ends move</a:t>
            </a:r>
          </a:p>
          <a:p>
            <a:pPr lvl="2"/>
            <a:r>
              <a:rPr lang="en-US" dirty="0" err="1"/>
              <a:t>Ooph</a:t>
            </a:r>
            <a:r>
              <a:rPr lang="en-US" dirty="0"/>
              <a:t>, that’s tuff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Ideas?</a:t>
            </a:r>
          </a:p>
          <a:p>
            <a:pPr lvl="2"/>
            <a:r>
              <a:rPr lang="en-US" dirty="0"/>
              <a:t>Treat array as circular, rather than linear structure by computing the index modulo the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6323685" y="1371600"/>
            <a:ext cx="4250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Queue&lt;Item&gt;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Queue()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enqueue(Item item)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Item dequeue()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26" name="Picture 2" descr="Timon &amp; Pumbaa screaming - YouTube">
            <a:extLst>
              <a:ext uri="{FF2B5EF4-FFF2-40B4-BE49-F238E27FC236}">
                <a16:creationId xmlns:a16="http://schemas.microsoft.com/office/drawing/2014/main" id="{EBE8CDE7-5C5F-46D1-BC05-2FC98FB2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5"/>
          <a:stretch/>
        </p:blipFill>
        <p:spPr bwMode="auto">
          <a:xfrm>
            <a:off x="9738960" y="2941783"/>
            <a:ext cx="1973270" cy="14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570-65D5-43BC-8197-4142380A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has-an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CA4-91CA-40FC-B021-86AD3D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ArrayQueue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&lt;Item&gt;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Queue&lt;Item&gt;{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Item[] elements;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count;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int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front;   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int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back;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static final int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capacity = 10;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Queue()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elements = new Item[capacity];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front = 0; back = 0;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enqueue(Item item)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dequeue()         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see next slide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elements[front];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== 0;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count;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5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F3C5-F778-42FD-9D48-BBFBD792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245350" cy="2816350"/>
          </a:xfrm>
          <a:solidFill>
            <a:schemeClr val="accent5">
              <a:lumMod val="20000"/>
              <a:lumOff val="80000"/>
              <a:alpha val="50196"/>
            </a:schemeClr>
          </a:solidFill>
        </p:spPr>
        <p:txBody>
          <a:bodyPr/>
          <a:lstStyle/>
          <a:p>
            <a:pPr marL="457200" indent="0">
              <a:buNone/>
              <a:defRPr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enqueue(Item item)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(count ==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resize(2 *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elements[back] = item;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back = (back + 1) % capacity;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6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E182-9B6E-43E0-A897-C71A7EAD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it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F3C5-F778-42FD-9D48-BBFBD792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142725" cy="3499405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457200" indent="0">
              <a:buNone/>
              <a:defRPr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 dequeue() {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elements[front];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elements[front]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front = (front + 1) % capacity;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(count &gt; 0 &amp;&amp; count ==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/4)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resize(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count--;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item;</a:t>
            </a:r>
          </a:p>
          <a:p>
            <a:pPr marL="45720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indent="0">
              <a:buNone/>
              <a:defRPr/>
            </a:pP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2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Honestly, the simplest way to implement a bag is to use a List (like when we cheated)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reading 1.3</a:t>
            </a:r>
          </a:p>
          <a:p>
            <a:r>
              <a:rPr lang="en-US" dirty="0"/>
              <a:t>HW 1 </a:t>
            </a:r>
            <a:r>
              <a:rPr lang="en-US"/>
              <a:t>due today</a:t>
            </a:r>
            <a:endParaRPr lang="en-US" dirty="0"/>
          </a:p>
          <a:p>
            <a:r>
              <a:rPr lang="en-US" dirty="0"/>
              <a:t>Lab 4 due next Tuesday</a:t>
            </a:r>
          </a:p>
          <a:p>
            <a:r>
              <a:rPr lang="en-US" dirty="0"/>
              <a:t>Project 1 due </a:t>
            </a:r>
            <a:r>
              <a:rPr lang="en-US"/>
              <a:t>next Friday!!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sz="2200" dirty="0"/>
              <a:t>Choose a representation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sz="2200" dirty="0"/>
              <a:t>Implement constructor</a:t>
            </a:r>
            <a:br>
              <a:rPr lang="en-US" sz="2200" dirty="0"/>
            </a:br>
            <a:r>
              <a:rPr lang="en-US" sz="2200" dirty="0"/>
              <a:t>and methods to satisfy</a:t>
            </a:r>
            <a:br>
              <a:rPr lang="en-US" sz="2200" dirty="0"/>
            </a:br>
            <a:r>
              <a:rPr lang="en-US" sz="2200" dirty="0"/>
              <a:t>contract specifications</a:t>
            </a:r>
          </a:p>
          <a:p>
            <a:r>
              <a:rPr lang="en-US" dirty="0"/>
              <a:t>Approach I</a:t>
            </a:r>
          </a:p>
          <a:p>
            <a:pPr lvl="1"/>
            <a:r>
              <a:rPr lang="en-US" dirty="0"/>
              <a:t>Let’s cheat a little...</a:t>
            </a:r>
          </a:p>
          <a:p>
            <a:pPr lvl="1"/>
            <a:r>
              <a:rPr lang="en-US" dirty="0"/>
              <a:t>Representation: A List</a:t>
            </a:r>
          </a:p>
          <a:p>
            <a:pPr lvl="2"/>
            <a:r>
              <a:rPr lang="en-US" dirty="0"/>
              <a:t>Must be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has-a</a:t>
            </a:r>
            <a:r>
              <a:rPr lang="en-US" dirty="0"/>
              <a:t> rather than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is-a</a:t>
            </a:r>
            <a:r>
              <a:rPr lang="en-US" dirty="0"/>
              <a:t>    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WHY??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https://docs.oracle.com/javase/8/docs/api/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/>
              <a:t>Implementation: all methods are one-liners!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6247791" y="1371600"/>
            <a:ext cx="432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44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570-65D5-43BC-8197-4142380A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has-a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CA4-91CA-40FC-B021-86AD3D0A575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50196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ListStack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&lt;Item&gt;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List elements;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Stack() {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//could have been LinkedList...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elements = new ArrayList&lt;Item&gt;();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(item);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elements.remove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– 1);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elements.get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– 1);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== 0;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element.size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0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89025" cy="5257800"/>
          </a:xfrm>
        </p:spPr>
        <p:txBody>
          <a:bodyPr/>
          <a:lstStyle/>
          <a:p>
            <a:r>
              <a:rPr lang="en-US" dirty="0"/>
              <a:t>Approach II</a:t>
            </a:r>
          </a:p>
          <a:p>
            <a:pPr lvl="1"/>
            <a:r>
              <a:rPr lang="en-US" dirty="0"/>
              <a:t>Representation: </a:t>
            </a:r>
          </a:p>
          <a:p>
            <a:pPr lvl="2"/>
            <a:r>
              <a:rPr lang="en-US" dirty="0"/>
              <a:t>an array</a:t>
            </a:r>
          </a:p>
          <a:p>
            <a:pPr lvl="2"/>
            <a:r>
              <a:rPr lang="en-US" dirty="0"/>
              <a:t>a size counter    </a:t>
            </a:r>
            <a:r>
              <a:rPr lang="en-US" sz="1800" dirty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Issues</a:t>
            </a:r>
          </a:p>
          <a:p>
            <a:pPr lvl="2"/>
            <a:r>
              <a:rPr lang="en-US" dirty="0"/>
              <a:t>Overflow</a:t>
            </a:r>
          </a:p>
          <a:p>
            <a:pPr lvl="3"/>
            <a:r>
              <a:rPr lang="en-US" dirty="0"/>
              <a:t>We will adopt a strategy of re-sizing the array when it becomes full</a:t>
            </a:r>
          </a:p>
          <a:p>
            <a:pPr lvl="2"/>
            <a:r>
              <a:rPr lang="en-US" dirty="0"/>
              <a:t>Loitering</a:t>
            </a:r>
          </a:p>
          <a:p>
            <a:pPr lvl="3"/>
            <a:r>
              <a:rPr lang="en-US" dirty="0"/>
              <a:t>What’s that?</a:t>
            </a:r>
          </a:p>
          <a:p>
            <a:pPr lvl="3"/>
            <a:r>
              <a:rPr lang="en-US" dirty="0"/>
              <a:t>Holding a reference to an object when it is no longer needed. For example, when an item is deleted, we should be careful to not leave reference debris laying around.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14F10-C490-46FD-9084-06E14779C192}"/>
              </a:ext>
            </a:extLst>
          </p:cNvPr>
          <p:cNvSpPr txBox="1"/>
          <p:nvPr/>
        </p:nvSpPr>
        <p:spPr>
          <a:xfrm>
            <a:off x="6247791" y="1371600"/>
            <a:ext cx="432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Stack()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size()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08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7570-65D5-43BC-8197-4142380A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has-an array, take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07CA4-91CA-40FC-B021-86AD3D0A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364920" cy="5257800"/>
          </a:xfrm>
          <a:solidFill>
            <a:srgbClr val="FFF3CD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&lt;Item&gt;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Stack&lt;Item&gt;{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Item[] elements;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count;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static final int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capacity = 10;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Stack()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elements = new Item[capacity];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push(Item item) {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//what’s wrong here?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elements[count++] = item;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pop() {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//how about here?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elements[--count];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Item peek()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elements[count];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isEmpty()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== 0;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size()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count;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5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9EEB1-F661-009B-7348-54DA3DFA07E5}"/>
              </a:ext>
            </a:extLst>
          </p:cNvPr>
          <p:cNvSpPr/>
          <p:nvPr/>
        </p:nvSpPr>
        <p:spPr bwMode="auto">
          <a:xfrm>
            <a:off x="3211990" y="2745945"/>
            <a:ext cx="5768020" cy="3807559"/>
          </a:xfrm>
          <a:prstGeom prst="rect">
            <a:avLst/>
          </a:prstGeom>
          <a:solidFill>
            <a:srgbClr val="FFF3CD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89025" cy="5257800"/>
          </a:xfrm>
        </p:spPr>
        <p:txBody>
          <a:bodyPr/>
          <a:lstStyle/>
          <a:p>
            <a:r>
              <a:rPr lang="en-US" dirty="0"/>
              <a:t>Approach IIb 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||!2B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We need to fix push &amp; pop</a:t>
            </a:r>
          </a:p>
          <a:p>
            <a:pPr lvl="2"/>
            <a:r>
              <a:rPr lang="en-US" dirty="0"/>
              <a:t>recall our two issues?</a:t>
            </a:r>
            <a:endParaRPr lang="en-US" dirty="0">
              <a:solidFill>
                <a:srgbClr val="FF0000"/>
              </a:solidFill>
            </a:endParaRPr>
          </a:p>
          <a:p>
            <a:pPr marL="13716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 pop() {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elements[--count];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elements[count]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3716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push(Item item) {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(count ==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resize(2 *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       </a:t>
            </a: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//JCF ArrayList uses 1.5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elements[count++] = item;</a:t>
            </a:r>
          </a:p>
          <a:p>
            <a:pPr marL="1371600" indent="0"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3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D6ED-B50A-43E4-8ECB-F61C0119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BEA0-9A7D-4FC4-A576-25F1161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89025" cy="5257800"/>
          </a:xfrm>
        </p:spPr>
        <p:txBody>
          <a:bodyPr/>
          <a:lstStyle/>
          <a:p>
            <a:r>
              <a:rPr lang="en-US" sz="2400" dirty="0"/>
              <a:t>Method resize</a:t>
            </a:r>
            <a:endParaRPr lang="en-US" sz="2400" b="1" dirty="0">
              <a:solidFill>
                <a:srgbClr val="418AB3"/>
              </a:solidFill>
              <a:cs typeface="Courier New" panose="02070309020205020404" pitchFamily="49" charset="0"/>
            </a:endParaRPr>
          </a:p>
          <a:p>
            <a:pPr marL="4572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resize(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newcap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Item[] copy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Item[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newcap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copy[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elements[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 = copy;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</a:rPr>
              <a:t>If you can resize up, then you should also...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 pop()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Item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elements[--count];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elements[count] =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(count &gt; 0 &amp;&amp; count ==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/4) {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resize(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elements.length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n-US" sz="2000" dirty="0">
                <a:solidFill>
                  <a:srgbClr val="DF5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rgbClr val="418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item;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93E1F-0CC8-5C67-5B99-8A61B78991A9}"/>
              </a:ext>
            </a:extLst>
          </p:cNvPr>
          <p:cNvSpPr/>
          <p:nvPr/>
        </p:nvSpPr>
        <p:spPr bwMode="auto">
          <a:xfrm>
            <a:off x="2377145" y="1759310"/>
            <a:ext cx="5616230" cy="2200955"/>
          </a:xfrm>
          <a:prstGeom prst="rect">
            <a:avLst/>
          </a:prstGeom>
          <a:solidFill>
            <a:srgbClr val="FFF3CD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9F927-3158-4BC1-7070-DFC596EF0934}"/>
              </a:ext>
            </a:extLst>
          </p:cNvPr>
          <p:cNvSpPr/>
          <p:nvPr/>
        </p:nvSpPr>
        <p:spPr bwMode="auto">
          <a:xfrm>
            <a:off x="2409035" y="4385922"/>
            <a:ext cx="7709399" cy="2472078"/>
          </a:xfrm>
          <a:prstGeom prst="rect">
            <a:avLst/>
          </a:prstGeom>
          <a:solidFill>
            <a:srgbClr val="FFF3CD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2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9AB9-0F0D-41A5-985B-EA5DD508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691E-5DBA-4378-92A2-90999A93E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arrays measure up?</a:t>
            </a:r>
          </a:p>
          <a:p>
            <a:r>
              <a:rPr lang="en-US" dirty="0"/>
              <a:t>Most operations are O(1)</a:t>
            </a:r>
          </a:p>
          <a:p>
            <a:r>
              <a:rPr lang="en-US" dirty="0"/>
              <a:t>M calls to push is O(M)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2D5C0-92CC-4AC8-A21A-D6F1EE7B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8" y="3277211"/>
            <a:ext cx="60674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57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38878</TotalTime>
  <Words>1131</Words>
  <Application>Microsoft Office PowerPoint</Application>
  <PresentationFormat>Widescreen</PresentationFormat>
  <Paragraphs>123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Verdana</vt:lpstr>
      <vt:lpstr>Arial</vt:lpstr>
      <vt:lpstr>Wingdings</vt:lpstr>
      <vt:lpstr>Carmina Lt BT</vt:lpstr>
      <vt:lpstr>Calibri</vt:lpstr>
      <vt:lpstr>Times New Roman</vt:lpstr>
      <vt:lpstr>Georgia</vt:lpstr>
      <vt:lpstr>Courier New</vt:lpstr>
      <vt:lpstr>Americana BT</vt:lpstr>
      <vt:lpstr>Profile</vt:lpstr>
      <vt:lpstr>Bags, Queues, &amp; Stacks Array and API based implementations</vt:lpstr>
      <vt:lpstr>Alerts</vt:lpstr>
      <vt:lpstr>Implementing Stack</vt:lpstr>
      <vt:lpstr>Stack has-a List</vt:lpstr>
      <vt:lpstr>Implementing Stack</vt:lpstr>
      <vt:lpstr>Stack has-an array, take one</vt:lpstr>
      <vt:lpstr>Implementing Stack</vt:lpstr>
      <vt:lpstr>Implementing Stack</vt:lpstr>
      <vt:lpstr>Analysis</vt:lpstr>
      <vt:lpstr>Implementing Queue</vt:lpstr>
      <vt:lpstr>Queue has-an array</vt:lpstr>
      <vt:lpstr>Queuing it up</vt:lpstr>
      <vt:lpstr>Queuing it down</vt:lpstr>
      <vt:lpstr>Bagging It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556</cp:revision>
  <dcterms:created xsi:type="dcterms:W3CDTF">2005-03-22T22:30:11Z</dcterms:created>
  <dcterms:modified xsi:type="dcterms:W3CDTF">2022-09-03T04:55:17Z</dcterms:modified>
</cp:coreProperties>
</file>