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448" r:id="rId2"/>
    <p:sldId id="473" r:id="rId3"/>
    <p:sldId id="460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</p:sldIdLst>
  <p:sldSz cx="12192000" cy="6858000"/>
  <p:notesSz cx="7315200" cy="9601200"/>
  <p:embeddedFontLst>
    <p:embeddedFont>
      <p:font typeface="Americana BT" panose="02020504070506020904" pitchFamily="18" charset="0"/>
      <p:regular r:id="rId16"/>
      <p:bold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rmina Lt BT" panose="0207050206030A030404" pitchFamily="18" charset="0"/>
      <p:regular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Papyrus" panose="03070502060502030205" pitchFamily="66" charset="0"/>
      <p:regular r:id="rId28"/>
    </p:embeddedFont>
    <p:embeddedFont>
      <p:font typeface="Ravie" panose="04040805050809020602" pitchFamily="82" charset="0"/>
      <p:regular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9797"/>
    <a:srgbClr val="F2D59C"/>
    <a:srgbClr val="FFFFFF"/>
    <a:srgbClr val="A7A7A7"/>
    <a:srgbClr val="9BFFC8"/>
    <a:srgbClr val="99FF66"/>
    <a:srgbClr val="66FF66"/>
    <a:srgbClr val="FF99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2" autoAdjust="0"/>
    <p:restoredTop sz="94660" autoAdjust="0"/>
  </p:normalViewPr>
  <p:slideViewPr>
    <p:cSldViewPr>
      <p:cViewPr varScale="1">
        <p:scale>
          <a:sx n="77" d="100"/>
          <a:sy n="77" d="100"/>
        </p:scale>
        <p:origin x="108" y="522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80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5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8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7" y="1076330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Day07_13DemoDijkstraTwoStack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66158"/>
            <a:ext cx="783274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 to Containers</a:t>
            </a:r>
            <a:br>
              <a:rPr lang="en-US" altLang="en-US" dirty="0"/>
            </a:br>
            <a:r>
              <a:rPr lang="en-US" altLang="en-US" sz="3200" dirty="0"/>
              <a:t>Bags, Queues, &amp; Stacks</a:t>
            </a: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10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Access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FF979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Bag</a:t>
            </a:r>
            <a:r>
              <a:rPr lang="en-US" dirty="0"/>
              <a:t> is a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Collection</a:t>
            </a:r>
            <a:r>
              <a:rPr lang="en-US" dirty="0"/>
              <a:t> that:</a:t>
            </a:r>
          </a:p>
          <a:p>
            <a:pPr lvl="1"/>
            <a:r>
              <a:rPr lang="en-US" dirty="0"/>
              <a:t>That supports insertion, but not deletion</a:t>
            </a:r>
          </a:p>
          <a:p>
            <a:pPr lvl="1"/>
            <a:r>
              <a:rPr lang="en-US" dirty="0"/>
              <a:t>Has no order to its elements (not indexed)</a:t>
            </a:r>
          </a:p>
          <a:p>
            <a:pPr lvl="1"/>
            <a:r>
              <a:rPr lang="en-US" dirty="0"/>
              <a:t>It is possible to iterate over its elements</a:t>
            </a:r>
          </a:p>
          <a:p>
            <a:pPr lvl="1"/>
            <a:endParaRPr lang="en-US" dirty="0"/>
          </a:p>
          <a:p>
            <a:pPr marL="471487" lvl="1" indent="0">
              <a:spcAft>
                <a:spcPts val="0"/>
              </a:spcAft>
              <a:buNone/>
            </a:pPr>
            <a:endParaRPr lang="en-US" dirty="0"/>
          </a:p>
          <a:p>
            <a:r>
              <a:rPr lang="en-US" dirty="0"/>
              <a:t>Operations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add(Item item)</a:t>
            </a:r>
          </a:p>
          <a:p>
            <a:pPr lvl="1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isEmpty()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size()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Definition of Probability ( Read ) | Probability | CK-12 Foundation">
            <a:extLst>
              <a:ext uri="{FF2B5EF4-FFF2-40B4-BE49-F238E27FC236}">
                <a16:creationId xmlns:a16="http://schemas.microsoft.com/office/drawing/2014/main" id="{8AC0C9CE-E0EF-440F-B55B-A166F878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86" y="3285519"/>
            <a:ext cx="1442005" cy="14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623EC9-6167-4822-A7DD-FA22F4675C59}"/>
              </a:ext>
            </a:extLst>
          </p:cNvPr>
          <p:cNvSpPr txBox="1"/>
          <p:nvPr/>
        </p:nvSpPr>
        <p:spPr>
          <a:xfrm rot="20043030">
            <a:off x="6912265" y="5491658"/>
            <a:ext cx="316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Ravie" panose="04040805050809020602" pitchFamily="82" charset="0"/>
              </a:rPr>
              <a:t>Contract?</a:t>
            </a:r>
          </a:p>
        </p:txBody>
      </p:sp>
    </p:spTree>
    <p:extLst>
      <p:ext uri="{BB962C8B-B14F-4D97-AF65-F5344CB8AC3E}">
        <p14:creationId xmlns:p14="http://schemas.microsoft.com/office/powerpoint/2010/main" val="12126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486400"/>
          </a:xfrm>
        </p:spPr>
        <p:txBody>
          <a:bodyPr/>
          <a:lstStyle/>
          <a:p>
            <a:r>
              <a:rPr lang="en-US" dirty="0"/>
              <a:t>Evaluating Arithmetic Expressions</a:t>
            </a:r>
          </a:p>
          <a:p>
            <a:endParaRPr lang="en-US" sz="4800" dirty="0"/>
          </a:p>
          <a:p>
            <a:r>
              <a:rPr lang="en-US" dirty="0"/>
              <a:t>Two-stack algorithm (E. W. Dijkstra)</a:t>
            </a:r>
          </a:p>
          <a:p>
            <a:pPr lvl="1"/>
            <a:r>
              <a:rPr lang="en-US" dirty="0"/>
              <a:t>Values are pushed onto the value stack</a:t>
            </a:r>
          </a:p>
          <a:p>
            <a:pPr lvl="1"/>
            <a:r>
              <a:rPr lang="en-US" dirty="0"/>
              <a:t>Operators are pushed onto the operator stack</a:t>
            </a:r>
          </a:p>
          <a:p>
            <a:pPr lvl="1"/>
            <a:r>
              <a:rPr lang="en-US" dirty="0"/>
              <a:t>Left </a:t>
            </a:r>
            <a:r>
              <a:rPr lang="en-US" dirty="0" err="1"/>
              <a:t>parens</a:t>
            </a:r>
            <a:r>
              <a:rPr lang="en-US" dirty="0"/>
              <a:t> are ignored</a:t>
            </a:r>
          </a:p>
          <a:p>
            <a:pPr lvl="1"/>
            <a:r>
              <a:rPr lang="en-US" dirty="0"/>
              <a:t>Right </a:t>
            </a:r>
            <a:r>
              <a:rPr lang="en-US" dirty="0" err="1"/>
              <a:t>parens</a:t>
            </a:r>
            <a:r>
              <a:rPr lang="en-US" dirty="0"/>
              <a:t>: pop an operator and the appropriate number of operands; apply the operator and push the result on the value stack</a:t>
            </a:r>
          </a:p>
          <a:p>
            <a:pPr lvl="1"/>
            <a:r>
              <a:rPr lang="en-US" dirty="0"/>
              <a:t>Assume a fully parenthesized container of tokens as 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97A25-9ED3-4809-AA8E-F34BB922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045" y="1911105"/>
            <a:ext cx="3886200" cy="885825"/>
          </a:xfrm>
          <a:prstGeom prst="rect">
            <a:avLst/>
          </a:prstGeom>
        </p:spPr>
      </p:pic>
      <p:pic>
        <p:nvPicPr>
          <p:cNvPr id="5122" name="Picture 2" descr="A portrait of Edsger Dijkstra, one of the greatest mathematicians in the modern age.">
            <a:extLst>
              <a:ext uri="{FF2B5EF4-FFF2-40B4-BE49-F238E27FC236}">
                <a16:creationId xmlns:a16="http://schemas.microsoft.com/office/drawing/2014/main" id="{C2185947-A5E7-48B3-B7D5-449C0577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45" y="5"/>
            <a:ext cx="2125059" cy="283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Stacks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71D41-54DE-43A4-AD05-409E6AEDD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34" y="1303941"/>
            <a:ext cx="7096517" cy="5533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431642-4672-4A09-AFA8-2F2C55776E1E}"/>
              </a:ext>
            </a:extLst>
          </p:cNvPr>
          <p:cNvSpPr txBox="1"/>
          <p:nvPr/>
        </p:nvSpPr>
        <p:spPr>
          <a:xfrm>
            <a:off x="9283595" y="267005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file"/>
              </a:rPr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0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DD9A9F4-7F08-95B2-4B0C-6A4CD3F5A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9835"/>
            <a:ext cx="10972800" cy="5388545"/>
          </a:xfrm>
          <a:solidFill>
            <a:schemeClr val="accent6">
              <a:lumMod val="40000"/>
              <a:lumOff val="60000"/>
              <a:alpha val="40000"/>
            </a:schemeClr>
          </a:solidFill>
          <a:ln/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4600" b="1" dirty="0">
                <a:solidFill>
                  <a:schemeClr val="accent3"/>
                </a:solidFill>
                <a:latin typeface="Papyrus" panose="03070502060502030205" pitchFamily="66" charset="0"/>
              </a:rPr>
              <a:t>There are two ways of constructing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4600" b="1" dirty="0">
                <a:solidFill>
                  <a:schemeClr val="accent3"/>
                </a:solidFill>
                <a:latin typeface="Papyrus" panose="03070502060502030205" pitchFamily="66" charset="0"/>
              </a:rPr>
              <a:t>a software design:</a:t>
            </a:r>
            <a:r>
              <a:rPr lang="en-US" altLang="en-US" sz="4600" b="1" dirty="0">
                <a:solidFill>
                  <a:schemeClr val="tx2"/>
                </a:solidFill>
                <a:latin typeface="Papyrus" panose="03070502060502030205" pitchFamily="66" charset="0"/>
              </a:rPr>
              <a:t> </a:t>
            </a:r>
            <a:r>
              <a:rPr lang="en-US" altLang="en-US" sz="4600" b="1" dirty="0">
                <a:solidFill>
                  <a:schemeClr val="accent4"/>
                </a:solidFill>
                <a:latin typeface="Papyrus" panose="03070502060502030205" pitchFamily="66" charset="0"/>
              </a:rPr>
              <a:t>One way is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4600" b="1" dirty="0">
                <a:solidFill>
                  <a:schemeClr val="accent4"/>
                </a:solidFill>
                <a:latin typeface="Papyrus" panose="03070502060502030205" pitchFamily="66" charset="0"/>
              </a:rPr>
              <a:t>to make it so simple that there are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4600" b="1" dirty="0">
                <a:solidFill>
                  <a:schemeClr val="accent4"/>
                </a:solidFill>
                <a:latin typeface="Papyrus" panose="03070502060502030205" pitchFamily="66" charset="0"/>
              </a:rPr>
              <a:t>obviously no deficiencies </a:t>
            </a:r>
            <a:r>
              <a:rPr lang="en-US" altLang="en-US" sz="4600" b="1" dirty="0">
                <a:solidFill>
                  <a:schemeClr val="accent6"/>
                </a:solidFill>
                <a:latin typeface="Papyrus" panose="03070502060502030205" pitchFamily="66" charset="0"/>
              </a:rPr>
              <a:t>and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4600" b="1" dirty="0">
                <a:solidFill>
                  <a:schemeClr val="accent6"/>
                </a:solidFill>
                <a:latin typeface="Papyrus" panose="03070502060502030205" pitchFamily="66" charset="0"/>
              </a:rPr>
              <a:t>the other way is to make it so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4600" b="1" dirty="0">
                <a:solidFill>
                  <a:schemeClr val="accent6"/>
                </a:solidFill>
                <a:latin typeface="Papyrus" panose="03070502060502030205" pitchFamily="66" charset="0"/>
              </a:rPr>
              <a:t>complicated that there are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4600" b="1" dirty="0">
                <a:solidFill>
                  <a:schemeClr val="accent6"/>
                </a:solidFill>
                <a:latin typeface="Papyrus" panose="03070502060502030205" pitchFamily="66" charset="0"/>
              </a:rPr>
              <a:t>no obvious deficiencies.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4600" b="1" dirty="0">
                <a:solidFill>
                  <a:schemeClr val="accent1"/>
                </a:solidFill>
                <a:latin typeface="Papyrus" panose="03070502060502030205" pitchFamily="66" charset="0"/>
              </a:rPr>
              <a:t>The first method is far more difficult.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2800" dirty="0"/>
              <a:t> 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3600" b="1" dirty="0">
                <a:solidFill>
                  <a:schemeClr val="accent6"/>
                </a:solidFill>
                <a:latin typeface="Papyrus" panose="03070502060502030205" pitchFamily="66" charset="0"/>
              </a:rPr>
              <a:t>&lt;C.A.R. Hoare&gt;</a:t>
            </a:r>
          </a:p>
        </p:txBody>
      </p:sp>
    </p:spTree>
    <p:extLst>
      <p:ext uri="{BB962C8B-B14F-4D97-AF65-F5344CB8AC3E}">
        <p14:creationId xmlns:p14="http://schemas.microsoft.com/office/powerpoint/2010/main" val="66666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1.3</a:t>
            </a:r>
          </a:p>
          <a:p>
            <a:r>
              <a:rPr lang="en-US"/>
              <a:t>Lab 4 available tomorrow</a:t>
            </a:r>
            <a:endParaRPr lang="en-US" dirty="0"/>
          </a:p>
          <a:p>
            <a:r>
              <a:rPr lang="en-US" dirty="0"/>
              <a:t>HW 1 due Friday</a:t>
            </a:r>
          </a:p>
          <a:p>
            <a:r>
              <a:rPr lang="en-US" dirty="0"/>
              <a:t>Project 1 due next week!!</a:t>
            </a:r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array?</a:t>
            </a:r>
          </a:p>
          <a:p>
            <a:pPr lvl="1"/>
            <a:r>
              <a:rPr lang="en-US" dirty="0"/>
              <a:t>Sequential / Linear</a:t>
            </a:r>
          </a:p>
          <a:p>
            <a:pPr lvl="1"/>
            <a:r>
              <a:rPr lang="en-US" dirty="0"/>
              <a:t>Indexed</a:t>
            </a:r>
          </a:p>
          <a:p>
            <a:pPr lvl="1"/>
            <a:r>
              <a:rPr lang="en-US" dirty="0"/>
              <a:t>Contiguous in memory</a:t>
            </a:r>
          </a:p>
          <a:p>
            <a:pPr lvl="1"/>
            <a:r>
              <a:rPr lang="en-US" dirty="0"/>
              <a:t>Statically sized</a:t>
            </a:r>
          </a:p>
          <a:p>
            <a:pPr lvl="1"/>
            <a:r>
              <a:rPr lang="en-US" dirty="0"/>
              <a:t>Homogenous</a:t>
            </a:r>
          </a:p>
          <a:p>
            <a:pPr lvl="1"/>
            <a:r>
              <a:rPr lang="en-US" dirty="0"/>
              <a:t>Built-in primitive in the Java language</a:t>
            </a:r>
          </a:p>
          <a:p>
            <a:r>
              <a:rPr lang="en-US" dirty="0"/>
              <a:t>What is a list?</a:t>
            </a:r>
          </a:p>
          <a:p>
            <a:pPr lvl="1"/>
            <a:r>
              <a:rPr lang="en-US" sz="2400" dirty="0"/>
              <a:t>An interface that abstracts the beneficial aspects of arrays while allowing other physical representations that perform better in some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2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 is a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Collection</a:t>
            </a:r>
            <a:r>
              <a:rPr lang="en-US" dirty="0"/>
              <a:t> that:</a:t>
            </a:r>
          </a:p>
          <a:p>
            <a:pPr lvl="1"/>
            <a:r>
              <a:rPr lang="en-US" dirty="0"/>
              <a:t>Has zero or more elements</a:t>
            </a:r>
          </a:p>
          <a:p>
            <a:pPr lvl="1"/>
            <a:r>
              <a:rPr lang="en-US" dirty="0"/>
              <a:t>Contains homogenous elements</a:t>
            </a:r>
          </a:p>
          <a:p>
            <a:pPr lvl="1"/>
            <a:r>
              <a:rPr lang="en-US" dirty="0"/>
              <a:t>Is indexed</a:t>
            </a:r>
          </a:p>
          <a:p>
            <a:pPr lvl="1"/>
            <a:r>
              <a:rPr lang="en-US" dirty="0"/>
              <a:t>Allows duplicate elements</a:t>
            </a:r>
          </a:p>
          <a:p>
            <a:pPr lvl="1"/>
            <a:r>
              <a:rPr lang="en-US" dirty="0"/>
              <a:t>Is unbounded in size</a:t>
            </a:r>
          </a:p>
          <a:p>
            <a:r>
              <a:rPr lang="en-US" dirty="0"/>
              <a:t>What implementations have you seen?</a:t>
            </a:r>
          </a:p>
          <a:p>
            <a:pPr lvl="1"/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</a:p>
          <a:p>
            <a:pPr lvl="1"/>
            <a:r>
              <a:rPr lang="en-US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167741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Java Collections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In COMP 2000 you were introduced to most of the JCF:</a:t>
            </a:r>
          </a:p>
        </p:txBody>
      </p:sp>
      <p:pic>
        <p:nvPicPr>
          <p:cNvPr id="1028" name="Picture 4" descr="Java Collection Framework Cheat Sheet">
            <a:extLst>
              <a:ext uri="{FF2B5EF4-FFF2-40B4-BE49-F238E27FC236}">
                <a16:creationId xmlns:a16="http://schemas.microsoft.com/office/drawing/2014/main" id="{49F1D0CA-3E35-436C-AEF0-D63765A9B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1100"/>
            <a:ext cx="9144000" cy="4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9621D-4063-4B71-A4A8-8D3FA91D8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759" y="5867323"/>
            <a:ext cx="986635" cy="228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517F83-041D-4F57-A80C-718031762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414" y="6441028"/>
            <a:ext cx="986635" cy="228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D8DF96-318A-4E5F-BD18-41F3F2142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00" y="4270268"/>
            <a:ext cx="986635" cy="228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9EF868-59FA-4B84-A757-1ACF26671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99" y="5868752"/>
            <a:ext cx="986635" cy="228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CFCBEB-2422-4AA4-8374-CAE4F7590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99" y="5411588"/>
            <a:ext cx="986635" cy="228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7A4858-00A4-4D70-AD83-57C7CA41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99" y="4851519"/>
            <a:ext cx="986635" cy="2285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C85BA7-6E1F-41C4-9F30-D88195560A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 amt="76000"/>
          </a:blip>
          <a:stretch>
            <a:fillRect/>
          </a:stretch>
        </p:blipFill>
        <p:spPr>
          <a:xfrm rot="21040324">
            <a:off x="1971297" y="1741550"/>
            <a:ext cx="8165028" cy="355573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62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Generics </a:t>
            </a:r>
            <a:r>
              <a:rPr lang="en-US" sz="2400" dirty="0"/>
              <a:t>(added in Java 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container element type to be parameterized in the container declaration</a:t>
            </a:r>
          </a:p>
          <a:p>
            <a:r>
              <a:rPr lang="en-US" dirty="0"/>
              <a:t>Provides a compile-time enforcement of homogeneity</a:t>
            </a:r>
          </a:p>
          <a:p>
            <a:pPr lvl="1"/>
            <a:r>
              <a:rPr lang="en-US" dirty="0"/>
              <a:t>e.g., passing an object of the wrong element type to add() is a compiler error</a:t>
            </a:r>
          </a:p>
          <a:p>
            <a:r>
              <a:rPr lang="en-US" dirty="0"/>
              <a:t>Only supports reference types (objects)</a:t>
            </a:r>
          </a:p>
          <a:p>
            <a:r>
              <a:rPr lang="en-US" dirty="0"/>
              <a:t>Autoboxing is provided for primitive types</a:t>
            </a:r>
          </a:p>
          <a:p>
            <a:pPr marL="166688" indent="0">
              <a:buNone/>
            </a:pPr>
            <a:r>
              <a:rPr lang="en-US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List&lt;Double&gt; gpa = new ArrayList&lt;Double&gt;();</a:t>
            </a:r>
          </a:p>
          <a:p>
            <a:pPr marL="166688" indent="0">
              <a:buNone/>
            </a:pPr>
            <a:r>
              <a:rPr lang="en-US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gpa.add(3.14);</a:t>
            </a:r>
          </a:p>
          <a:p>
            <a:pPr marL="166688" indent="0">
              <a:buNone/>
            </a:pPr>
            <a:r>
              <a:rPr lang="en-US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+= gpa.get(0);</a:t>
            </a:r>
          </a:p>
        </p:txBody>
      </p:sp>
    </p:spTree>
    <p:extLst>
      <p:ext uri="{BB962C8B-B14F-4D97-AF65-F5344CB8AC3E}">
        <p14:creationId xmlns:p14="http://schemas.microsoft.com/office/powerpoint/2010/main" val="12976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Access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dirty="0"/>
              <a:t> is a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Collection</a:t>
            </a:r>
            <a:r>
              <a:rPr lang="en-US" dirty="0"/>
              <a:t> that:</a:t>
            </a:r>
          </a:p>
          <a:p>
            <a:pPr lvl="1"/>
            <a:r>
              <a:rPr lang="en-US" dirty="0"/>
              <a:t>That is accessible only at the ‘top’</a:t>
            </a:r>
          </a:p>
          <a:p>
            <a:pPr lvl="1"/>
            <a:r>
              <a:rPr lang="en-US" dirty="0"/>
              <a:t>Has a last-in-first-out (LIFO) semantics</a:t>
            </a:r>
          </a:p>
          <a:p>
            <a:pPr lvl="1"/>
            <a:r>
              <a:rPr lang="en-US" dirty="0"/>
              <a:t>It is possible to iterate over its elements</a:t>
            </a:r>
          </a:p>
          <a:p>
            <a:pPr marL="471487" lvl="1" indent="0">
              <a:spcAft>
                <a:spcPts val="0"/>
              </a:spcAft>
              <a:buNone/>
            </a:pPr>
            <a:endParaRPr lang="en-US" dirty="0"/>
          </a:p>
          <a:p>
            <a:r>
              <a:rPr lang="en-US" dirty="0"/>
              <a:t>Operations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push(Item item)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Item pop()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Item peek()</a:t>
            </a:r>
          </a:p>
          <a:p>
            <a:pPr lvl="1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isEmpty()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size()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39F42-033C-4F75-AC7C-9ABA3A37C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50" y="3353105"/>
            <a:ext cx="3946540" cy="1015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8ADCE5-C734-4DFF-BF15-0C727100479A}"/>
              </a:ext>
            </a:extLst>
          </p:cNvPr>
          <p:cNvSpPr txBox="1"/>
          <p:nvPr/>
        </p:nvSpPr>
        <p:spPr>
          <a:xfrm rot="20043030">
            <a:off x="6912265" y="5491658"/>
            <a:ext cx="316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FF"/>
                </a:solidFill>
                <a:latin typeface="Ravie" panose="04040805050809020602" pitchFamily="82" charset="0"/>
              </a:rPr>
              <a:t>Contract?</a:t>
            </a:r>
          </a:p>
        </p:txBody>
      </p:sp>
    </p:spTree>
    <p:extLst>
      <p:ext uri="{BB962C8B-B14F-4D97-AF65-F5344CB8AC3E}">
        <p14:creationId xmlns:p14="http://schemas.microsoft.com/office/powerpoint/2010/main" val="31944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Access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36832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en-US" dirty="0"/>
              <a:t> is a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Collection</a:t>
            </a:r>
            <a:r>
              <a:rPr lang="en-US" dirty="0"/>
              <a:t> that:</a:t>
            </a:r>
          </a:p>
          <a:p>
            <a:pPr lvl="1"/>
            <a:r>
              <a:rPr lang="en-US" dirty="0"/>
              <a:t>That is accessible only at the ‘back’ for insertion</a:t>
            </a:r>
          </a:p>
          <a:p>
            <a:pPr lvl="1"/>
            <a:r>
              <a:rPr lang="en-US" dirty="0"/>
              <a:t>That is accessible only at the ‘front’ for deletion</a:t>
            </a:r>
          </a:p>
          <a:p>
            <a:pPr lvl="1"/>
            <a:r>
              <a:rPr lang="en-US" dirty="0"/>
              <a:t>Has a first-in-first-out (FIFO) semantics</a:t>
            </a:r>
          </a:p>
          <a:p>
            <a:pPr lvl="1"/>
            <a:r>
              <a:rPr lang="en-US" dirty="0"/>
              <a:t>It is possible to iterate over its elements</a:t>
            </a:r>
          </a:p>
          <a:p>
            <a:pPr marL="471487" lvl="1" indent="0">
              <a:spcAft>
                <a:spcPts val="0"/>
              </a:spcAft>
              <a:buNone/>
            </a:pPr>
            <a:endParaRPr lang="en-US" sz="1200" dirty="0"/>
          </a:p>
          <a:p>
            <a:r>
              <a:rPr lang="en-US" dirty="0"/>
              <a:t>Operations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enqueue(Item item)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Item dequeue()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Item peek()</a:t>
            </a:r>
          </a:p>
          <a:p>
            <a:pPr lvl="1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isEmpty()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size()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D0D57-5F3E-4FF1-A8A4-CEE5910A2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43" y="3808480"/>
            <a:ext cx="5396984" cy="783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7E893-14F1-4FBB-A546-3749F4B39146}"/>
              </a:ext>
            </a:extLst>
          </p:cNvPr>
          <p:cNvSpPr txBox="1"/>
          <p:nvPr/>
        </p:nvSpPr>
        <p:spPr>
          <a:xfrm rot="20043030">
            <a:off x="6912265" y="5491658"/>
            <a:ext cx="316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Ravie" panose="04040805050809020602" pitchFamily="82" charset="0"/>
              </a:rPr>
              <a:t>Contract?</a:t>
            </a:r>
          </a:p>
        </p:txBody>
      </p:sp>
    </p:spTree>
    <p:extLst>
      <p:ext uri="{BB962C8B-B14F-4D97-AF65-F5344CB8AC3E}">
        <p14:creationId xmlns:p14="http://schemas.microsoft.com/office/powerpoint/2010/main" val="17132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38715</TotalTime>
  <Words>513</Words>
  <Application>Microsoft Office PowerPoint</Application>
  <PresentationFormat>Widescreen</PresentationFormat>
  <Paragraphs>101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Verdana</vt:lpstr>
      <vt:lpstr>Arial</vt:lpstr>
      <vt:lpstr>Wingdings</vt:lpstr>
      <vt:lpstr>Carmina Lt BT</vt:lpstr>
      <vt:lpstr>Calibri</vt:lpstr>
      <vt:lpstr>Times New Roman</vt:lpstr>
      <vt:lpstr>Georgia</vt:lpstr>
      <vt:lpstr>Courier New</vt:lpstr>
      <vt:lpstr>Ravie</vt:lpstr>
      <vt:lpstr>Americana BT</vt:lpstr>
      <vt:lpstr>Papyrus</vt:lpstr>
      <vt:lpstr>Profile</vt:lpstr>
      <vt:lpstr>Introduction to Containers Bags, Queues, &amp; Stacks</vt:lpstr>
      <vt:lpstr>PowerPoint Presentation</vt:lpstr>
      <vt:lpstr>Alerts</vt:lpstr>
      <vt:lpstr>Containers</vt:lpstr>
      <vt:lpstr>Lists</vt:lpstr>
      <vt:lpstr>The Java Collections Framework</vt:lpstr>
      <vt:lpstr>Generics (added in Java 5)</vt:lpstr>
      <vt:lpstr>Limited Access Containers</vt:lpstr>
      <vt:lpstr>Limited Access Containers</vt:lpstr>
      <vt:lpstr>Limited Access Containers</vt:lpstr>
      <vt:lpstr>Application: Stacks</vt:lpstr>
      <vt:lpstr>Application: Stacks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532</cp:revision>
  <dcterms:created xsi:type="dcterms:W3CDTF">2005-03-22T22:30:11Z</dcterms:created>
  <dcterms:modified xsi:type="dcterms:W3CDTF">2022-09-03T04:30:30Z</dcterms:modified>
</cp:coreProperties>
</file>