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2"/>
  </p:notesMasterIdLst>
  <p:handoutMasterIdLst>
    <p:handoutMasterId r:id="rId13"/>
  </p:handoutMasterIdLst>
  <p:sldIdLst>
    <p:sldId id="448" r:id="rId2"/>
    <p:sldId id="460" r:id="rId3"/>
    <p:sldId id="467" r:id="rId4"/>
    <p:sldId id="465" r:id="rId5"/>
    <p:sldId id="469" r:id="rId6"/>
    <p:sldId id="470" r:id="rId7"/>
    <p:sldId id="471" r:id="rId8"/>
    <p:sldId id="472" r:id="rId9"/>
    <p:sldId id="468" r:id="rId10"/>
    <p:sldId id="461" r:id="rId11"/>
  </p:sldIdLst>
  <p:sldSz cx="12192000" cy="6858000"/>
  <p:notesSz cx="7315200" cy="9601200"/>
  <p:embeddedFontLst>
    <p:embeddedFont>
      <p:font typeface="Americana BT" panose="02020504070506020904" pitchFamily="18" charset="0"/>
      <p:regular r:id="rId14"/>
      <p:bold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rmina Lt BT" panose="0207050206030A030404" pitchFamily="18" charset="0"/>
      <p:regular r:id="rId21"/>
    </p:embeddedFon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CA"/>
    <a:srgbClr val="B1D1E3"/>
    <a:srgbClr val="F2D59C"/>
    <a:srgbClr val="FFFFFF"/>
    <a:srgbClr val="A7A7A7"/>
    <a:srgbClr val="9BFFC8"/>
    <a:srgbClr val="FF9797"/>
    <a:srgbClr val="99FF66"/>
    <a:srgbClr val="66FF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2" autoAdjust="0"/>
    <p:restoredTop sz="94660" autoAdjust="0"/>
  </p:normalViewPr>
  <p:slideViewPr>
    <p:cSldViewPr>
      <p:cViewPr varScale="1">
        <p:scale>
          <a:sx n="77" d="100"/>
          <a:sy n="77" d="100"/>
        </p:scale>
        <p:origin x="108" y="522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Analysis of Algorithms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B1BBD-B157-4D8B-9076-351D49C2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the crank: 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CA653-713C-4624-BE1D-461832DED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4081"/>
                </a:solidFill>
              </a:rPr>
              <a:t>Empirical analysis.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Execute program to perform experiments.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Assume power law and formulate a hypothesis for running time.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Model enables us to </a:t>
            </a:r>
            <a:r>
              <a:rPr lang="en-US" sz="2000" dirty="0">
                <a:solidFill>
                  <a:srgbClr val="77211B"/>
                </a:solidFill>
              </a:rPr>
              <a:t>make predictions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4081"/>
                </a:solidFill>
              </a:rPr>
              <a:t>Mathematical analysis.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Analyze algorithm to count frequency of operations.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Use tilde notation to simplify analysis.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Model enables us to </a:t>
            </a:r>
            <a:r>
              <a:rPr lang="en-US" sz="2000" dirty="0">
                <a:solidFill>
                  <a:srgbClr val="77211B"/>
                </a:solidFill>
              </a:rPr>
              <a:t>explain behavior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4081"/>
                </a:solidFill>
              </a:rPr>
              <a:t>Scientific method.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Mathematical model is independent of a particular system; applies to machines not yet built.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</a:rPr>
              <a:t>Empirical analysis is necessary to validate mathematical models and to make predictions.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EADB18-7EA8-4DA3-9E72-AECD841B5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535" y="2670051"/>
            <a:ext cx="2067464" cy="18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Read1.3 for next week</a:t>
            </a:r>
            <a:endParaRPr lang="en-US" dirty="0"/>
          </a:p>
          <a:p>
            <a:r>
              <a:rPr lang="en-US" dirty="0"/>
              <a:t>HW 0 </a:t>
            </a:r>
            <a:r>
              <a:rPr lang="en-US"/>
              <a:t>due </a:t>
            </a:r>
            <a:r>
              <a:rPr lang="en-US" b="1" cap="small">
                <a:solidFill>
                  <a:schemeClr val="accent2">
                    <a:lumMod val="75000"/>
                  </a:schemeClr>
                </a:solidFill>
              </a:rPr>
              <a:t>today</a:t>
            </a:r>
            <a:endParaRPr lang="en-US" b="1" cap="small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dirty="0"/>
              <a:t>Lab </a:t>
            </a:r>
            <a:r>
              <a:rPr lang="en-US"/>
              <a:t>3 due next Tuesday by end of lab</a:t>
            </a:r>
          </a:p>
          <a:p>
            <a:r>
              <a:rPr lang="en-US"/>
              <a:t>HW </a:t>
            </a:r>
            <a:r>
              <a:rPr lang="en-US" dirty="0"/>
              <a:t>1 due </a:t>
            </a:r>
            <a:r>
              <a:rPr lang="en-US"/>
              <a:t>Friday 9/9</a:t>
            </a:r>
          </a:p>
          <a:p>
            <a:r>
              <a:rPr lang="en-US"/>
              <a:t>Project 1 due 9/16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C4A47-0046-4C63-AA81-B036A7F7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Big-Oh: O()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B3BE-1693-424C-BBD8-340AA0FF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4553701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common algorithms can be characterized by one of these simple functions:</a:t>
            </a:r>
          </a:p>
          <a:p>
            <a:r>
              <a:rPr lang="en-US" sz="2200" dirty="0"/>
              <a:t>1</a:t>
            </a:r>
          </a:p>
          <a:p>
            <a:r>
              <a:rPr lang="en-US" sz="2200" dirty="0"/>
              <a:t>log N</a:t>
            </a:r>
          </a:p>
          <a:p>
            <a:r>
              <a:rPr lang="en-US" sz="2200" dirty="0"/>
              <a:t>N</a:t>
            </a:r>
          </a:p>
          <a:p>
            <a:r>
              <a:rPr lang="en-US" sz="2200" dirty="0"/>
              <a:t>N log N</a:t>
            </a:r>
          </a:p>
          <a:p>
            <a:r>
              <a:rPr lang="en-US" sz="2200" dirty="0"/>
              <a:t>N</a:t>
            </a:r>
            <a:r>
              <a:rPr lang="en-US" sz="2200" baseline="30000" dirty="0"/>
              <a:t>2</a:t>
            </a:r>
          </a:p>
          <a:p>
            <a:r>
              <a:rPr lang="en-US" sz="2200" dirty="0"/>
              <a:t>N</a:t>
            </a:r>
            <a:r>
              <a:rPr lang="en-US" sz="2200" baseline="30000" dirty="0"/>
              <a:t>3</a:t>
            </a:r>
          </a:p>
          <a:p>
            <a:r>
              <a:rPr lang="en-US" sz="2200" dirty="0"/>
              <a:t>2</a:t>
            </a:r>
            <a:r>
              <a:rPr lang="en-US" sz="2200" baseline="30000" dirty="0"/>
              <a:t>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7842CE-B61C-4E35-945A-ED126CC94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7826" y="1508611"/>
            <a:ext cx="521017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9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E59A90-5F1E-5CE1-B06C-78827AFB078A}"/>
              </a:ext>
            </a:extLst>
          </p:cNvPr>
          <p:cNvSpPr/>
          <p:nvPr/>
        </p:nvSpPr>
        <p:spPr bwMode="auto">
          <a:xfrm>
            <a:off x="935139" y="4867280"/>
            <a:ext cx="1962995" cy="531265"/>
          </a:xfrm>
          <a:prstGeom prst="rect">
            <a:avLst/>
          </a:prstGeom>
          <a:solidFill>
            <a:srgbClr val="FFEACA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3038E4-4604-94E9-008D-14393E0783C9}"/>
              </a:ext>
            </a:extLst>
          </p:cNvPr>
          <p:cNvSpPr/>
          <p:nvPr/>
        </p:nvSpPr>
        <p:spPr bwMode="auto">
          <a:xfrm>
            <a:off x="7917480" y="4415635"/>
            <a:ext cx="1669690" cy="531265"/>
          </a:xfrm>
          <a:prstGeom prst="rect">
            <a:avLst/>
          </a:prstGeom>
          <a:solidFill>
            <a:srgbClr val="FFEACA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Verdana" pitchFamily="34" charset="0"/>
              <a:ea typeface="宋体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4DCE72-50F8-4C5A-889B-4390CBFAA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DEAC-987D-4E5B-A32A-8BDF99D07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350" y="3842244"/>
            <a:ext cx="9427450" cy="2787156"/>
          </a:xfrm>
        </p:spPr>
        <p:txBody>
          <a:bodyPr/>
          <a:lstStyle/>
          <a:p>
            <a:r>
              <a:rPr lang="en-US" dirty="0"/>
              <a:t>Donald Knuth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(Turing award, 1974)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/>
              <a:t>A formula that counts the number of </a:t>
            </a:r>
            <a:r>
              <a:rPr lang="en-US" b="1" dirty="0">
                <a:solidFill>
                  <a:schemeClr val="accent6"/>
                </a:solidFill>
              </a:rPr>
              <a:t>primitive operations </a:t>
            </a:r>
            <a:r>
              <a:rPr lang="en-US" dirty="0"/>
              <a:t>performed by an algorithm as a function of </a:t>
            </a:r>
            <a:r>
              <a:rPr lang="en-US"/>
              <a:t>the problem size </a:t>
            </a:r>
            <a:r>
              <a:rPr lang="en-US" dirty="0"/>
              <a:t>N is, in principle, possible to</a:t>
            </a:r>
            <a:br>
              <a:rPr lang="en-US" dirty="0"/>
            </a:br>
            <a:r>
              <a:rPr lang="en-US" dirty="0"/>
              <a:t>determine for any algorithm.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6CBBF-259D-4F41-986C-B1C4E037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721" y="1379838"/>
            <a:ext cx="1659414" cy="2375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17E5F8-BF12-47D2-B253-D95141E07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991" y="1379836"/>
            <a:ext cx="1659413" cy="2375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6EFDA-AF2B-4784-9B72-2BF504E7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219" y="1386981"/>
            <a:ext cx="1659412" cy="23646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37E5A6-0AB3-42B5-9620-D460CFC709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912" y="1379835"/>
            <a:ext cx="1659414" cy="2375037"/>
          </a:xfrm>
          <a:prstGeom prst="rect">
            <a:avLst/>
          </a:prstGeom>
        </p:spPr>
      </p:pic>
      <p:pic>
        <p:nvPicPr>
          <p:cNvPr id="2050" name="Picture 2" descr="Donald E. Knuth - Engineering and Technology History Wiki">
            <a:extLst>
              <a:ext uri="{FF2B5EF4-FFF2-40B4-BE49-F238E27FC236}">
                <a16:creationId xmlns:a16="http://schemas.microsoft.com/office/drawing/2014/main" id="{43686153-BC49-46DC-BA2B-E2E74C92A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4" r="7504" b="21448"/>
          <a:stretch/>
        </p:blipFill>
        <p:spPr bwMode="auto">
          <a:xfrm>
            <a:off x="9061607" y="1386980"/>
            <a:ext cx="1663988" cy="236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16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7C9BA-1684-4D8F-5220-ECA6DE96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Primitive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B494-91AC-1136-9442-0432FDA93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3968500" cy="5257800"/>
          </a:xfrm>
        </p:spPr>
        <p:txBody>
          <a:bodyPr/>
          <a:lstStyle/>
          <a:p>
            <a:r>
              <a:rPr lang="en-US"/>
              <a:t>How would you measure the cost</a:t>
            </a:r>
            <a:br>
              <a:rPr lang="en-US"/>
            </a:br>
            <a:r>
              <a:rPr lang="en-US"/>
              <a:t>of a primitive operation?</a:t>
            </a:r>
          </a:p>
          <a:p>
            <a:r>
              <a:rPr lang="en-US"/>
              <a:t>Notice the footnote</a:t>
            </a:r>
          </a:p>
          <a:p>
            <a:r>
              <a:rPr lang="en-US"/>
              <a:t>Most primitive operations take a constant amount of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71CA64-AE2C-95D8-3811-429CC8FB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85" y="1401739"/>
            <a:ext cx="7391576" cy="5450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5865A-EF7A-09F7-5381-B903A3DD58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1" r="5666"/>
          <a:stretch/>
        </p:blipFill>
        <p:spPr>
          <a:xfrm>
            <a:off x="4426310" y="1401739"/>
            <a:ext cx="7741290" cy="545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089E1-091F-BED9-2E99-18A9A02A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A7DCA-1B0C-7779-F096-91552C00F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3740815" cy="5257800"/>
          </a:xfrm>
        </p:spPr>
        <p:txBody>
          <a:bodyPr/>
          <a:lstStyle/>
          <a:p>
            <a:r>
              <a:rPr lang="en-US"/>
              <a:t>Not all primitive operations matter when analyzing algortihms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847F72-7AD6-01C2-5952-41C237DB4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415" y="195245"/>
            <a:ext cx="7696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F99A2-ED61-7ABF-EA3B-06731BBE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7C96F-4B08-0AC3-98F0-CDFB69E1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it?</a:t>
            </a:r>
          </a:p>
          <a:p>
            <a:pPr lvl="1"/>
            <a:r>
              <a:rPr lang="en-US"/>
              <a:t>Goal: Given a sorted array and a search key, find the index of the key in the array (if it exists in the array)</a:t>
            </a:r>
          </a:p>
          <a:p>
            <a:pPr lvl="1"/>
            <a:r>
              <a:rPr lang="en-US"/>
              <a:t>Strategy: Compare key to middle element</a:t>
            </a:r>
          </a:p>
          <a:p>
            <a:pPr lvl="2"/>
            <a:r>
              <a:rPr lang="en-US"/>
              <a:t>Key too large: look to the right</a:t>
            </a:r>
          </a:p>
          <a:p>
            <a:pPr lvl="2"/>
            <a:r>
              <a:rPr lang="en-US"/>
              <a:t>Key too small: look to the left</a:t>
            </a:r>
          </a:p>
          <a:p>
            <a:pPr lvl="2"/>
            <a:r>
              <a:rPr lang="en-US"/>
              <a:t>Key is "just right": return index of middle</a:t>
            </a:r>
          </a:p>
          <a:p>
            <a:pPr lvl="1"/>
            <a:r>
              <a:rPr lang="en-US"/>
              <a:t>Example</a:t>
            </a:r>
          </a:p>
          <a:p>
            <a:pPr marL="471487" lvl="1" indent="0">
              <a:buNone/>
            </a:pPr>
            <a:r>
              <a:rPr lang="en-US"/>
              <a:t>	3   10   12   19   24   25   28   38   51   60   64   89   93   96   99</a:t>
            </a:r>
          </a:p>
          <a:p>
            <a:pPr lvl="2"/>
            <a:r>
              <a:rPr lang="en-US"/>
              <a:t>Find 51</a:t>
            </a:r>
          </a:p>
          <a:p>
            <a:pPr lvl="2"/>
            <a:r>
              <a:rPr lang="en-US"/>
              <a:t>Find 15</a:t>
            </a:r>
          </a:p>
        </p:txBody>
      </p:sp>
    </p:spTree>
    <p:extLst>
      <p:ext uri="{BB962C8B-B14F-4D97-AF65-F5344CB8AC3E}">
        <p14:creationId xmlns:p14="http://schemas.microsoft.com/office/powerpoint/2010/main" val="5545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CEDC-933B-D4FC-45A9-A2CE56728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09AD4-9EA1-6630-C62C-9EA166EAD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Trivial to implement? What do you think?</a:t>
            </a:r>
          </a:p>
          <a:p>
            <a:pPr lvl="1"/>
            <a:r>
              <a:rPr lang="en-US"/>
              <a:t>First published in 1946</a:t>
            </a:r>
          </a:p>
          <a:p>
            <a:pPr lvl="1"/>
            <a:r>
              <a:rPr lang="en-US"/>
              <a:t>First bug-free version published in 1962</a:t>
            </a:r>
          </a:p>
          <a:p>
            <a:pPr lvl="1"/>
            <a:r>
              <a:rPr lang="en-US"/>
              <a:t>Java Arrays.binarySearch() introduced in v1.2 in 1997</a:t>
            </a:r>
          </a:p>
          <a:p>
            <a:pPr lvl="1"/>
            <a:r>
              <a:rPr lang="en-US"/>
              <a:t>Bug in Java source found in 2006</a:t>
            </a:r>
          </a:p>
          <a:p>
            <a:r>
              <a:rPr lang="en-US"/>
              <a:t>Here is a working version</a:t>
            </a:r>
          </a:p>
          <a:p>
            <a:pPr lvl="1"/>
            <a:r>
              <a:rPr lang="en-US"/>
              <a:t>Invariant: as long as key in in a</a:t>
            </a:r>
            <a:br>
              <a:rPr lang="en-US"/>
            </a:br>
            <a:r>
              <a:rPr lang="en-US"/>
              <a:t>         a[lo] </a:t>
            </a:r>
            <a:r>
              <a:rPr lang="en-US">
                <a:latin typeface="Corbel" panose="020B0503020204020204" pitchFamily="34" charset="0"/>
              </a:rPr>
              <a:t>≤ </a:t>
            </a:r>
            <a:r>
              <a:rPr lang="en-US"/>
              <a:t>a </a:t>
            </a:r>
            <a:r>
              <a:rPr lang="en-US">
                <a:latin typeface="Corbel" panose="020B0503020204020204" pitchFamily="34" charset="0"/>
              </a:rPr>
              <a:t>≤</a:t>
            </a:r>
            <a:r>
              <a:rPr lang="en-US"/>
              <a:t> a[hi]</a:t>
            </a:r>
          </a:p>
          <a:p>
            <a:r>
              <a:rPr lang="en-US"/>
              <a:t>How do we analyze this?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EA47C3-BBF8-D11A-30CC-3413BF129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740" y="3277210"/>
            <a:ext cx="5042229" cy="346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7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6A835-1065-44FA-A200-969ED814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Orders of Growth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B6640-8666-4746-84A8-BB3E84718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03940"/>
            <a:ext cx="9144000" cy="554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86682"/>
      </p:ext>
    </p:extLst>
  </p:cSld>
  <p:clrMapOvr>
    <a:masterClrMapping/>
  </p:clrMapOvr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37787</TotalTime>
  <Words>397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Verdana</vt:lpstr>
      <vt:lpstr>Arial</vt:lpstr>
      <vt:lpstr>Corbel</vt:lpstr>
      <vt:lpstr>Wingdings</vt:lpstr>
      <vt:lpstr>Carmina Lt BT</vt:lpstr>
      <vt:lpstr>Calibri</vt:lpstr>
      <vt:lpstr>Times New Roman</vt:lpstr>
      <vt:lpstr>Georgia</vt:lpstr>
      <vt:lpstr>Americana BT</vt:lpstr>
      <vt:lpstr>Profile</vt:lpstr>
      <vt:lpstr>Analysis of Algorithms</vt:lpstr>
      <vt:lpstr>Alerts</vt:lpstr>
      <vt:lpstr>Big-Oh: O()</vt:lpstr>
      <vt:lpstr>Mathematical Analysis</vt:lpstr>
      <vt:lpstr>Primitive Operations</vt:lpstr>
      <vt:lpstr>Simplify</vt:lpstr>
      <vt:lpstr>Example: Binary Search</vt:lpstr>
      <vt:lpstr>Example: Binary Search</vt:lpstr>
      <vt:lpstr>Common Orders of Growth</vt:lpstr>
      <vt:lpstr>Turning the crank:  summary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518</cp:revision>
  <dcterms:created xsi:type="dcterms:W3CDTF">2005-03-22T22:30:11Z</dcterms:created>
  <dcterms:modified xsi:type="dcterms:W3CDTF">2022-09-01T04:38:10Z</dcterms:modified>
</cp:coreProperties>
</file>