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448" r:id="rId2"/>
    <p:sldId id="457" r:id="rId3"/>
    <p:sldId id="449" r:id="rId4"/>
    <p:sldId id="459" r:id="rId5"/>
    <p:sldId id="458" r:id="rId6"/>
    <p:sldId id="460" r:id="rId7"/>
    <p:sldId id="461" r:id="rId8"/>
    <p:sldId id="462" r:id="rId9"/>
    <p:sldId id="463" r:id="rId10"/>
    <p:sldId id="464" r:id="rId11"/>
    <p:sldId id="465" r:id="rId12"/>
  </p:sldIdLst>
  <p:sldSz cx="12192000" cy="6858000"/>
  <p:notesSz cx="7315200" cy="9601200"/>
  <p:embeddedFontLst>
    <p:embeddedFont>
      <p:font typeface="Americana BT" panose="02020504070506020904" pitchFamily="18" charset="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rmina Lt BT" panose="0207050206030A030404" pitchFamily="18" charset="0"/>
      <p:regular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59C"/>
    <a:srgbClr val="FFFFFF"/>
    <a:srgbClr val="A7A7A7"/>
    <a:srgbClr val="9BFFC8"/>
    <a:srgbClr val="FF9797"/>
    <a:srgbClr val="99FF66"/>
    <a:srgbClr val="66FF66"/>
    <a:srgbClr val="FF9933"/>
    <a:srgbClr val="66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2" autoAdjust="0"/>
    <p:restoredTop sz="94660" autoAdjust="0"/>
  </p:normalViewPr>
  <p:slideViewPr>
    <p:cSldViewPr>
      <p:cViewPr varScale="1">
        <p:scale>
          <a:sx n="77" d="100"/>
          <a:sy n="77" d="100"/>
        </p:scale>
        <p:origin x="108" y="52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The Object Oriented Paradigm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CC14-F8C6-4243-B907-991D104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Inheritance: Class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75D3-F662-40DC-B561-60218408C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subclass is a class that extends its parent (or super) class</a:t>
            </a:r>
          </a:p>
          <a:p>
            <a:r>
              <a:rPr lang="en-US" dirty="0"/>
              <a:t>The subclass inherits all the attributes and behaviors of the parent</a:t>
            </a:r>
          </a:p>
          <a:p>
            <a:r>
              <a:rPr lang="en-US" dirty="0"/>
              <a:t>It can, however, add additional attributes and behaviors, so that it forms a specialized version of the parent. This also makes the parent a generalization of the child.</a:t>
            </a:r>
          </a:p>
          <a:p>
            <a:r>
              <a:rPr lang="en-US" sz="2800" dirty="0"/>
              <a:t>The </a:t>
            </a:r>
            <a:r>
              <a:rPr lang="en-US" sz="2800" b="1" cap="small" dirty="0">
                <a:solidFill>
                  <a:schemeClr val="accent6"/>
                </a:solidFill>
              </a:rPr>
              <a:t>is-a</a:t>
            </a:r>
            <a:r>
              <a:rPr lang="en-US" sz="2800" dirty="0"/>
              <a:t> relationship vs. the </a:t>
            </a:r>
            <a:r>
              <a:rPr lang="en-US" sz="2800" b="1" cap="small" dirty="0">
                <a:solidFill>
                  <a:schemeClr val="accent6"/>
                </a:solidFill>
              </a:rPr>
              <a:t>has-a</a:t>
            </a:r>
            <a:r>
              <a:rPr lang="en-US" sz="2800" dirty="0"/>
              <a:t>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BA9-16F3-414D-9FA8-C6B276BE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Inheritance: Interface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3992-33DF-4FD8-B849-FDA54FEA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hierarchy of Java</a:t>
            </a:r>
          </a:p>
          <a:p>
            <a:r>
              <a:rPr lang="en-US" dirty="0"/>
              <a:t>Unlike the class hierarchy, which only allows single inheritance, interfaces support multiple inheritance.</a:t>
            </a:r>
          </a:p>
          <a:p>
            <a:pPr lvl="1"/>
            <a:r>
              <a:rPr lang="en-US" dirty="0"/>
              <a:t>In other words, an interface can be a </a:t>
            </a:r>
            <a:r>
              <a:rPr lang="en-US" dirty="0" err="1"/>
              <a:t>subinterface</a:t>
            </a:r>
            <a:r>
              <a:rPr lang="en-US" dirty="0"/>
              <a:t> of two different, unrelated interfaces.</a:t>
            </a:r>
          </a:p>
          <a:p>
            <a:r>
              <a:rPr lang="en-US" dirty="0"/>
              <a:t>The JCF will provide us with many opportunities to explore these ideas</a:t>
            </a:r>
          </a:p>
        </p:txBody>
      </p:sp>
    </p:spTree>
    <p:extLst>
      <p:ext uri="{BB962C8B-B14F-4D97-AF65-F5344CB8AC3E}">
        <p14:creationId xmlns:p14="http://schemas.microsoft.com/office/powerpoint/2010/main" val="26205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A7D6-A669-45A8-A840-20FFEA35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46F29-22F2-46C8-8762-D324ADEFBCA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Platonic Domains</a:t>
            </a:r>
          </a:p>
          <a:p>
            <a:pPr lvl="1"/>
            <a:r>
              <a:rPr lang="en-US" dirty="0"/>
              <a:t>Always describe sets of static values</a:t>
            </a:r>
          </a:p>
          <a:p>
            <a:pPr lvl="1"/>
            <a:r>
              <a:rPr lang="en-US" dirty="0"/>
              <a:t>Usually mathematical in nature, but can always be represented mathematically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Examples: numbers, dates, strings, chess pieces, colors, playing cards, chemical elements, etc.</a:t>
            </a:r>
          </a:p>
          <a:p>
            <a:r>
              <a:rPr lang="en-US" dirty="0"/>
              <a:t>Containers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Examples: lists, stacks, queues, trees, graphs, dictionaries, sets, etc.</a:t>
            </a:r>
          </a:p>
          <a:p>
            <a:r>
              <a:rPr lang="en-US" dirty="0"/>
              <a:t>Interfaces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counters, students, accounts, teams, elevators, etc.</a:t>
            </a:r>
          </a:p>
        </p:txBody>
      </p:sp>
    </p:spTree>
    <p:extLst>
      <p:ext uri="{BB962C8B-B14F-4D97-AF65-F5344CB8AC3E}">
        <p14:creationId xmlns:p14="http://schemas.microsoft.com/office/powerpoint/2010/main" val="22027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0D48-CCD0-493A-9280-5A012408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&amp; ADTs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E368-2215-4B0C-8E6C-50C3ECA6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data type </a:t>
            </a:r>
            <a:r>
              <a:rPr lang="en-US" dirty="0"/>
              <a:t>is a set of </a:t>
            </a:r>
            <a:r>
              <a:rPr lang="en-US" dirty="0">
                <a:solidFill>
                  <a:schemeClr val="accent6"/>
                </a:solidFill>
              </a:rPr>
              <a:t>values</a:t>
            </a:r>
            <a:r>
              <a:rPr lang="en-US" dirty="0"/>
              <a:t> and a set of </a:t>
            </a:r>
            <a:r>
              <a:rPr lang="en-US" dirty="0">
                <a:solidFill>
                  <a:schemeClr val="accent6"/>
                </a:solidFill>
              </a:rPr>
              <a:t>operations</a:t>
            </a:r>
            <a:r>
              <a:rPr lang="en-US" dirty="0"/>
              <a:t> on those values. </a:t>
            </a:r>
            <a:r>
              <a:rPr lang="en-US" sz="2000" dirty="0"/>
              <a:t>(Algorithms, p. 64)</a:t>
            </a:r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abstract data type (ADT) </a:t>
            </a:r>
            <a:r>
              <a:rPr lang="en-US" dirty="0"/>
              <a:t>is a domain of </a:t>
            </a:r>
            <a:r>
              <a:rPr lang="en-US" dirty="0">
                <a:solidFill>
                  <a:schemeClr val="accent6"/>
                </a:solidFill>
              </a:rPr>
              <a:t>values</a:t>
            </a:r>
            <a:r>
              <a:rPr lang="en-US" dirty="0"/>
              <a:t> and the </a:t>
            </a:r>
            <a:r>
              <a:rPr lang="en-US" dirty="0">
                <a:solidFill>
                  <a:schemeClr val="accent6"/>
                </a:solidFill>
              </a:rPr>
              <a:t>operations</a:t>
            </a:r>
            <a:r>
              <a:rPr lang="en-US" dirty="0"/>
              <a:t> over that domain. </a:t>
            </a:r>
            <a:r>
              <a:rPr lang="en-US" sz="2000" dirty="0"/>
              <a:t>(Buck &amp; Stucki, 2009)</a:t>
            </a:r>
          </a:p>
          <a:p>
            <a:endParaRPr lang="en-US" dirty="0"/>
          </a:p>
          <a:p>
            <a:r>
              <a:rPr lang="en-US" dirty="0"/>
              <a:t>I am making a subtle, but important, terminological point.</a:t>
            </a:r>
          </a:p>
          <a:p>
            <a:pPr lvl="1"/>
            <a:r>
              <a:rPr lang="en-US" dirty="0"/>
              <a:t>The way in which Sedgewick and Wayne use the term ADT is incoherent.</a:t>
            </a:r>
          </a:p>
          <a:p>
            <a:pPr lvl="1"/>
            <a:r>
              <a:rPr lang="en-US" dirty="0"/>
              <a:t>Unfortunately, they are not alone.</a:t>
            </a:r>
          </a:p>
        </p:txBody>
      </p:sp>
    </p:spTree>
    <p:extLst>
      <p:ext uri="{BB962C8B-B14F-4D97-AF65-F5344CB8AC3E}">
        <p14:creationId xmlns:p14="http://schemas.microsoft.com/office/powerpoint/2010/main" val="20786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0D48-CCD0-493A-9280-5A012408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&amp; ADTs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E368-2215-4B0C-8E6C-50C3ECA6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take-away</a:t>
            </a:r>
            <a:endParaRPr lang="en-US" sz="1600" dirty="0"/>
          </a:p>
          <a:p>
            <a:pPr lvl="1"/>
            <a:r>
              <a:rPr lang="en-US" sz="2400" dirty="0"/>
              <a:t>We should never refer to a class (or an interface) as an ADT if its instances are dynamic objects, since it isn’t even a data type.</a:t>
            </a:r>
          </a:p>
          <a:p>
            <a:pPr lvl="1"/>
            <a:r>
              <a:rPr lang="en-US" sz="2400" dirty="0"/>
              <a:t>Only static (immutable) objects can be instances of Abstract Data Types.</a:t>
            </a:r>
          </a:p>
          <a:p>
            <a:pPr lvl="1"/>
            <a:r>
              <a:rPr lang="en-US" sz="2400" dirty="0"/>
              <a:t>Platonic Domains = Abstract Data Types</a:t>
            </a:r>
          </a:p>
          <a:p>
            <a:pPr lvl="1"/>
            <a:r>
              <a:rPr lang="en-US" sz="2400" dirty="0"/>
              <a:t>All other classes are either containers or interfaces (in the API sense)</a:t>
            </a:r>
          </a:p>
          <a:p>
            <a:r>
              <a:rPr lang="en-US" dirty="0"/>
              <a:t>This will require that you filter out 99% of the uses of the term ADT as you read the textbook.</a:t>
            </a:r>
          </a:p>
        </p:txBody>
      </p:sp>
    </p:spTree>
    <p:extLst>
      <p:ext uri="{BB962C8B-B14F-4D97-AF65-F5344CB8AC3E}">
        <p14:creationId xmlns:p14="http://schemas.microsoft.com/office/powerpoint/2010/main" val="8850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9090-7C4C-43C8-8158-BEDF6426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80FF6-CD99-436D-90FE-D174B3A43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methods</a:t>
            </a:r>
          </a:p>
          <a:p>
            <a:pPr lvl="1"/>
            <a:r>
              <a:rPr lang="en-US"/>
              <a:t>Remember these from </a:t>
            </a:r>
            <a:r>
              <a:rPr lang="en-US" dirty="0"/>
              <a:t>COMP 2000?</a:t>
            </a:r>
          </a:p>
          <a:p>
            <a:r>
              <a:rPr lang="en-US" dirty="0"/>
              <a:t>Generic Algorithms</a:t>
            </a:r>
          </a:p>
          <a:p>
            <a:pPr lvl="1"/>
            <a:r>
              <a:rPr lang="en-US" dirty="0"/>
              <a:t>Iterators</a:t>
            </a:r>
          </a:p>
          <a:p>
            <a:pPr lvl="1"/>
            <a:r>
              <a:rPr lang="en-US" dirty="0"/>
              <a:t>Comparators</a:t>
            </a:r>
          </a:p>
          <a:p>
            <a:r>
              <a:rPr lang="en-US" dirty="0"/>
              <a:t>Overloaded methods</a:t>
            </a:r>
          </a:p>
          <a:p>
            <a:pPr lvl="1"/>
            <a:r>
              <a:rPr lang="en-US" dirty="0"/>
              <a:t>What is this?</a:t>
            </a:r>
          </a:p>
          <a:p>
            <a:r>
              <a:rPr lang="en-US" dirty="0"/>
              <a:t>Polymorphism</a:t>
            </a:r>
          </a:p>
          <a:p>
            <a:pPr lvl="1"/>
            <a:r>
              <a:rPr lang="en-US" dirty="0"/>
              <a:t>Over-ridden methods</a:t>
            </a:r>
          </a:p>
        </p:txBody>
      </p:sp>
    </p:spTree>
    <p:extLst>
      <p:ext uri="{BB962C8B-B14F-4D97-AF65-F5344CB8AC3E}">
        <p14:creationId xmlns:p14="http://schemas.microsoft.com/office/powerpoint/2010/main" val="9132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0816-4D0A-4746-BC56-31704B9C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&amp;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1D366-46BF-4566-85ED-DE7B476A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three meanings of interface?</a:t>
            </a:r>
          </a:p>
          <a:p>
            <a:pPr lvl="1"/>
            <a:r>
              <a:rPr lang="en-US" dirty="0"/>
              <a:t>User interface (e.g., GUI)</a:t>
            </a:r>
          </a:p>
          <a:p>
            <a:pPr lvl="1"/>
            <a:r>
              <a:rPr lang="en-US" dirty="0"/>
              <a:t>Application Programming Interface (i.e., API)</a:t>
            </a:r>
          </a:p>
          <a:p>
            <a:pPr lvl="1"/>
            <a:r>
              <a:rPr lang="en-US" dirty="0"/>
              <a:t>Java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</a:p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n-US" b="1" dirty="0">
                <a:solidFill>
                  <a:schemeClr val="accent2"/>
                </a:solidFill>
              </a:rPr>
              <a:t> method </a:t>
            </a:r>
            <a:r>
              <a:rPr lang="en-US" dirty="0"/>
              <a:t>is a method for which only the specification is provided. The implementation is deferred to a specialization.</a:t>
            </a: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is a collection of abstract methods under a single name.</a:t>
            </a:r>
          </a:p>
        </p:txBody>
      </p:sp>
    </p:spTree>
    <p:extLst>
      <p:ext uri="{BB962C8B-B14F-4D97-AF65-F5344CB8AC3E}">
        <p14:creationId xmlns:p14="http://schemas.microsoft.com/office/powerpoint/2010/main" val="2334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A081-6551-4AB2-8129-8F2C17D2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D716-A3B2-4CAD-B6AD-E4C74C204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/>
              <a:t> contains </a:t>
            </a:r>
            <a:r>
              <a:rPr lang="en-US" b="1" cap="small" dirty="0">
                <a:solidFill>
                  <a:schemeClr val="accent6"/>
                </a:solidFill>
              </a:rPr>
              <a:t>no</a:t>
            </a:r>
            <a:r>
              <a:rPr lang="en-US" dirty="0"/>
              <a:t> abstract methods</a:t>
            </a:r>
          </a:p>
          <a:p>
            <a:pPr lvl="1"/>
            <a:r>
              <a:rPr lang="en-US" dirty="0"/>
              <a:t>For clarity we can sometimes called this a </a:t>
            </a:r>
            <a:r>
              <a:rPr lang="en-US" b="1" dirty="0">
                <a:solidFill>
                  <a:schemeClr val="accent2"/>
                </a:solidFill>
              </a:rPr>
              <a:t>concrete class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contains </a:t>
            </a:r>
            <a:r>
              <a:rPr lang="en-US" b="1" cap="small" dirty="0">
                <a:solidFill>
                  <a:schemeClr val="accent6"/>
                </a:solidFill>
              </a:rPr>
              <a:t>only</a:t>
            </a:r>
            <a:r>
              <a:rPr lang="en-US" dirty="0"/>
              <a:t> abstract methods</a:t>
            </a:r>
          </a:p>
          <a:p>
            <a:pPr lvl="1"/>
            <a:r>
              <a:rPr lang="en-US" dirty="0"/>
              <a:t>Cannot be instantiated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 class </a:t>
            </a:r>
            <a:r>
              <a:rPr lang="en-US" dirty="0"/>
              <a:t>contains </a:t>
            </a:r>
            <a:r>
              <a:rPr lang="en-US" b="1" cap="small" dirty="0">
                <a:solidFill>
                  <a:schemeClr val="accent6"/>
                </a:solidFill>
              </a:rPr>
              <a:t>some</a:t>
            </a:r>
            <a:r>
              <a:rPr lang="en-US" dirty="0"/>
              <a:t> abstract methods</a:t>
            </a:r>
          </a:p>
          <a:p>
            <a:pPr lvl="1"/>
            <a:r>
              <a:rPr lang="en-US" dirty="0"/>
              <a:t>Also cannot be instantiated</a:t>
            </a:r>
          </a:p>
          <a:p>
            <a:r>
              <a:rPr lang="en-US" dirty="0"/>
              <a:t>We will see examples of all of these in the Java Collections Framework (JCF)</a:t>
            </a:r>
          </a:p>
        </p:txBody>
      </p:sp>
    </p:spTree>
    <p:extLst>
      <p:ext uri="{BB962C8B-B14F-4D97-AF65-F5344CB8AC3E}">
        <p14:creationId xmlns:p14="http://schemas.microsoft.com/office/powerpoint/2010/main" val="27872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E07A-6CD0-4185-8D71-BC6E3AE4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9773-98A4-44CD-9DBF-C6618FD4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9601200" cy="4865515"/>
          </a:xfrm>
        </p:spPr>
        <p:txBody>
          <a:bodyPr/>
          <a:lstStyle/>
          <a:p>
            <a:r>
              <a:rPr lang="en-US" dirty="0"/>
              <a:t>What is the source code unit in Java?</a:t>
            </a:r>
          </a:p>
          <a:p>
            <a:pPr lvl="1"/>
            <a:r>
              <a:rPr lang="en-US" dirty="0"/>
              <a:t>In other words, what is the smallest </a:t>
            </a:r>
            <a:r>
              <a:rPr lang="en-US" dirty="0" err="1"/>
              <a:t>compilable</a:t>
            </a:r>
            <a:r>
              <a:rPr lang="en-US" dirty="0"/>
              <a:t> unit?</a:t>
            </a:r>
          </a:p>
          <a:p>
            <a:pPr lvl="1"/>
            <a:r>
              <a:rPr lang="en-US" dirty="0"/>
              <a:t>The file!</a:t>
            </a:r>
          </a:p>
          <a:p>
            <a:r>
              <a:rPr lang="en-US" dirty="0"/>
              <a:t>So what does a Java file contain?</a:t>
            </a:r>
          </a:p>
          <a:p>
            <a:pPr lvl="1"/>
            <a:r>
              <a:rPr lang="en-US" dirty="0"/>
              <a:t>Usually either a single class or a single interface</a:t>
            </a:r>
          </a:p>
          <a:p>
            <a:pPr lvl="1"/>
            <a:r>
              <a:rPr lang="en-US" dirty="0"/>
              <a:t>Technically, </a:t>
            </a:r>
            <a:r>
              <a:rPr lang="en-US" b="1" cap="small" dirty="0">
                <a:solidFill>
                  <a:schemeClr val="accent6"/>
                </a:solidFill>
              </a:rPr>
              <a:t>at most </a:t>
            </a:r>
            <a:r>
              <a:rPr lang="en-US" dirty="0"/>
              <a:t>one public class or interface</a:t>
            </a:r>
            <a:r>
              <a:rPr lang="en-US" b="1" dirty="0">
                <a:solidFill>
                  <a:schemeClr val="accent2"/>
                </a:solidFill>
              </a:rPr>
              <a:t>*</a:t>
            </a:r>
          </a:p>
          <a:p>
            <a:r>
              <a:rPr lang="en-US" dirty="0"/>
              <a:t>The contexts in which classes can be created and the kinds of classes are complex!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634CB-5921-4418-8C1B-E7BAC39F7114}"/>
              </a:ext>
            </a:extLst>
          </p:cNvPr>
          <p:cNvSpPr txBox="1"/>
          <p:nvPr/>
        </p:nvSpPr>
        <p:spPr>
          <a:xfrm>
            <a:off x="1981201" y="6444734"/>
            <a:ext cx="805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rmina Lt BT" panose="0207050206030A030404" pitchFamily="18" charset="0"/>
              </a:rPr>
              <a:t>*</a:t>
            </a:r>
            <a:r>
              <a:rPr lang="en-US" dirty="0">
                <a:latin typeface="Carmina Lt BT" panose="0207050206030A030404" pitchFamily="18" charset="0"/>
              </a:rPr>
              <a:t> </a:t>
            </a:r>
            <a:r>
              <a:rPr lang="en-US" i="1" dirty="0">
                <a:latin typeface="Carmina Lt BT" panose="0207050206030A030404" pitchFamily="18" charset="0"/>
              </a:rPr>
              <a:t>From this point on I will use the word class when I mean class or interface</a:t>
            </a:r>
          </a:p>
        </p:txBody>
      </p:sp>
    </p:spTree>
    <p:extLst>
      <p:ext uri="{BB962C8B-B14F-4D97-AF65-F5344CB8AC3E}">
        <p14:creationId xmlns:p14="http://schemas.microsoft.com/office/powerpoint/2010/main" val="29248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F753-BE89-4868-8114-B6E9B4E2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3567-E60D-4C41-AEDA-F842E9FC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logical or functional grouping of classes</a:t>
            </a:r>
          </a:p>
          <a:p>
            <a:pPr lvl="1"/>
            <a:r>
              <a:rPr lang="en-US" dirty="0" err="1"/>
              <a:t>java.util</a:t>
            </a:r>
            <a:endParaRPr lang="en-US" dirty="0"/>
          </a:p>
          <a:p>
            <a:pPr lvl="1"/>
            <a:r>
              <a:rPr lang="en-US" dirty="0" err="1"/>
              <a:t>java.lang</a:t>
            </a:r>
            <a:endParaRPr lang="en-US" dirty="0"/>
          </a:p>
          <a:p>
            <a:pPr lvl="1"/>
            <a:r>
              <a:rPr lang="en-US" dirty="0" err="1"/>
              <a:t>javax.swing</a:t>
            </a:r>
            <a:endParaRPr lang="en-US" dirty="0"/>
          </a:p>
          <a:p>
            <a:pPr lvl="1"/>
            <a:r>
              <a:rPr lang="en-US" dirty="0"/>
              <a:t>edu.princeton.cs.algs4</a:t>
            </a:r>
          </a:p>
          <a:p>
            <a:r>
              <a:rPr lang="en-US" dirty="0"/>
              <a:t>Form one of the </a:t>
            </a:r>
            <a:r>
              <a:rPr lang="en-US" b="1" dirty="0">
                <a:solidFill>
                  <a:schemeClr val="accent1"/>
                </a:solidFill>
              </a:rPr>
              <a:t>three hierarchies </a:t>
            </a:r>
            <a:r>
              <a:rPr lang="en-US" dirty="0"/>
              <a:t>of Java</a:t>
            </a:r>
          </a:p>
          <a:p>
            <a:pPr lvl="1"/>
            <a:r>
              <a:rPr lang="en-US" dirty="0"/>
              <a:t>This hierarchy is organized around the file system.</a:t>
            </a:r>
          </a:p>
          <a:p>
            <a:pPr lvl="1"/>
            <a:r>
              <a:rPr lang="en-US" dirty="0"/>
              <a:t>See the </a:t>
            </a:r>
            <a:r>
              <a:rPr lang="en-US"/>
              <a:t>Java 17 </a:t>
            </a:r>
            <a:r>
              <a:rPr lang="en-US" dirty="0"/>
              <a:t>API &amp; Java source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738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37350</TotalTime>
  <Words>670</Words>
  <Application>Microsoft Office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Americana BT</vt:lpstr>
      <vt:lpstr>Courier New</vt:lpstr>
      <vt:lpstr>Georgia</vt:lpstr>
      <vt:lpstr>Verdana</vt:lpstr>
      <vt:lpstr>Wingdings</vt:lpstr>
      <vt:lpstr>Arial</vt:lpstr>
      <vt:lpstr>Carmina Lt BT</vt:lpstr>
      <vt:lpstr>Calibri</vt:lpstr>
      <vt:lpstr>Times New Roman</vt:lpstr>
      <vt:lpstr>Profile</vt:lpstr>
      <vt:lpstr>The Object Oriented Paradigm</vt:lpstr>
      <vt:lpstr>Data Abstraction</vt:lpstr>
      <vt:lpstr>Data Types &amp; ADTs</vt:lpstr>
      <vt:lpstr>Data Types &amp; ADTs</vt:lpstr>
      <vt:lpstr>Algorithmic Abstraction</vt:lpstr>
      <vt:lpstr>Java interface &amp; abstract</vt:lpstr>
      <vt:lpstr>What’s what?</vt:lpstr>
      <vt:lpstr>The Structure of Java</vt:lpstr>
      <vt:lpstr>Packages</vt:lpstr>
      <vt:lpstr>Inheritance: Class Hierarchy</vt:lpstr>
      <vt:lpstr>Inheritance: Interface Hierarchy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483</cp:revision>
  <dcterms:created xsi:type="dcterms:W3CDTF">2005-03-22T22:30:11Z</dcterms:created>
  <dcterms:modified xsi:type="dcterms:W3CDTF">2022-08-27T03:37:23Z</dcterms:modified>
</cp:coreProperties>
</file>