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448" r:id="rId2"/>
    <p:sldId id="460" r:id="rId3"/>
    <p:sldId id="462" r:id="rId4"/>
    <p:sldId id="461" r:id="rId5"/>
    <p:sldId id="450" r:id="rId6"/>
    <p:sldId id="452" r:id="rId7"/>
    <p:sldId id="453" r:id="rId8"/>
    <p:sldId id="451" r:id="rId9"/>
    <p:sldId id="454" r:id="rId10"/>
    <p:sldId id="455" r:id="rId11"/>
    <p:sldId id="456" r:id="rId12"/>
    <p:sldId id="457" r:id="rId13"/>
  </p:sldIdLst>
  <p:sldSz cx="12192000" cy="6858000"/>
  <p:notesSz cx="7315200" cy="9601200"/>
  <p:embeddedFontLst>
    <p:embeddedFont>
      <p:font typeface="Americana BT" panose="02020504070506020904" pitchFamily="18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rmina Lt BT" panose="0207050206030A030404" pitchFamily="18" charset="0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59C"/>
    <a:srgbClr val="FFFFFF"/>
    <a:srgbClr val="A7A7A7"/>
    <a:srgbClr val="9BFFC8"/>
    <a:srgbClr val="FF9797"/>
    <a:srgbClr val="99FF66"/>
    <a:srgbClr val="66FF66"/>
    <a:srgbClr val="FF9933"/>
    <a:srgbClr val="66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2" autoAdjust="0"/>
    <p:restoredTop sz="94660" autoAdjust="0"/>
  </p:normalViewPr>
  <p:slideViewPr>
    <p:cSldViewPr>
      <p:cViewPr varScale="1">
        <p:scale>
          <a:sx n="93" d="100"/>
          <a:sy n="93" d="100"/>
        </p:scale>
        <p:origin x="114" y="16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pub/dir/David/Stuc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The Object Oriented Paradigm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5FFF-BD14-4C1A-A4C5-C6D93703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OO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68F2-09F5-4C67-A961-1E532DBA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>
                <a:solidFill>
                  <a:schemeClr val="accent3"/>
                </a:solidFill>
              </a:rPr>
              <a:t>Everything</a:t>
            </a:r>
            <a:r>
              <a:rPr lang="en-US" dirty="0"/>
              <a:t> is an object</a:t>
            </a:r>
          </a:p>
          <a:p>
            <a:r>
              <a:rPr lang="en-US" dirty="0"/>
              <a:t>Objects interact by </a:t>
            </a:r>
            <a:r>
              <a:rPr lang="en-US" dirty="0">
                <a:solidFill>
                  <a:schemeClr val="accent1"/>
                </a:solidFill>
              </a:rPr>
              <a:t>sending messages</a:t>
            </a:r>
          </a:p>
          <a:p>
            <a:r>
              <a:rPr lang="en-US" dirty="0"/>
              <a:t>Programs are </a:t>
            </a:r>
            <a:r>
              <a:rPr lang="en-US" dirty="0">
                <a:solidFill>
                  <a:schemeClr val="accent2"/>
                </a:solidFill>
              </a:rPr>
              <a:t>collections of interacting objects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Java</a:t>
            </a:r>
            <a:r>
              <a:rPr lang="en-US" dirty="0"/>
              <a:t> is NOT a pure object oriented language</a:t>
            </a:r>
          </a:p>
          <a:p>
            <a:pPr lvl="1"/>
            <a:r>
              <a:rPr lang="en-US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30110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72B-A626-4609-812B-A4413992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0EBA-66CC-4F60-A0A3-8683DA22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  <a:p>
            <a:pPr lvl="1"/>
            <a:r>
              <a:rPr lang="en-US" dirty="0"/>
              <a:t>OED: Considered or understood without reference to particular instances or concrete examples; representing the intrinsic, general properties of something in isolation from the peculiar properties of any specific instance or example; (esp. in early use) spec. constituting an ideal form or hypothetical perfect </a:t>
            </a:r>
            <a:r>
              <a:rPr lang="en-US"/>
              <a:t>version.</a:t>
            </a:r>
          </a:p>
          <a:p>
            <a:pPr lvl="2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Plato</a:t>
            </a:r>
            <a:r>
              <a:rPr lang="en-US"/>
              <a:t>...</a:t>
            </a:r>
            <a:endParaRPr lang="en-US" dirty="0"/>
          </a:p>
          <a:p>
            <a:pPr lvl="1"/>
            <a:r>
              <a:rPr lang="en-US" dirty="0"/>
              <a:t>Data Abstraction</a:t>
            </a:r>
          </a:p>
          <a:p>
            <a:pPr lvl="1"/>
            <a:r>
              <a:rPr lang="en-US" dirty="0"/>
              <a:t>Algorithmic Abstraction</a:t>
            </a:r>
          </a:p>
        </p:txBody>
      </p:sp>
    </p:spTree>
    <p:extLst>
      <p:ext uri="{BB962C8B-B14F-4D97-AF65-F5344CB8AC3E}">
        <p14:creationId xmlns:p14="http://schemas.microsoft.com/office/powerpoint/2010/main" val="15868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A7D6-A669-45A8-A840-20FFEA35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Abstraction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EE9FD1-2F4B-449A-BB97-B8E3B2A63A0E}"/>
              </a:ext>
            </a:extLst>
          </p:cNvPr>
          <p:cNvSpPr/>
          <p:nvPr/>
        </p:nvSpPr>
        <p:spPr bwMode="auto">
          <a:xfrm>
            <a:off x="3515570" y="3256662"/>
            <a:ext cx="5616230" cy="53126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6F29-22F2-46C8-8762-D324ADEFBCA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Platonic Domains</a:t>
            </a:r>
          </a:p>
          <a:p>
            <a:pPr lvl="1"/>
            <a:r>
              <a:rPr lang="en-US" dirty="0"/>
              <a:t>How we represent data values should be independent from the operations that can be performed on them</a:t>
            </a:r>
          </a:p>
          <a:p>
            <a:pPr lvl="1"/>
            <a:r>
              <a:rPr lang="en-US" dirty="0"/>
              <a:t>The implementations, however, </a:t>
            </a:r>
            <a:r>
              <a:rPr lang="en-US" dirty="0">
                <a:solidFill>
                  <a:schemeClr val="accent1"/>
                </a:solidFill>
              </a:rPr>
              <a:t>can not</a:t>
            </a:r>
            <a:r>
              <a:rPr lang="en-US" dirty="0"/>
              <a:t>!</a:t>
            </a:r>
          </a:p>
          <a:p>
            <a:pPr marL="471487" lvl="1" indent="0" algn="ctr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Representation determines algorithm</a:t>
            </a:r>
          </a:p>
          <a:p>
            <a:r>
              <a:rPr lang="en-US" dirty="0"/>
              <a:t>Containers</a:t>
            </a:r>
          </a:p>
          <a:p>
            <a:pPr lvl="1"/>
            <a:r>
              <a:rPr lang="en-US" dirty="0"/>
              <a:t>Collections of objects</a:t>
            </a:r>
          </a:p>
          <a:p>
            <a:r>
              <a:rPr lang="en-US" dirty="0"/>
              <a:t>Interfaces</a:t>
            </a:r>
          </a:p>
          <a:p>
            <a:pPr lvl="1"/>
            <a:r>
              <a:rPr lang="en-US" dirty="0"/>
              <a:t>Modeling the world...!</a:t>
            </a:r>
          </a:p>
        </p:txBody>
      </p:sp>
    </p:spTree>
    <p:extLst>
      <p:ext uri="{BB962C8B-B14F-4D97-AF65-F5344CB8AC3E}">
        <p14:creationId xmlns:p14="http://schemas.microsoft.com/office/powerpoint/2010/main" val="22027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/>
              <a:t>Read 1.2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/>
              <a:t>Two articles on OO to read on website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/>
              <a:t>Lab 2 due Tuesday by the end of Lab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chemeClr val="accent2"/>
                </a:solidFill>
              </a:rPr>
              <a:t>Questions?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/>
              <a:t>HW 0 is available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/>
              <a:t>Project Information available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/>
              <a:t>P1 will be available on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F183-CDAF-A47B-9EC2-BBA4C999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DDB5-1AA8-39DD-48E7-7B26D2F2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questions from 1.1?</a:t>
            </a:r>
          </a:p>
          <a:p>
            <a:endParaRPr lang="en-US"/>
          </a:p>
          <a:p>
            <a:r>
              <a:rPr lang="en-US"/>
              <a:t>Other Java questions?</a:t>
            </a:r>
          </a:p>
        </p:txBody>
      </p:sp>
    </p:spTree>
    <p:extLst>
      <p:ext uri="{BB962C8B-B14F-4D97-AF65-F5344CB8AC3E}">
        <p14:creationId xmlns:p14="http://schemas.microsoft.com/office/powerpoint/2010/main" val="42918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38E2-56E0-62CF-082C-B8193D93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E7A12-F3A2-3E82-5171-32309938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5" y="1379835"/>
            <a:ext cx="4581525" cy="3429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6BF61-80D4-706A-3B54-1F9B97C40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75" y="3534369"/>
            <a:ext cx="5448300" cy="318135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A66CA-9AC7-86C0-5303-FEF6A932D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892" y="165515"/>
            <a:ext cx="4648200" cy="421957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020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751F-46A1-472E-BB01-08C064AC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165C-EF55-4241-9D13-EA5232CD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object?</a:t>
            </a:r>
          </a:p>
          <a:p>
            <a:pPr lvl="1"/>
            <a:r>
              <a:rPr lang="en-US" dirty="0"/>
              <a:t>Identity</a:t>
            </a:r>
          </a:p>
          <a:p>
            <a:pPr lvl="2"/>
            <a:r>
              <a:rPr lang="en-US" dirty="0">
                <a:hlinkClick r:id="rId2"/>
              </a:rPr>
              <a:t>Who am I, really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Not referential, or denotational, or qualitative</a:t>
            </a:r>
          </a:p>
          <a:p>
            <a:pPr lvl="1"/>
            <a:r>
              <a:rPr lang="en-US" dirty="0"/>
              <a:t>State</a:t>
            </a:r>
          </a:p>
          <a:p>
            <a:pPr lvl="2"/>
            <a:r>
              <a:rPr lang="en-US" dirty="0"/>
              <a:t>Value of all attributes, properties, and components</a:t>
            </a:r>
          </a:p>
          <a:p>
            <a:pPr lvl="2"/>
            <a:r>
              <a:rPr lang="en-US" dirty="0"/>
              <a:t>At an instant of time</a:t>
            </a:r>
          </a:p>
          <a:p>
            <a:pPr lvl="1"/>
            <a:r>
              <a:rPr lang="en-US" dirty="0"/>
              <a:t>Behavior</a:t>
            </a:r>
          </a:p>
          <a:p>
            <a:pPr lvl="2"/>
            <a:r>
              <a:rPr lang="en-US" dirty="0"/>
              <a:t>What does it know?</a:t>
            </a:r>
          </a:p>
          <a:p>
            <a:pPr lvl="2"/>
            <a:r>
              <a:rPr lang="en-US" dirty="0"/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34490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751F-46A1-472E-BB01-08C064AC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165C-EF55-4241-9D13-EA5232CD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object?</a:t>
            </a:r>
          </a:p>
          <a:p>
            <a:pPr lvl="1"/>
            <a:r>
              <a:rPr lang="en-US" dirty="0"/>
              <a:t>Identity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 block of memory (or the address of its 1</a:t>
            </a:r>
            <a:r>
              <a:rPr lang="en-US" baseline="30000" dirty="0">
                <a:solidFill>
                  <a:schemeClr val="accent1"/>
                </a:solidFill>
              </a:rPr>
              <a:t>st</a:t>
            </a:r>
            <a:r>
              <a:rPr lang="en-US" dirty="0">
                <a:solidFill>
                  <a:schemeClr val="accent1"/>
                </a:solidFill>
              </a:rPr>
              <a:t> byte)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State</a:t>
            </a:r>
          </a:p>
          <a:p>
            <a:pPr lvl="2"/>
            <a:r>
              <a:rPr lang="en-US" dirty="0"/>
              <a:t>Value of all attributes, properties, and components</a:t>
            </a:r>
          </a:p>
          <a:p>
            <a:pPr lvl="2"/>
            <a:r>
              <a:rPr lang="en-US" dirty="0"/>
              <a:t>At an instant of time</a:t>
            </a:r>
          </a:p>
          <a:p>
            <a:pPr lvl="1"/>
            <a:r>
              <a:rPr lang="en-US" dirty="0"/>
              <a:t>Behavior</a:t>
            </a:r>
          </a:p>
          <a:p>
            <a:pPr lvl="2"/>
            <a:r>
              <a:rPr lang="en-US" dirty="0"/>
              <a:t>What does it know?</a:t>
            </a:r>
          </a:p>
          <a:p>
            <a:pPr lvl="2"/>
            <a:r>
              <a:rPr lang="en-US" dirty="0"/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349328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751F-46A1-472E-BB01-08C064AC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165C-EF55-4241-9D13-EA5232CD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object?</a:t>
            </a:r>
          </a:p>
          <a:p>
            <a:pPr lvl="1"/>
            <a:r>
              <a:rPr lang="en-US" dirty="0"/>
              <a:t>Identity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 block of memory (or the address of its 1</a:t>
            </a:r>
            <a:r>
              <a:rPr lang="en-US" baseline="30000" dirty="0">
                <a:solidFill>
                  <a:schemeClr val="accent1"/>
                </a:solidFill>
              </a:rPr>
              <a:t>st</a:t>
            </a:r>
            <a:r>
              <a:rPr lang="en-US" dirty="0">
                <a:solidFill>
                  <a:schemeClr val="accent1"/>
                </a:solidFill>
              </a:rPr>
              <a:t> byte)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State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Instance variables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Behavior</a:t>
            </a:r>
          </a:p>
          <a:p>
            <a:pPr lvl="2"/>
            <a:r>
              <a:rPr lang="en-US" dirty="0"/>
              <a:t>What does it know?</a:t>
            </a:r>
          </a:p>
          <a:p>
            <a:pPr lvl="2"/>
            <a:r>
              <a:rPr lang="en-US" dirty="0"/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300236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751F-46A1-472E-BB01-08C064AC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165C-EF55-4241-9D13-EA5232CD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object?</a:t>
            </a:r>
          </a:p>
          <a:p>
            <a:pPr lvl="1"/>
            <a:r>
              <a:rPr lang="en-US" dirty="0"/>
              <a:t>Identity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 block of memory (or the address of its 1</a:t>
            </a:r>
            <a:r>
              <a:rPr lang="en-US" baseline="30000" dirty="0">
                <a:solidFill>
                  <a:schemeClr val="accent1"/>
                </a:solidFill>
              </a:rPr>
              <a:t>st</a:t>
            </a:r>
            <a:r>
              <a:rPr lang="en-US" dirty="0">
                <a:solidFill>
                  <a:schemeClr val="accent1"/>
                </a:solidFill>
              </a:rPr>
              <a:t> byte)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State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Instance variables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Behavior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6615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8B08-44E1-4B26-865B-D7D6467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C294E-753F-4976-A2D9-0B28E3D3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Factories</a:t>
            </a:r>
          </a:p>
          <a:p>
            <a:pPr lvl="1"/>
            <a:r>
              <a:rPr lang="en-US" dirty="0"/>
              <a:t>A class is a blueprint or template specification of a particular kind of object</a:t>
            </a:r>
          </a:p>
          <a:p>
            <a:r>
              <a:rPr lang="en-US" dirty="0"/>
              <a:t>Classes are intangible, whereas objects are concrete</a:t>
            </a:r>
          </a:p>
          <a:p>
            <a:pPr lvl="1"/>
            <a:r>
              <a:rPr lang="en-US" dirty="0"/>
              <a:t>A class is to an object what a script is to the production of a play. Both may be called Othello, but context usually makes it clear.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>
                <a:solidFill>
                  <a:schemeClr val="accent6"/>
                </a:solidFill>
              </a:rPr>
              <a:t>“Iqbal Khan's Othello was the first at the Royal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  Shakespeare Company to cast a black Iago”</a:t>
            </a:r>
          </a:p>
          <a:p>
            <a:r>
              <a:rPr lang="en-US" dirty="0"/>
              <a:t>Objects are instances of classes</a:t>
            </a:r>
          </a:p>
        </p:txBody>
      </p:sp>
    </p:spTree>
    <p:extLst>
      <p:ext uri="{BB962C8B-B14F-4D97-AF65-F5344CB8AC3E}">
        <p14:creationId xmlns:p14="http://schemas.microsoft.com/office/powerpoint/2010/main" val="23856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37154</TotalTime>
  <Words>426</Words>
  <Application>Microsoft Office PowerPoint</Application>
  <PresentationFormat>Widescreen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Carmina Lt BT</vt:lpstr>
      <vt:lpstr>Georgia</vt:lpstr>
      <vt:lpstr>Verdana</vt:lpstr>
      <vt:lpstr>Wingdings</vt:lpstr>
      <vt:lpstr>Arial</vt:lpstr>
      <vt:lpstr>Calibri</vt:lpstr>
      <vt:lpstr>Times New Roman</vt:lpstr>
      <vt:lpstr>Americana BT</vt:lpstr>
      <vt:lpstr>Profile</vt:lpstr>
      <vt:lpstr>The Object Oriented Paradigm</vt:lpstr>
      <vt:lpstr>Alerts</vt:lpstr>
      <vt:lpstr>Java Review</vt:lpstr>
      <vt:lpstr>Java Review</vt:lpstr>
      <vt:lpstr>Objects</vt:lpstr>
      <vt:lpstr>Objects</vt:lpstr>
      <vt:lpstr>Objects</vt:lpstr>
      <vt:lpstr>Objects</vt:lpstr>
      <vt:lpstr>Classes</vt:lpstr>
      <vt:lpstr>The OO Metaphor</vt:lpstr>
      <vt:lpstr>Abstraction</vt:lpstr>
      <vt:lpstr>Data Abstraction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474</cp:revision>
  <dcterms:created xsi:type="dcterms:W3CDTF">2005-03-22T22:30:11Z</dcterms:created>
  <dcterms:modified xsi:type="dcterms:W3CDTF">2022-08-25T20:42:52Z</dcterms:modified>
</cp:coreProperties>
</file>