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handoutMasterIdLst>
    <p:handoutMasterId r:id="rId24"/>
  </p:handoutMasterIdLst>
  <p:sldIdLst>
    <p:sldId id="256" r:id="rId5"/>
    <p:sldId id="311" r:id="rId6"/>
    <p:sldId id="515" r:id="rId7"/>
    <p:sldId id="490" r:id="rId8"/>
    <p:sldId id="458" r:id="rId9"/>
    <p:sldId id="514" r:id="rId10"/>
    <p:sldId id="459" r:id="rId11"/>
    <p:sldId id="470" r:id="rId12"/>
    <p:sldId id="471" r:id="rId13"/>
    <p:sldId id="473" r:id="rId14"/>
    <p:sldId id="472" r:id="rId15"/>
    <p:sldId id="474" r:id="rId16"/>
    <p:sldId id="475" r:id="rId17"/>
    <p:sldId id="477" r:id="rId18"/>
    <p:sldId id="476" r:id="rId19"/>
    <p:sldId id="489" r:id="rId20"/>
    <p:sldId id="326" r:id="rId21"/>
    <p:sldId id="347" r:id="rId22"/>
  </p:sldIdLst>
  <p:sldSz cx="12192000" cy="6858000"/>
  <p:notesSz cx="6858000" cy="9144000"/>
  <p:embeddedFontLst>
    <p:embeddedFont>
      <p:font typeface="Cambria Math" panose="02040503050406030204" pitchFamily="18" charset="0"/>
      <p:regular r:id="rId25"/>
    </p:embeddedFont>
    <p:embeddedFont>
      <p:font typeface="Candara" panose="020E0502030303020204" pitchFamily="34" charset="0"/>
      <p:regular r:id="rId26"/>
      <p:bold r:id="rId27"/>
      <p:italic r:id="rId28"/>
      <p:boldItalic r:id="rId29"/>
    </p:embeddedFont>
    <p:embeddedFont>
      <p:font typeface="Consolas" panose="020B0609020204030204" pitchFamily="49"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81" d="100"/>
          <a:sy n="81" d="100"/>
        </p:scale>
        <p:origin x="108" y="55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8/23/2022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8/23/2022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8/23/2022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8/23/2022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8/23/2022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8/23/2022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8/23/2022</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8/23/2022</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8/23/2022</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8/23/2022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8/23/2022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8/23/2022</a:t>
            </a:fld>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 2100</a:t>
            </a:r>
            <a:br>
              <a:rPr lang="en-US" dirty="0"/>
            </a:br>
            <a:r>
              <a:rPr lang="en-US" sz="4800" dirty="0">
                <a:solidFill>
                  <a:schemeClr val="accent3">
                    <a:lumMod val="75000"/>
                  </a:schemeClr>
                </a:solidFill>
              </a:rPr>
              <a:t>Data Structures</a:t>
            </a:r>
            <a:endParaRPr sz="4800" dirty="0">
              <a:solidFill>
                <a:schemeClr val="accent3">
                  <a:lumMod val="75000"/>
                </a:schemeClr>
              </a:solidFill>
            </a:endParaRPr>
          </a:p>
        </p:txBody>
      </p:sp>
      <p:sp>
        <p:nvSpPr>
          <p:cNvPr id="3" name="Subtitle 2"/>
          <p:cNvSpPr>
            <a:spLocks noGrp="1"/>
          </p:cNvSpPr>
          <p:nvPr>
            <p:ph type="subTitle" idx="1"/>
          </p:nvPr>
        </p:nvSpPr>
        <p:spPr/>
        <p:txBody>
          <a:bodyPr/>
          <a:lstStyle/>
          <a:p>
            <a:r>
              <a:rPr lang="en-US" dirty="0"/>
              <a:t>Prof. Stucki</a:t>
            </a:r>
          </a:p>
        </p:txBody>
      </p:sp>
    </p:spTree>
    <p:extLst>
      <p:ext uri="{BB962C8B-B14F-4D97-AF65-F5344CB8AC3E}">
        <p14:creationId xmlns:p14="http://schemas.microsoft.com/office/powerpoint/2010/main" val="24245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Consider this example function:</a:t>
                </a:r>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pPr>
                <a:r>
                  <a:rPr lang="en-US" sz="2400"/>
                  <a:t>What should the requires clause of the specification look like?</a:t>
                </a:r>
              </a:p>
              <a:p>
                <a:pPr lvl="1">
                  <a:spcBef>
                    <a:spcPts val="600"/>
                  </a:spcBef>
                  <a:spcAft>
                    <a:spcPts val="0"/>
                  </a:spcAft>
                </a:pPr>
                <a:r>
                  <a:rPr lang="en-US" sz="2200">
                    <a:solidFill>
                      <a:srgbClr val="FF0000"/>
                    </a:solidFill>
                  </a:rPr>
                  <a:t>requires: </a:t>
                </a:r>
                <a14:m>
                  <m:oMath xmlns:m="http://schemas.openxmlformats.org/officeDocument/2006/math">
                    <m:r>
                      <a:rPr lang="en-US" sz="2200" b="0" i="0" smtClean="0">
                        <a:solidFill>
                          <a:srgbClr val="FF0000"/>
                        </a:solidFill>
                        <a:latin typeface="Cambria Math" panose="02040503050406030204" pitchFamily="18" charset="0"/>
                        <a:ea typeface="Cambria Math" panose="02040503050406030204" pitchFamily="18" charset="0"/>
                      </a:rPr>
                      <m:t>1 </m:t>
                    </m:r>
                    <m:r>
                      <a:rPr lang="en-US" sz="2200" i="1" smtClean="0">
                        <a:solidFill>
                          <a:srgbClr val="FF0000"/>
                        </a:solidFill>
                        <a:latin typeface="Cambria Math" panose="02040503050406030204" pitchFamily="18" charset="0"/>
                        <a:ea typeface="Cambria Math" panose="02040503050406030204" pitchFamily="18" charset="0"/>
                      </a:rPr>
                      <m:t>≤</m:t>
                    </m:r>
                    <m:r>
                      <a:rPr lang="en-US" sz="2200" b="0" i="1" smtClean="0">
                        <a:solidFill>
                          <a:srgbClr val="FF0000"/>
                        </a:solidFill>
                        <a:latin typeface="Cambria Math" panose="02040503050406030204" pitchFamily="18" charset="0"/>
                        <a:ea typeface="Cambria Math" panose="02040503050406030204" pitchFamily="18" charset="0"/>
                      </a:rPr>
                      <m:t> </m:t>
                    </m:r>
                    <m:r>
                      <a:rPr lang="en-US" sz="2200" b="0" i="1" smtClean="0">
                        <a:solidFill>
                          <a:srgbClr val="FF0000"/>
                        </a:solidFill>
                        <a:latin typeface="Cambria Math" panose="02040503050406030204" pitchFamily="18" charset="0"/>
                        <a:ea typeface="Cambria Math" panose="02040503050406030204" pitchFamily="18" charset="0"/>
                      </a:rPr>
                      <m:t>𝑥</m:t>
                    </m:r>
                    <m:r>
                      <a:rPr lang="en-US" sz="2200" b="0" i="1" smtClean="0">
                        <a:solidFill>
                          <a:srgbClr val="FF0000"/>
                        </a:solidFill>
                        <a:latin typeface="Cambria Math" panose="02040503050406030204" pitchFamily="18" charset="0"/>
                        <a:ea typeface="Cambria Math" panose="02040503050406030204" pitchFamily="18" charset="0"/>
                      </a:rPr>
                      <m:t> ≤ 4</m:t>
                    </m:r>
                  </m:oMath>
                </a14:m>
                <a:endParaRPr lang="en-US" sz="220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2108201"/>
                <a:ext cx="10198249" cy="4202952"/>
              </a:xfrm>
              <a:blipFill>
                <a:blip r:embed="rId2"/>
                <a:stretch>
                  <a:fillRect l="-777" t="-116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6800E873-05F2-4288-B71E-24C107F673C4}"/>
              </a:ext>
            </a:extLst>
          </p:cNvPr>
          <p:cNvSpPr txBox="1">
            <a:spLocks/>
          </p:cNvSpPr>
          <p:nvPr/>
        </p:nvSpPr>
        <p:spPr>
          <a:xfrm>
            <a:off x="609600" y="2675656"/>
            <a:ext cx="10972800" cy="551638"/>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sz="2000" b="1">
                <a:solidFill>
                  <a:srgbClr val="0070C0"/>
                </a:solidFill>
                <a:latin typeface="Courier New" pitchFamily="49" charset="0"/>
                <a:cs typeface="Courier New" pitchFamily="49" charset="0"/>
              </a:rPr>
              <a:t>public int </a:t>
            </a:r>
            <a:r>
              <a:rPr lang="en-US" sz="2000" b="1">
                <a:latin typeface="Courier New" pitchFamily="49" charset="0"/>
                <a:cs typeface="Courier New" pitchFamily="49" charset="0"/>
              </a:rPr>
              <a:t>myFunction (</a:t>
            </a:r>
            <a:r>
              <a:rPr lang="en-US" sz="2000" b="1">
                <a:solidFill>
                  <a:srgbClr val="0070C0"/>
                </a:solidFill>
                <a:latin typeface="Courier New" pitchFamily="49" charset="0"/>
                <a:cs typeface="Courier New" pitchFamily="49" charset="0"/>
              </a:rPr>
              <a:t>int</a:t>
            </a:r>
            <a:r>
              <a:rPr lang="en-US" sz="2000" b="1">
                <a:latin typeface="Courier New" pitchFamily="49" charset="0"/>
                <a:cs typeface="Courier New" pitchFamily="49" charset="0"/>
              </a:rPr>
              <a:t> x) {...}</a:t>
            </a: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23008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a:t>
            </a:r>
            <a:r>
              <a:rPr lang="en-US" sz="2800"/>
              <a:t>(which is better?)</a:t>
            </a:r>
            <a:endParaRPr lang="en-US" dirty="0"/>
          </a:p>
        </p:txBody>
      </p:sp>
      <p:sp>
        <p:nvSpPr>
          <p:cNvPr id="3" name="Content Placeholder 2"/>
          <p:cNvSpPr>
            <a:spLocks noGrp="1"/>
          </p:cNvSpPr>
          <p:nvPr>
            <p:ph sz="half" idx="1"/>
          </p:nvPr>
        </p:nvSpPr>
        <p:spPr/>
        <p:txBody>
          <a:bodyPr>
            <a:noAutofit/>
          </a:bodyPr>
          <a:lstStyle/>
          <a:p>
            <a:pPr marL="0" indent="0">
              <a:buNone/>
            </a:pPr>
            <a:endParaRPr lang="en-US" sz="2400" dirty="0"/>
          </a:p>
        </p:txBody>
      </p:sp>
      <p:sp>
        <p:nvSpPr>
          <p:cNvPr id="5" name="Content Placeholder 4">
            <a:extLst>
              <a:ext uri="{FF2B5EF4-FFF2-40B4-BE49-F238E27FC236}">
                <a16:creationId xmlns:a16="http://schemas.microsoft.com/office/drawing/2014/main" id="{CFFE4A84-EE2F-4969-BAEF-0DA075D565CD}"/>
              </a:ext>
            </a:extLst>
          </p:cNvPr>
          <p:cNvSpPr>
            <a:spLocks noGrp="1"/>
          </p:cNvSpPr>
          <p:nvPr>
            <p:ph sz="half" idx="2"/>
          </p:nvPr>
        </p:nvSpPr>
        <p:spPr/>
        <p:txBody>
          <a:bodyPr/>
          <a:lstStyle/>
          <a:p>
            <a:endParaRPr lang="en-US"/>
          </a:p>
        </p:txBody>
      </p:sp>
      <p:sp>
        <p:nvSpPr>
          <p:cNvPr id="4" name="Content Placeholder 2"/>
          <p:cNvSpPr txBox="1">
            <a:spLocks/>
          </p:cNvSpPr>
          <p:nvPr/>
        </p:nvSpPr>
        <p:spPr>
          <a:xfrm>
            <a:off x="394452" y="2029969"/>
            <a:ext cx="5611906" cy="3748193"/>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b="1">
                <a:solidFill>
                  <a:srgbClr val="C00000"/>
                </a:solidFill>
                <a:latin typeface="Courier New" pitchFamily="49" charset="0"/>
                <a:cs typeface="Courier New" pitchFamily="49" charset="0"/>
              </a:rPr>
              <a:t>// pre-condition: value is not negative</a:t>
            </a:r>
          </a:p>
          <a:p>
            <a:pPr marL="438912" indent="-320040">
              <a:buClr>
                <a:schemeClr val="accent1"/>
              </a:buClr>
              <a:buSzPct val="80000"/>
              <a:defRPr/>
            </a:pPr>
            <a:r>
              <a:rPr lang="en-US" b="1">
                <a:solidFill>
                  <a:srgbClr val="C00000"/>
                </a:solidFill>
                <a:latin typeface="Courier New" pitchFamily="49" charset="0"/>
                <a:cs typeface="Courier New" pitchFamily="49" charset="0"/>
              </a:rPr>
              <a:t>// post-condition: method will return</a:t>
            </a:r>
          </a:p>
          <a:p>
            <a:pPr marL="438912" indent="-320040">
              <a:buClr>
                <a:schemeClr val="accent1"/>
              </a:buClr>
              <a:buSzPct val="80000"/>
              <a:defRPr/>
            </a:pPr>
            <a:r>
              <a:rPr lang="en-US" b="1">
                <a:solidFill>
                  <a:srgbClr val="C00000"/>
                </a:solidFill>
                <a:latin typeface="Courier New" pitchFamily="49" charset="0"/>
                <a:cs typeface="Courier New" pitchFamily="49" charset="0"/>
              </a:rPr>
              <a:t>//    largest integer whose square</a:t>
            </a:r>
          </a:p>
          <a:p>
            <a:pPr marL="438912" indent="-320040">
              <a:buClr>
                <a:schemeClr val="accent1"/>
              </a:buClr>
              <a:buSzPct val="80000"/>
              <a:defRPr/>
            </a:pPr>
            <a:r>
              <a:rPr lang="en-US" b="1">
                <a:solidFill>
                  <a:srgbClr val="C00000"/>
                </a:solidFill>
                <a:latin typeface="Courier New" pitchFamily="49" charset="0"/>
                <a:cs typeface="Courier New" pitchFamily="49" charset="0"/>
              </a:rPr>
              <a:t>//    is less than or equal to value</a:t>
            </a:r>
          </a:p>
          <a:p>
            <a:pPr marL="438912" indent="-320040">
              <a:buClr>
                <a:schemeClr val="accent1"/>
              </a:buClr>
              <a:buSzPct val="80000"/>
              <a:defRPr/>
            </a:pPr>
            <a:r>
              <a:rPr lang="en-US" b="1">
                <a:solidFill>
                  <a:srgbClr val="0070C0"/>
                </a:solidFill>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static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squareRoot</a:t>
            </a:r>
            <a:r>
              <a:rPr lang="en-US" b="1" dirty="0">
                <a:solidFill>
                  <a:schemeClr val="tx1"/>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solidFill>
                  <a:schemeClr val="tx1"/>
                </a:solidFill>
                <a:latin typeface="Courier New" pitchFamily="49" charset="0"/>
                <a:cs typeface="Courier New" pitchFamily="49" charset="0"/>
              </a:rPr>
              <a:t> </a:t>
            </a:r>
            <a:r>
              <a:rPr lang="en-US" b="1">
                <a:solidFill>
                  <a:schemeClr val="tx1"/>
                </a:solidFill>
                <a:latin typeface="Courier New" pitchFamily="49" charset="0"/>
                <a:cs typeface="Courier New" pitchFamily="49" charset="0"/>
              </a:rPr>
              <a:t>value)</a:t>
            </a:r>
          </a:p>
          <a:p>
            <a:pPr marL="438912" indent="-320040">
              <a:buClr>
                <a:schemeClr val="accent1"/>
              </a:buClr>
              <a:buSzPct val="80000"/>
              <a:defRPr/>
            </a:pPr>
            <a:r>
              <a:rPr lang="en-US" b="1">
                <a:solidFill>
                  <a:schemeClr val="tx1"/>
                </a:solidFill>
                <a:latin typeface="Courier New" pitchFamily="49" charset="0"/>
                <a:cs typeface="Courier New" pitchFamily="49" charset="0"/>
              </a:rPr>
              <a:t>{</a:t>
            </a:r>
          </a:p>
          <a:p>
            <a:pPr marL="438912" indent="-320040">
              <a:buClr>
                <a:schemeClr val="accent1"/>
              </a:buClr>
              <a:buSzPct val="80000"/>
              <a:defRPr/>
            </a:pPr>
            <a:r>
              <a:rPr lang="en-US" b="1">
                <a:solidFill>
                  <a:srgbClr val="0070C0"/>
                </a:solidFill>
                <a:latin typeface="Courier New" pitchFamily="49" charset="0"/>
                <a:cs typeface="Courier New" pitchFamily="49" charset="0"/>
              </a:rPr>
              <a:t>    int</a:t>
            </a:r>
            <a:r>
              <a:rPr lang="en-US" b="1">
                <a:solidFill>
                  <a:schemeClr val="tx1"/>
                </a:solidFill>
                <a:latin typeface="Courier New" pitchFamily="49" charset="0"/>
                <a:cs typeface="Courier New" pitchFamily="49" charset="0"/>
              </a:rPr>
              <a:t> root = 0;</a:t>
            </a:r>
          </a:p>
          <a:p>
            <a:pPr marL="438912" indent="-320040">
              <a:buClr>
                <a:schemeClr val="accent1"/>
              </a:buClr>
              <a:buSzPct val="80000"/>
              <a:defRPr/>
            </a:pPr>
            <a:r>
              <a:rPr lang="en-US" b="1">
                <a:solidFill>
                  <a:schemeClr val="tx1"/>
                </a:solidFill>
                <a:latin typeface="Courier New" pitchFamily="49" charset="0"/>
                <a:cs typeface="Courier New" pitchFamily="49" charset="0"/>
              </a:rPr>
              <a:t>	  </a:t>
            </a:r>
            <a:r>
              <a:rPr lang="en-US" b="1">
                <a:solidFill>
                  <a:srgbClr val="0070C0"/>
                </a:solidFill>
                <a:latin typeface="Courier New" pitchFamily="49" charset="0"/>
                <a:cs typeface="Courier New" pitchFamily="49" charset="0"/>
              </a:rPr>
              <a:t>while</a:t>
            </a:r>
            <a:r>
              <a:rPr lang="en-US" b="1">
                <a:solidFill>
                  <a:schemeClr val="tx1"/>
                </a:solidFill>
                <a:latin typeface="Courier New" pitchFamily="49" charset="0"/>
                <a:cs typeface="Courier New" pitchFamily="49" charset="0"/>
              </a:rPr>
              <a:t>(root*root &lt;= value) {</a:t>
            </a:r>
          </a:p>
          <a:p>
            <a:pPr marL="438912" indent="-320040">
              <a:buClr>
                <a:schemeClr val="accent1"/>
              </a:buClr>
              <a:buSzPct val="80000"/>
              <a:defRPr/>
            </a:pPr>
            <a:r>
              <a:rPr lang="en-US" b="1">
                <a:solidFill>
                  <a:schemeClr val="tx1"/>
                </a:solidFill>
                <a:latin typeface="Courier New" pitchFamily="49" charset="0"/>
                <a:cs typeface="Courier New" pitchFamily="49" charset="0"/>
              </a:rPr>
              <a:t>		  root++;</a:t>
            </a:r>
          </a:p>
          <a:p>
            <a:pPr marL="438912" indent="-320040">
              <a:buClr>
                <a:schemeClr val="accent1"/>
              </a:buClr>
              <a:buSzPct val="80000"/>
              <a:defRPr/>
            </a:pPr>
            <a:r>
              <a:rPr lang="en-US" b="1">
                <a:solidFill>
                  <a:schemeClr val="tx1"/>
                </a:solidFill>
                <a:latin typeface="Courier New" pitchFamily="49" charset="0"/>
                <a:cs typeface="Courier New" pitchFamily="49" charset="0"/>
              </a:rPr>
              <a:t>	  }</a:t>
            </a:r>
          </a:p>
          <a:p>
            <a:pPr marL="438912" indent="-320040">
              <a:buClr>
                <a:schemeClr val="accent1"/>
              </a:buClr>
              <a:buSzPct val="80000"/>
              <a:defRPr/>
            </a:pPr>
            <a:r>
              <a:rPr lang="en-US" b="1">
                <a:solidFill>
                  <a:schemeClr val="tx1"/>
                </a:solidFill>
                <a:latin typeface="Courier New" pitchFamily="49" charset="0"/>
                <a:cs typeface="Courier New" pitchFamily="49" charset="0"/>
              </a:rPr>
              <a:t>	  </a:t>
            </a:r>
            <a:r>
              <a:rPr lang="en-US" b="1">
                <a:solidFill>
                  <a:srgbClr val="0070C0"/>
                </a:solidFill>
                <a:latin typeface="Courier New" pitchFamily="49" charset="0"/>
                <a:cs typeface="Courier New" pitchFamily="49" charset="0"/>
              </a:rPr>
              <a:t>return</a:t>
            </a:r>
            <a:r>
              <a:rPr lang="en-US" b="1">
                <a:solidFill>
                  <a:schemeClr val="tx1"/>
                </a:solidFill>
                <a:latin typeface="Courier New" pitchFamily="49" charset="0"/>
                <a:cs typeface="Courier New" pitchFamily="49" charset="0"/>
              </a:rPr>
              <a:t> root - 1;</a:t>
            </a:r>
          </a:p>
          <a:p>
            <a:pPr marL="438912" indent="-320040">
              <a:buClr>
                <a:schemeClr val="accent1"/>
              </a:buClr>
              <a:buSzPct val="80000"/>
              <a:defRPr/>
            </a:pPr>
            <a:r>
              <a:rPr lang="en-US" b="1">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p:txBody>
      </p:sp>
      <p:sp>
        <p:nvSpPr>
          <p:cNvPr id="6" name="Content Placeholder 2">
            <a:extLst>
              <a:ext uri="{FF2B5EF4-FFF2-40B4-BE49-F238E27FC236}">
                <a16:creationId xmlns:a16="http://schemas.microsoft.com/office/drawing/2014/main" id="{B6454B4D-0E8B-43BF-9150-6798197D7CC7}"/>
              </a:ext>
            </a:extLst>
          </p:cNvPr>
          <p:cNvSpPr txBox="1">
            <a:spLocks/>
          </p:cNvSpPr>
          <p:nvPr/>
        </p:nvSpPr>
        <p:spPr>
          <a:xfrm>
            <a:off x="6185644" y="2059494"/>
            <a:ext cx="5611904" cy="3748193"/>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vert="horz" lIns="54864" tIns="91440" rtlCol="0" anchor="ctr">
            <a:noAutofit/>
          </a:bodyPr>
          <a:lstStyle/>
          <a:p>
            <a:pPr marL="438912" indent="-320040">
              <a:buClr>
                <a:schemeClr val="accent1"/>
              </a:buClr>
              <a:buSzPct val="80000"/>
              <a:defRPr/>
            </a:pPr>
            <a:r>
              <a:rPr lang="en-US" b="1" dirty="0">
                <a:solidFill>
                  <a:srgbClr val="0070C0"/>
                </a:solidFill>
                <a:latin typeface="Courier New" pitchFamily="49" charset="0"/>
                <a:cs typeface="Courier New" pitchFamily="49" charset="0"/>
              </a:rPr>
              <a:t>public static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squareRoot</a:t>
            </a:r>
            <a:r>
              <a:rPr lang="en-US" b="1" dirty="0">
                <a:solidFill>
                  <a:schemeClr val="tx1"/>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solidFill>
                  <a:schemeClr val="tx1"/>
                </a:solidFill>
                <a:latin typeface="Courier New" pitchFamily="49" charset="0"/>
                <a:cs typeface="Courier New" pitchFamily="49" charset="0"/>
              </a:rPr>
              <a:t> </a:t>
            </a:r>
            <a:r>
              <a:rPr lang="en-US" b="1">
                <a:solidFill>
                  <a:schemeClr val="tx1"/>
                </a:solidFill>
                <a:latin typeface="Courier New" pitchFamily="49" charset="0"/>
                <a:cs typeface="Courier New" pitchFamily="49" charset="0"/>
              </a:rPr>
              <a:t>value)</a:t>
            </a:r>
          </a:p>
          <a:p>
            <a:pPr marL="438912" indent="-320040">
              <a:buClr>
                <a:schemeClr val="accent1"/>
              </a:buClr>
              <a:buSzPct val="80000"/>
              <a:defRPr/>
            </a:pPr>
            <a:r>
              <a:rPr lang="en-US" b="1">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a:p>
            <a:pPr marL="438912" indent="-320040">
              <a:buClr>
                <a:schemeClr val="accent1"/>
              </a:buClr>
              <a:buSzPct val="80000"/>
              <a:defRPr/>
            </a:pPr>
            <a:r>
              <a:rPr lang="en-US" b="1">
                <a:solidFill>
                  <a:schemeClr val="tx1"/>
                </a:solidFill>
                <a:latin typeface="Courier New" pitchFamily="49" charset="0"/>
                <a:cs typeface="Courier New" pitchFamily="49" charset="0"/>
              </a:rPr>
              <a:t>	</a:t>
            </a:r>
            <a:r>
              <a:rPr lang="en-US" b="1">
                <a:solidFill>
                  <a:srgbClr val="0070C0"/>
                </a:solidFill>
                <a:latin typeface="Courier New" pitchFamily="49" charset="0"/>
                <a:cs typeface="Courier New" pitchFamily="49" charset="0"/>
              </a:rPr>
              <a:t>if </a:t>
            </a:r>
            <a:r>
              <a:rPr lang="en-US" b="1">
                <a:solidFill>
                  <a:schemeClr val="tx1"/>
                </a:solidFill>
                <a:latin typeface="Courier New" pitchFamily="49" charset="0"/>
                <a:cs typeface="Courier New" pitchFamily="49" charset="0"/>
              </a:rPr>
              <a:t>(</a:t>
            </a:r>
            <a:r>
              <a:rPr lang="en-US" b="1" dirty="0">
                <a:solidFill>
                  <a:schemeClr val="tx1"/>
                </a:solidFill>
                <a:latin typeface="Courier New" pitchFamily="49" charset="0"/>
                <a:cs typeface="Courier New" pitchFamily="49" charset="0"/>
              </a:rPr>
              <a:t>value &lt; 0)</a:t>
            </a: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r>
              <a:rPr lang="en-US" b="1">
                <a:solidFill>
                  <a:srgbClr val="0070C0"/>
                </a:solidFill>
                <a:latin typeface="Courier New" pitchFamily="49" charset="0"/>
                <a:cs typeface="Courier New" pitchFamily="49" charset="0"/>
              </a:rPr>
              <a:t>throw new</a:t>
            </a:r>
          </a:p>
          <a:p>
            <a:pPr marL="438912" indent="-320040">
              <a:buClr>
                <a:schemeClr val="accent1"/>
              </a:buClr>
              <a:buSzPct val="80000"/>
              <a:defRPr/>
            </a:pPr>
            <a:r>
              <a:rPr lang="en-US" b="1">
                <a:solidFill>
                  <a:schemeClr val="tx1"/>
                </a:solidFill>
                <a:latin typeface="Courier New" pitchFamily="49" charset="0"/>
                <a:cs typeface="Courier New" pitchFamily="49" charset="0"/>
              </a:rPr>
              <a:t>         NegSqrtException(</a:t>
            </a:r>
            <a:r>
              <a:rPr lang="en-US" b="1">
                <a:solidFill>
                  <a:srgbClr val="C00000"/>
                </a:solidFill>
                <a:latin typeface="Courier New" pitchFamily="49" charset="0"/>
                <a:cs typeface="Courier New" pitchFamily="49" charset="0"/>
              </a:rPr>
              <a:t>"Negative"</a:t>
            </a:r>
            <a:r>
              <a:rPr lang="en-US" b="1">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chemeClr val="tx1"/>
                </a:solidFill>
                <a:latin typeface="Courier New" pitchFamily="49" charset="0"/>
                <a:cs typeface="Courier New" pitchFamily="49" charset="0"/>
              </a:rPr>
              <a:t> root = 0;</a:t>
            </a: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while</a:t>
            </a:r>
            <a:r>
              <a:rPr lang="en-US" b="1" dirty="0">
                <a:solidFill>
                  <a:schemeClr val="tx1"/>
                </a:solidFill>
                <a:latin typeface="Courier New" pitchFamily="49" charset="0"/>
                <a:cs typeface="Courier New" pitchFamily="49" charset="0"/>
              </a:rPr>
              <a:t>(root*root &lt;= value) {</a:t>
            </a: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r>
              <a:rPr lang="en-US" b="1">
                <a:solidFill>
                  <a:schemeClr val="tx1"/>
                </a:solidFill>
                <a:latin typeface="Courier New" pitchFamily="49" charset="0"/>
                <a:cs typeface="Courier New" pitchFamily="49" charset="0"/>
              </a:rPr>
              <a:t>	root++;</a:t>
            </a:r>
            <a:endParaRPr lang="en-US" b="1" dirty="0">
              <a:solidFill>
                <a:schemeClr val="tx1"/>
              </a:solidFill>
              <a:latin typeface="Courier New" pitchFamily="49" charset="0"/>
              <a:cs typeface="Courier New" pitchFamily="49" charset="0"/>
            </a:endParaRP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p>
          <a:p>
            <a:pPr marL="438912" indent="-320040">
              <a:buClr>
                <a:schemeClr val="accent1"/>
              </a:buClr>
              <a:buSzPct val="80000"/>
              <a:defRPr/>
            </a:pPr>
            <a:r>
              <a:rPr lang="en-US" b="1" dirty="0">
                <a:solidFill>
                  <a:schemeClr val="tx1"/>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return</a:t>
            </a:r>
            <a:r>
              <a:rPr lang="en-US" b="1" dirty="0">
                <a:solidFill>
                  <a:schemeClr val="tx1"/>
                </a:solidFill>
                <a:latin typeface="Courier New" pitchFamily="49" charset="0"/>
                <a:cs typeface="Courier New" pitchFamily="49" charset="0"/>
              </a:rPr>
              <a:t> root - 1;</a:t>
            </a:r>
          </a:p>
          <a:p>
            <a:pPr marL="438912" indent="-320040">
              <a:buClr>
                <a:schemeClr val="accent1"/>
              </a:buClr>
              <a:buSzPct val="80000"/>
              <a:defRPr/>
            </a:pPr>
            <a:r>
              <a:rPr lang="en-US" b="1" dirty="0">
                <a:solidFill>
                  <a:schemeClr val="tx1"/>
                </a:solidFill>
                <a:latin typeface="Courier New" pitchFamily="49" charset="0"/>
                <a:cs typeface="Courier New" pitchFamily="49" charset="0"/>
              </a:rPr>
              <a:t>}</a:t>
            </a:r>
          </a:p>
        </p:txBody>
      </p:sp>
    </p:spTree>
    <p:extLst>
      <p:ext uri="{BB962C8B-B14F-4D97-AF65-F5344CB8AC3E}">
        <p14:creationId xmlns:p14="http://schemas.microsoft.com/office/powerpoint/2010/main" val="268354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Turn...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Write a suitable requires clause for the factorial function below:</a:t>
                </a:r>
                <a:endParaRPr lang="en-US" sz="2200"/>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pPr>
                <a:r>
                  <a:rPr lang="en-US" sz="2200"/>
                  <a:t>Since the maximum value that can be expressed in a long variable is</a:t>
                </a:r>
              </a:p>
              <a:p>
                <a:pPr marL="1487488" indent="0">
                  <a:lnSpc>
                    <a:spcPct val="100000"/>
                  </a:lnSpc>
                  <a:spcBef>
                    <a:spcPts val="600"/>
                  </a:spcBef>
                  <a:spcAft>
                    <a:spcPts val="0"/>
                  </a:spcAft>
                </a:pPr>
                <a:r>
                  <a:rPr lang="en-US" sz="2200"/>
                  <a:t>9,223,372,036,854,775,807</a:t>
                </a:r>
              </a:p>
              <a:p>
                <a:pPr>
                  <a:lnSpc>
                    <a:spcPct val="100000"/>
                  </a:lnSpc>
                  <a:spcBef>
                    <a:spcPts val="600"/>
                  </a:spcBef>
                  <a:spcAft>
                    <a:spcPts val="0"/>
                  </a:spcAft>
                  <a:tabLst>
                    <a:tab pos="1595438" algn="l"/>
                  </a:tabLst>
                </a:pPr>
                <a:r>
                  <a:rPr lang="en-US" sz="2200"/>
                  <a:t>and 20! =	2,432,902,008,176,640,000</a:t>
                </a:r>
              </a:p>
              <a:p>
                <a:pPr>
                  <a:lnSpc>
                    <a:spcPct val="100000"/>
                  </a:lnSpc>
                  <a:spcBef>
                    <a:spcPts val="600"/>
                  </a:spcBef>
                  <a:spcAft>
                    <a:spcPts val="0"/>
                  </a:spcAft>
                  <a:tabLst>
                    <a:tab pos="1435100" algn="l"/>
                  </a:tabLst>
                </a:pPr>
                <a:r>
                  <a:rPr lang="en-US" sz="2200"/>
                  <a:t>but 21! =	51,090,942,171,709,440,000</a:t>
                </a:r>
              </a:p>
              <a:p>
                <a:pPr>
                  <a:lnSpc>
                    <a:spcPct val="100000"/>
                  </a:lnSpc>
                  <a:spcBef>
                    <a:spcPts val="600"/>
                  </a:spcBef>
                  <a:spcAft>
                    <a:spcPts val="0"/>
                  </a:spcAft>
                  <a:tabLst>
                    <a:tab pos="1435100" algn="l"/>
                  </a:tabLst>
                </a:pPr>
                <a:endParaRPr lang="en-US" sz="2200"/>
              </a:p>
              <a:p>
                <a:pPr>
                  <a:lnSpc>
                    <a:spcPct val="100000"/>
                  </a:lnSpc>
                  <a:spcBef>
                    <a:spcPts val="600"/>
                  </a:spcBef>
                  <a:spcAft>
                    <a:spcPts val="0"/>
                  </a:spcAft>
                  <a:tabLst>
                    <a:tab pos="1435100" algn="l"/>
                  </a:tabLst>
                </a:pPr>
                <a:r>
                  <a:rPr lang="en-US" sz="2200">
                    <a:solidFill>
                      <a:srgbClr val="FF0000"/>
                    </a:solidFill>
                  </a:rPr>
                  <a:t>requires: </a:t>
                </a:r>
                <a14:m>
                  <m:oMath xmlns:m="http://schemas.openxmlformats.org/officeDocument/2006/math">
                    <m:r>
                      <a:rPr lang="en-US" sz="2200" b="0" i="1" smtClean="0">
                        <a:solidFill>
                          <a:srgbClr val="FF0000"/>
                        </a:solidFill>
                        <a:latin typeface="Cambria Math" panose="02040503050406030204" pitchFamily="18" charset="0"/>
                      </a:rPr>
                      <m:t>0 </m:t>
                    </m:r>
                    <m:r>
                      <a:rPr lang="en-US" sz="2200" b="0" i="1" smtClean="0">
                        <a:solidFill>
                          <a:srgbClr val="FF0000"/>
                        </a:solidFill>
                        <a:latin typeface="Cambria Math" panose="02040503050406030204" pitchFamily="18" charset="0"/>
                        <a:ea typeface="Cambria Math" panose="02040503050406030204" pitchFamily="18" charset="0"/>
                      </a:rPr>
                      <m:t>≤</m:t>
                    </m:r>
                    <m:r>
                      <a:rPr lang="en-US" sz="2200" b="0" i="1" smtClean="0">
                        <a:solidFill>
                          <a:srgbClr val="FF0000"/>
                        </a:solidFill>
                        <a:latin typeface="Cambria Math" panose="02040503050406030204" pitchFamily="18" charset="0"/>
                        <a:ea typeface="Cambria Math" panose="02040503050406030204" pitchFamily="18" charset="0"/>
                      </a:rPr>
                      <m:t>𝑛</m:t>
                    </m:r>
                    <m:r>
                      <a:rPr lang="en-US" sz="2200" b="0" i="1" smtClean="0">
                        <a:solidFill>
                          <a:srgbClr val="FF0000"/>
                        </a:solidFill>
                        <a:latin typeface="Cambria Math" panose="02040503050406030204" pitchFamily="18" charset="0"/>
                        <a:ea typeface="Cambria Math" panose="02040503050406030204" pitchFamily="18" charset="0"/>
                      </a:rPr>
                      <m:t> ≤20</m:t>
                    </m:r>
                  </m:oMath>
                </a14:m>
                <a:endParaRPr lang="en-US" sz="22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2108201"/>
                <a:ext cx="10198249" cy="4202952"/>
              </a:xfrm>
              <a:blipFill>
                <a:blip r:embed="rId2"/>
                <a:stretch>
                  <a:fillRect l="-777" t="-1161" b="-2032"/>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6800E873-05F2-4288-B71E-24C107F673C4}"/>
              </a:ext>
            </a:extLst>
          </p:cNvPr>
          <p:cNvSpPr txBox="1">
            <a:spLocks/>
          </p:cNvSpPr>
          <p:nvPr/>
        </p:nvSpPr>
        <p:spPr>
          <a:xfrm>
            <a:off x="609600" y="2675656"/>
            <a:ext cx="10972800" cy="551638"/>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sz="2000" b="1">
                <a:solidFill>
                  <a:srgbClr val="0070C0"/>
                </a:solidFill>
                <a:latin typeface="Courier New" pitchFamily="49" charset="0"/>
                <a:cs typeface="Courier New" pitchFamily="49" charset="0"/>
              </a:rPr>
              <a:t>public long </a:t>
            </a:r>
            <a:r>
              <a:rPr lang="en-US" sz="2000" b="1">
                <a:latin typeface="Courier New" pitchFamily="49" charset="0"/>
                <a:cs typeface="Courier New" pitchFamily="49" charset="0"/>
              </a:rPr>
              <a:t>factorial (</a:t>
            </a:r>
            <a:r>
              <a:rPr lang="en-US" sz="2000" b="1">
                <a:solidFill>
                  <a:srgbClr val="0070C0"/>
                </a:solidFill>
                <a:latin typeface="Courier New" pitchFamily="49" charset="0"/>
                <a:cs typeface="Courier New" pitchFamily="49" charset="0"/>
              </a:rPr>
              <a:t>byte</a:t>
            </a:r>
            <a:r>
              <a:rPr lang="en-US" sz="2000" b="1">
                <a:latin typeface="Courier New" pitchFamily="49" charset="0"/>
                <a:cs typeface="Courier New" pitchFamily="49" charset="0"/>
              </a:rPr>
              <a:t> n) {...}</a:t>
            </a: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196105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Another Example</a:t>
            </a:r>
            <a:endParaRPr lang="en-US" dirty="0"/>
          </a:p>
        </p:txBody>
      </p:sp>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Consider a method that performs </a:t>
            </a:r>
            <a:r>
              <a:rPr lang="en-US" sz="2400" b="1"/>
              <a:t>binary search </a:t>
            </a:r>
            <a:r>
              <a:rPr lang="en-US" sz="2400"/>
              <a:t>in order to determine if an item is in a list</a:t>
            </a:r>
            <a:endParaRPr lang="en-US" sz="2200"/>
          </a:p>
          <a:p>
            <a:pPr lvl="1">
              <a:spcBef>
                <a:spcPts val="600"/>
              </a:spcBef>
              <a:spcAft>
                <a:spcPts val="0"/>
              </a:spcAft>
            </a:pPr>
            <a:r>
              <a:rPr lang="en-US" sz="2000">
                <a:solidFill>
                  <a:schemeClr val="accent1"/>
                </a:solidFill>
              </a:rPr>
              <a:t>Pre-condition:</a:t>
            </a:r>
            <a:r>
              <a:rPr lang="en-US" sz="2000"/>
              <a:t> that the list is sorted</a:t>
            </a:r>
          </a:p>
          <a:p>
            <a:pPr lvl="1">
              <a:spcBef>
                <a:spcPts val="600"/>
              </a:spcBef>
              <a:spcAft>
                <a:spcPts val="0"/>
              </a:spcAft>
            </a:pPr>
            <a:r>
              <a:rPr lang="en-US" sz="2000">
                <a:solidFill>
                  <a:schemeClr val="accent1"/>
                </a:solidFill>
              </a:rPr>
              <a:t>Post-consition:</a:t>
            </a:r>
            <a:r>
              <a:rPr lang="en-US" sz="2000"/>
              <a:t> returns </a:t>
            </a:r>
            <a:r>
              <a:rPr lang="en-US" sz="2000" b="1">
                <a:solidFill>
                  <a:srgbClr val="0070C0"/>
                </a:solidFill>
              </a:rPr>
              <a:t>true</a:t>
            </a:r>
            <a:r>
              <a:rPr lang="en-US" sz="2000"/>
              <a:t> if the item is in the array and </a:t>
            </a:r>
            <a:r>
              <a:rPr lang="en-US" sz="2000" b="1">
                <a:solidFill>
                  <a:srgbClr val="0070C0"/>
                </a:solidFill>
              </a:rPr>
              <a:t>false</a:t>
            </a:r>
            <a:r>
              <a:rPr lang="en-US" sz="2000"/>
              <a:t> otherwise</a:t>
            </a:r>
          </a:p>
          <a:p>
            <a:pPr>
              <a:lnSpc>
                <a:spcPct val="100000"/>
              </a:lnSpc>
              <a:spcBef>
                <a:spcPts val="600"/>
              </a:spcBef>
              <a:spcAft>
                <a:spcPts val="0"/>
              </a:spcAft>
            </a:pPr>
            <a:endParaRPr lang="en-US" sz="2400"/>
          </a:p>
          <a:p>
            <a:pPr>
              <a:lnSpc>
                <a:spcPct val="100000"/>
              </a:lnSpc>
              <a:spcBef>
                <a:spcPts val="600"/>
              </a:spcBef>
              <a:spcAft>
                <a:spcPts val="0"/>
              </a:spcAft>
            </a:pPr>
            <a:r>
              <a:rPr lang="en-US" sz="2400"/>
              <a:t>Why should the method NOT check the pre-condition?</a:t>
            </a:r>
          </a:p>
          <a:p>
            <a:pPr>
              <a:lnSpc>
                <a:spcPct val="100000"/>
              </a:lnSpc>
              <a:spcBef>
                <a:spcPts val="600"/>
              </a:spcBef>
              <a:spcAft>
                <a:spcPts val="0"/>
              </a:spcAft>
            </a:pPr>
            <a:r>
              <a:rPr lang="en-US" sz="2400">
                <a:solidFill>
                  <a:srgbClr val="0070C0"/>
                </a:solidFill>
              </a:rPr>
              <a:t>It would take </a:t>
            </a:r>
            <a:r>
              <a:rPr lang="en-US" sz="2400" i="1">
                <a:solidFill>
                  <a:srgbClr val="0070C0"/>
                </a:solidFill>
              </a:rPr>
              <a:t>linear</a:t>
            </a:r>
            <a:r>
              <a:rPr lang="en-US" sz="2400">
                <a:solidFill>
                  <a:srgbClr val="0070C0"/>
                </a:solidFill>
              </a:rPr>
              <a:t> time to check that the array is sorted, whereas the binary search algorithm only needs logarithmic time to perform the search.</a:t>
            </a:r>
          </a:p>
          <a:p>
            <a:pPr>
              <a:lnSpc>
                <a:spcPct val="100000"/>
              </a:lnSpc>
              <a:spcBef>
                <a:spcPts val="600"/>
              </a:spcBef>
              <a:spcAft>
                <a:spcPts val="0"/>
              </a:spcAft>
            </a:pPr>
            <a:r>
              <a:rPr lang="en-US" sz="2400">
                <a:solidFill>
                  <a:srgbClr val="FFFF00"/>
                </a:solidFill>
              </a:rPr>
              <a:t>In other words, the checking is more expensive that the operation itself!!</a:t>
            </a:r>
          </a:p>
        </p:txBody>
      </p:sp>
    </p:spTree>
    <p:extLst>
      <p:ext uri="{BB962C8B-B14F-4D97-AF65-F5344CB8AC3E}">
        <p14:creationId xmlns:p14="http://schemas.microsoft.com/office/powerpoint/2010/main" val="276986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Turn Again...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Function </a:t>
                </a:r>
                <a:r>
                  <a:rPr lang="en-US" sz="2400" b="1">
                    <a:solidFill>
                      <a:srgbClr val="0070C0"/>
                    </a:solidFill>
                    <a:latin typeface="Courier New" panose="02070309020205020404" pitchFamily="49" charset="0"/>
                    <a:cs typeface="Courier New" panose="02070309020205020404" pitchFamily="49" charset="0"/>
                  </a:rPr>
                  <a:t>compute</a:t>
                </a:r>
                <a:r>
                  <a:rPr lang="en-US" sz="2400"/>
                  <a:t> is going to access the array </a:t>
                </a:r>
                <a:r>
                  <a:rPr lang="en-US" sz="2400" b="1">
                    <a:latin typeface="Courier New" panose="02070309020205020404" pitchFamily="49" charset="0"/>
                    <a:cs typeface="Courier New" panose="02070309020205020404" pitchFamily="49" charset="0"/>
                  </a:rPr>
                  <a:t>a</a:t>
                </a:r>
                <a:r>
                  <a:rPr lang="en-US" sz="2400"/>
                  <a:t> at location </a:t>
                </a:r>
                <a:r>
                  <a:rPr lang="en-US" sz="2400" b="1">
                    <a:latin typeface="Courier New" panose="02070309020205020404" pitchFamily="49" charset="0"/>
                    <a:cs typeface="Courier New" panose="02070309020205020404" pitchFamily="49" charset="0"/>
                  </a:rPr>
                  <a:t>index</a:t>
                </a:r>
                <a:r>
                  <a:rPr lang="en-US" sz="2400"/>
                  <a:t> and do some computation. Write a suitable requires clause.</a:t>
                </a:r>
                <a:endParaRPr lang="en-US" sz="2200"/>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tabLst>
                    <a:tab pos="1435100" algn="l"/>
                  </a:tabLst>
                </a:pPr>
                <a:r>
                  <a:rPr lang="en-US" sz="2200">
                    <a:solidFill>
                      <a:srgbClr val="FF0000"/>
                    </a:solidFill>
                  </a:rPr>
                  <a:t>requires: </a:t>
                </a:r>
                <a14:m>
                  <m:oMath xmlns:m="http://schemas.openxmlformats.org/officeDocument/2006/math">
                    <m:r>
                      <a:rPr lang="en-US" sz="2200" b="0" i="1" smtClean="0">
                        <a:solidFill>
                          <a:srgbClr val="FF0000"/>
                        </a:solidFill>
                        <a:latin typeface="Cambria Math" panose="02040503050406030204" pitchFamily="18" charset="0"/>
                      </a:rPr>
                      <m:t>𝑎</m:t>
                    </m:r>
                    <m:r>
                      <a:rPr lang="en-US" sz="2200" b="0" i="1" smtClean="0">
                        <a:solidFill>
                          <a:srgbClr val="FF0000"/>
                        </a:solidFill>
                        <a:latin typeface="Cambria Math" panose="02040503050406030204" pitchFamily="18" charset="0"/>
                      </a:rPr>
                      <m:t> !=</m:t>
                    </m:r>
                    <m:r>
                      <a:rPr lang="en-US" sz="2200" b="0" i="1" smtClean="0">
                        <a:solidFill>
                          <a:srgbClr val="FF0000"/>
                        </a:solidFill>
                        <a:latin typeface="Cambria Math" panose="02040503050406030204" pitchFamily="18" charset="0"/>
                      </a:rPr>
                      <m:t>𝑛𝑢𝑙𝑙</m:t>
                    </m:r>
                    <m:r>
                      <a:rPr lang="en-US" sz="2200" b="0" i="1" smtClean="0">
                        <a:solidFill>
                          <a:srgbClr val="FF0000"/>
                        </a:solidFill>
                        <a:latin typeface="Cambria Math" panose="02040503050406030204" pitchFamily="18" charset="0"/>
                      </a:rPr>
                      <m:t>  &amp;&amp;  0 ≤ </m:t>
                    </m:r>
                    <m:r>
                      <a:rPr lang="en-US" sz="2200" b="0" i="1" smtClean="0">
                        <a:solidFill>
                          <a:srgbClr val="FF0000"/>
                        </a:solidFill>
                        <a:latin typeface="Cambria Math" panose="02040503050406030204" pitchFamily="18" charset="0"/>
                        <a:ea typeface="Cambria Math" panose="02040503050406030204" pitchFamily="18" charset="0"/>
                      </a:rPr>
                      <m:t>𝑖𝑛𝑑𝑒𝑥</m:t>
                    </m:r>
                    <m:r>
                      <a:rPr lang="en-US" sz="2200" b="0" i="1" smtClean="0">
                        <a:solidFill>
                          <a:srgbClr val="FF0000"/>
                        </a:solidFill>
                        <a:latin typeface="Cambria Math" panose="02040503050406030204" pitchFamily="18" charset="0"/>
                        <a:ea typeface="Cambria Math" panose="02040503050406030204" pitchFamily="18" charset="0"/>
                      </a:rPr>
                      <m:t> &lt; </m:t>
                    </m:r>
                    <m:r>
                      <a:rPr lang="en-US" sz="2200" b="0" i="1" smtClean="0">
                        <a:solidFill>
                          <a:srgbClr val="FF0000"/>
                        </a:solidFill>
                        <a:latin typeface="Cambria Math" panose="02040503050406030204" pitchFamily="18" charset="0"/>
                        <a:ea typeface="Cambria Math" panose="02040503050406030204" pitchFamily="18" charset="0"/>
                      </a:rPr>
                      <m:t>𝑎</m:t>
                    </m:r>
                    <m:r>
                      <a:rPr lang="en-US" sz="2200" b="0" i="1" smtClean="0">
                        <a:solidFill>
                          <a:srgbClr val="FF0000"/>
                        </a:solidFill>
                        <a:latin typeface="Cambria Math" panose="02040503050406030204" pitchFamily="18" charset="0"/>
                        <a:ea typeface="Cambria Math" panose="02040503050406030204" pitchFamily="18" charset="0"/>
                      </a:rPr>
                      <m:t>.</m:t>
                    </m:r>
                    <m:r>
                      <a:rPr lang="en-US" sz="2200" b="0" i="1" smtClean="0">
                        <a:solidFill>
                          <a:srgbClr val="FF0000"/>
                        </a:solidFill>
                        <a:latin typeface="Cambria Math" panose="02040503050406030204" pitchFamily="18" charset="0"/>
                        <a:ea typeface="Cambria Math" panose="02040503050406030204" pitchFamily="18" charset="0"/>
                      </a:rPr>
                      <m:t>𝑙𝑒𝑛𝑔𝑡h</m:t>
                    </m:r>
                  </m:oMath>
                </a14:m>
                <a:endParaRPr lang="en-US" sz="2200"/>
              </a:p>
              <a:p>
                <a:pPr>
                  <a:lnSpc>
                    <a:spcPct val="100000"/>
                  </a:lnSpc>
                  <a:spcBef>
                    <a:spcPts val="600"/>
                  </a:spcBef>
                  <a:spcAft>
                    <a:spcPts val="0"/>
                  </a:spcAft>
                  <a:tabLst>
                    <a:tab pos="1435100" algn="l"/>
                  </a:tabLst>
                </a:pPr>
                <a:endParaRPr lang="en-US" sz="22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2108201"/>
                <a:ext cx="10198249" cy="4202952"/>
              </a:xfrm>
              <a:blipFill>
                <a:blip r:embed="rId2"/>
                <a:stretch>
                  <a:fillRect l="-777" t="-145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6800E873-05F2-4288-B71E-24C107F673C4}"/>
              </a:ext>
            </a:extLst>
          </p:cNvPr>
          <p:cNvSpPr txBox="1">
            <a:spLocks/>
          </p:cNvSpPr>
          <p:nvPr/>
        </p:nvSpPr>
        <p:spPr>
          <a:xfrm>
            <a:off x="609600" y="3016313"/>
            <a:ext cx="10972800" cy="551638"/>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sz="2000" b="1">
                <a:solidFill>
                  <a:srgbClr val="0070C0"/>
                </a:solidFill>
                <a:latin typeface="Courier New" pitchFamily="49" charset="0"/>
                <a:cs typeface="Courier New" pitchFamily="49" charset="0"/>
              </a:rPr>
              <a:t>public int </a:t>
            </a:r>
            <a:r>
              <a:rPr lang="en-US" sz="2000" b="1">
                <a:latin typeface="Courier New" pitchFamily="49" charset="0"/>
                <a:cs typeface="Courier New" pitchFamily="49" charset="0"/>
              </a:rPr>
              <a:t>compute (</a:t>
            </a:r>
            <a:r>
              <a:rPr lang="en-US" sz="2000" b="1">
                <a:solidFill>
                  <a:srgbClr val="0070C0"/>
                </a:solidFill>
                <a:latin typeface="Courier New" pitchFamily="49" charset="0"/>
                <a:cs typeface="Courier New" pitchFamily="49" charset="0"/>
              </a:rPr>
              <a:t>int</a:t>
            </a:r>
            <a:r>
              <a:rPr lang="en-US" sz="2000" b="1">
                <a:latin typeface="Courier New" pitchFamily="49" charset="0"/>
                <a:cs typeface="Courier New" pitchFamily="49" charset="0"/>
              </a:rPr>
              <a:t>[] a, </a:t>
            </a:r>
            <a:r>
              <a:rPr lang="en-US" sz="2000" b="1">
                <a:solidFill>
                  <a:srgbClr val="0070C0"/>
                </a:solidFill>
                <a:latin typeface="Courier New" pitchFamily="49" charset="0"/>
                <a:cs typeface="Courier New" pitchFamily="49" charset="0"/>
              </a:rPr>
              <a:t>int</a:t>
            </a:r>
            <a:r>
              <a:rPr lang="en-US" sz="2000" b="1">
                <a:latin typeface="Courier New" pitchFamily="49" charset="0"/>
                <a:cs typeface="Courier New" pitchFamily="49" charset="0"/>
              </a:rPr>
              <a:t> index) {...}</a:t>
            </a: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365280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Last Observation</a:t>
            </a:r>
            <a:endParaRPr lang="en-US" dirty="0"/>
          </a:p>
        </p:txBody>
      </p:sp>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In general, requires clauses avoid unnecessary code in the implementation and improve efficiency</a:t>
            </a:r>
            <a:endParaRPr lang="en-US" sz="2200"/>
          </a:p>
          <a:p>
            <a:pPr>
              <a:lnSpc>
                <a:spcPct val="100000"/>
              </a:lnSpc>
              <a:spcBef>
                <a:spcPts val="600"/>
              </a:spcBef>
              <a:spcAft>
                <a:spcPts val="0"/>
              </a:spcAft>
            </a:pPr>
            <a:endParaRPr lang="en-US" sz="2400"/>
          </a:p>
          <a:p>
            <a:pPr>
              <a:lnSpc>
                <a:spcPct val="100000"/>
              </a:lnSpc>
              <a:spcBef>
                <a:spcPts val="600"/>
              </a:spcBef>
              <a:spcAft>
                <a:spcPts val="0"/>
              </a:spcAft>
            </a:pPr>
            <a:r>
              <a:rPr lang="en-US" sz="2400"/>
              <a:t>However, end users may not understand responsibilities such as requires clauses (or may not have access to the software specifications), so error checking user input still should be included in methods that interact with humans.</a:t>
            </a:r>
          </a:p>
        </p:txBody>
      </p:sp>
    </p:spTree>
    <p:extLst>
      <p:ext uri="{BB962C8B-B14F-4D97-AF65-F5344CB8AC3E}">
        <p14:creationId xmlns:p14="http://schemas.microsoft.com/office/powerpoint/2010/main" val="418826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Turn One Last Time...</a:t>
            </a:r>
            <a:endParaRPr lang="en-US" dirty="0"/>
          </a:p>
        </p:txBody>
      </p:sp>
      <p:sp>
        <p:nvSpPr>
          <p:cNvPr id="3" name="Content Placeholder 2"/>
          <p:cNvSpPr>
            <a:spLocks noGrp="1"/>
          </p:cNvSpPr>
          <p:nvPr>
            <p:ph idx="1"/>
          </p:nvPr>
        </p:nvSpPr>
        <p:spPr>
          <a:xfrm>
            <a:off x="1097279" y="2108201"/>
            <a:ext cx="10198249" cy="4202952"/>
          </a:xfrm>
        </p:spPr>
        <p:txBody>
          <a:bodyPr>
            <a:normAutofit/>
          </a:bodyPr>
          <a:lstStyle/>
          <a:p>
            <a:pPr>
              <a:lnSpc>
                <a:spcPct val="100000"/>
              </a:lnSpc>
              <a:spcBef>
                <a:spcPts val="600"/>
              </a:spcBef>
              <a:spcAft>
                <a:spcPts val="0"/>
              </a:spcAft>
            </a:pPr>
            <a:r>
              <a:rPr lang="en-US" sz="2400"/>
              <a:t>Which of the following statements are true?</a:t>
            </a:r>
            <a:endParaRPr lang="en-US" sz="2200"/>
          </a:p>
          <a:p>
            <a:pPr>
              <a:lnSpc>
                <a:spcPct val="100000"/>
              </a:lnSpc>
              <a:spcBef>
                <a:spcPts val="600"/>
              </a:spcBef>
              <a:spcAft>
                <a:spcPts val="0"/>
              </a:spcAft>
            </a:pPr>
            <a:endParaRPr lang="en-US" sz="2200"/>
          </a:p>
          <a:p>
            <a:pPr marL="985837" lvl="1" indent="-514350">
              <a:buClr>
                <a:srgbClr val="FF6600"/>
              </a:buClr>
              <a:buFont typeface="+mj-lt"/>
              <a:buAutoNum type="alphaUcPeriod"/>
            </a:pPr>
            <a:r>
              <a:rPr lang="en-US" altLang="en-US" sz="2400" kern="0">
                <a:solidFill>
                  <a:schemeClr val="accent2"/>
                </a:solidFill>
              </a:rPr>
              <a:t>The requires clause is the responsibility of the implementer</a:t>
            </a:r>
          </a:p>
          <a:p>
            <a:pPr marL="985837" lvl="1" indent="-514350">
              <a:buClr>
                <a:srgbClr val="FF6600"/>
              </a:buClr>
              <a:buFont typeface="+mj-lt"/>
              <a:buAutoNum type="alphaUcPeriod"/>
            </a:pPr>
            <a:r>
              <a:rPr lang="en-US" altLang="en-US" sz="2400" kern="0">
                <a:solidFill>
                  <a:schemeClr val="accent3"/>
                </a:solidFill>
              </a:rPr>
              <a:t>The ensures clause is assumed by the implementer before execution</a:t>
            </a:r>
            <a:r>
              <a:rPr lang="en-US" altLang="en-US" sz="2400" kern="0">
                <a:solidFill>
                  <a:srgbClr val="000000"/>
                </a:solidFill>
              </a:rPr>
              <a:t> of the method</a:t>
            </a:r>
          </a:p>
          <a:p>
            <a:pPr marL="985837" lvl="1" indent="-514350">
              <a:buClr>
                <a:srgbClr val="FF6600"/>
              </a:buClr>
              <a:buFont typeface="+mj-lt"/>
              <a:buAutoNum type="alphaUcPeriod"/>
            </a:pPr>
            <a:r>
              <a:rPr lang="en-US" altLang="en-US" sz="2400" kern="0">
                <a:solidFill>
                  <a:schemeClr val="accent4"/>
                </a:solidFill>
              </a:rPr>
              <a:t>The ensures clause is the responsibility of the caller</a:t>
            </a:r>
          </a:p>
          <a:p>
            <a:pPr marL="985837" lvl="1" indent="-514350">
              <a:buClr>
                <a:srgbClr val="FF6600"/>
              </a:buClr>
              <a:buFont typeface="+mj-lt"/>
              <a:buAutoNum type="alphaUcPeriod"/>
            </a:pPr>
            <a:r>
              <a:rPr lang="en-US" altLang="en-US" sz="2400" kern="0">
                <a:solidFill>
                  <a:schemeClr val="accent5"/>
                </a:solidFill>
              </a:rPr>
              <a:t>The requires clause is assumed by the caller after the call is completed</a:t>
            </a:r>
          </a:p>
          <a:p>
            <a:pPr>
              <a:lnSpc>
                <a:spcPct val="100000"/>
              </a:lnSpc>
              <a:spcBef>
                <a:spcPts val="600"/>
              </a:spcBef>
              <a:spcAft>
                <a:spcPts val="0"/>
              </a:spcAft>
            </a:pPr>
            <a:endParaRPr lang="en-US" sz="2200"/>
          </a:p>
        </p:txBody>
      </p:sp>
    </p:spTree>
    <p:extLst>
      <p:ext uri="{BB962C8B-B14F-4D97-AF65-F5344CB8AC3E}">
        <p14:creationId xmlns:p14="http://schemas.microsoft.com/office/powerpoint/2010/main" val="288991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C4AD-A903-44B2-88BB-D4EC5D55097B}"/>
              </a:ext>
            </a:extLst>
          </p:cNvPr>
          <p:cNvSpPr>
            <a:spLocks noGrp="1"/>
          </p:cNvSpPr>
          <p:nvPr>
            <p:ph type="title"/>
          </p:nvPr>
        </p:nvSpPr>
        <p:spPr>
          <a:xfrm>
            <a:off x="304800" y="457200"/>
            <a:ext cx="10363200" cy="1143000"/>
          </a:xfrm>
        </p:spPr>
        <p:txBody>
          <a:bodyPr/>
          <a:lstStyle/>
          <a:p>
            <a:r>
              <a:rPr lang="en-US" dirty="0"/>
              <a:t>Q &amp; A</a:t>
            </a:r>
          </a:p>
        </p:txBody>
      </p:sp>
      <p:pic>
        <p:nvPicPr>
          <p:cNvPr id="2050" name="Picture 2" descr="Coming to China Travel Guide: the Girl Questions">
            <a:extLst>
              <a:ext uri="{FF2B5EF4-FFF2-40B4-BE49-F238E27FC236}">
                <a16:creationId xmlns:a16="http://schemas.microsoft.com/office/drawing/2014/main" id="{0F77F431-9C29-448E-893F-16DB6C1DE5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0000" y="0"/>
            <a:ext cx="10272184" cy="684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46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D4EB-A43A-4E83-963E-487BA8286D23}"/>
              </a:ext>
            </a:extLst>
          </p:cNvPr>
          <p:cNvSpPr>
            <a:spLocks noGrp="1"/>
          </p:cNvSpPr>
          <p:nvPr>
            <p:ph type="title"/>
          </p:nvPr>
        </p:nvSpPr>
        <p:spPr/>
        <p:txBody>
          <a:bodyPr/>
          <a:lstStyle/>
          <a:p>
            <a:r>
              <a:rPr lang="en-US"/>
              <a:t>Next Time...</a:t>
            </a:r>
            <a:endParaRPr lang="en-US" dirty="0"/>
          </a:p>
        </p:txBody>
      </p:sp>
      <p:sp>
        <p:nvSpPr>
          <p:cNvPr id="3" name="Content Placeholder 2">
            <a:extLst>
              <a:ext uri="{FF2B5EF4-FFF2-40B4-BE49-F238E27FC236}">
                <a16:creationId xmlns:a16="http://schemas.microsoft.com/office/drawing/2014/main" id="{9DF27151-426A-4640-B9E6-D435BF233E30}"/>
              </a:ext>
            </a:extLst>
          </p:cNvPr>
          <p:cNvSpPr>
            <a:spLocks noGrp="1"/>
          </p:cNvSpPr>
          <p:nvPr>
            <p:ph idx="1"/>
          </p:nvPr>
        </p:nvSpPr>
        <p:spPr/>
        <p:txBody>
          <a:bodyPr>
            <a:normAutofit/>
          </a:bodyPr>
          <a:lstStyle/>
          <a:p>
            <a:endParaRPr lang="en-US" sz="3200">
              <a:solidFill>
                <a:schemeClr val="accent4">
                  <a:lumMod val="75000"/>
                </a:schemeClr>
              </a:solidFill>
            </a:endParaRPr>
          </a:p>
          <a:p>
            <a:r>
              <a:rPr lang="en-US" sz="3200">
                <a:solidFill>
                  <a:schemeClr val="accent6">
                    <a:lumMod val="75000"/>
                  </a:schemeClr>
                </a:solidFill>
              </a:rPr>
              <a:t>The object-oriented paradigm</a:t>
            </a:r>
            <a:endParaRPr lang="en-US" sz="3200" dirty="0">
              <a:solidFill>
                <a:schemeClr val="accent6">
                  <a:lumMod val="75000"/>
                </a:schemeClr>
              </a:solidFill>
            </a:endParaRPr>
          </a:p>
        </p:txBody>
      </p:sp>
    </p:spTree>
    <p:extLst>
      <p:ext uri="{BB962C8B-B14F-4D97-AF65-F5344CB8AC3E}">
        <p14:creationId xmlns:p14="http://schemas.microsoft.com/office/powerpoint/2010/main" val="354352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451C-7B6C-4C56-A74A-808F187B0789}"/>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857B3B6D-611C-426B-9E2C-131AE700E966}"/>
              </a:ext>
            </a:extLst>
          </p:cNvPr>
          <p:cNvSpPr>
            <a:spLocks noGrp="1"/>
          </p:cNvSpPr>
          <p:nvPr>
            <p:ph idx="1"/>
          </p:nvPr>
        </p:nvSpPr>
        <p:spPr>
          <a:xfrm>
            <a:off x="1097280" y="2108201"/>
            <a:ext cx="10058400" cy="3844364"/>
          </a:xfrm>
        </p:spPr>
        <p:txBody>
          <a:bodyPr>
            <a:normAutofit/>
          </a:bodyPr>
          <a:lstStyle/>
          <a:p>
            <a:pPr lvl="1"/>
            <a:r>
              <a:rPr lang="en-US" sz="2800">
                <a:solidFill>
                  <a:srgbClr val="00B0F0"/>
                </a:solidFill>
              </a:rPr>
              <a:t>Read 1.2 from Sedgewick/Wayne</a:t>
            </a:r>
          </a:p>
          <a:p>
            <a:pPr lvl="1"/>
            <a:endParaRPr lang="en-US" sz="2800"/>
          </a:p>
          <a:p>
            <a:pPr lvl="1"/>
            <a:r>
              <a:rPr lang="en-US" sz="2800"/>
              <a:t>Lab 1 due by end of lab tomorrow</a:t>
            </a:r>
          </a:p>
          <a:p>
            <a:pPr lvl="1"/>
            <a:r>
              <a:rPr lang="en-US" sz="2800"/>
              <a:t>Lab 2 will be available tomorrow at the beginning of lab</a:t>
            </a:r>
            <a:endParaRPr lang="en-US" sz="2800" dirty="0"/>
          </a:p>
          <a:p>
            <a:pPr lvl="1"/>
            <a:endParaRPr lang="en-US" sz="2800" dirty="0"/>
          </a:p>
          <a:p>
            <a:pPr lvl="1"/>
            <a:r>
              <a:rPr lang="en-US" sz="2800">
                <a:solidFill>
                  <a:srgbClr val="FF0000"/>
                </a:solidFill>
              </a:rPr>
              <a:t>Questions?</a:t>
            </a:r>
            <a:endParaRPr lang="en-US" sz="2800" dirty="0">
              <a:solidFill>
                <a:srgbClr val="FF0000"/>
              </a:solidFill>
            </a:endParaRPr>
          </a:p>
          <a:p>
            <a:pPr lvl="2"/>
            <a:r>
              <a:rPr lang="en-US" sz="2400">
                <a:solidFill>
                  <a:srgbClr val="C00000"/>
                </a:solidFill>
              </a:rPr>
              <a:t>Syllabus?</a:t>
            </a:r>
          </a:p>
        </p:txBody>
      </p:sp>
    </p:spTree>
    <p:extLst>
      <p:ext uri="{BB962C8B-B14F-4D97-AF65-F5344CB8AC3E}">
        <p14:creationId xmlns:p14="http://schemas.microsoft.com/office/powerpoint/2010/main" val="37494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4C27-CA06-4A6A-E211-FDCE04F8667A}"/>
              </a:ext>
            </a:extLst>
          </p:cNvPr>
          <p:cNvSpPr>
            <a:spLocks noGrp="1"/>
          </p:cNvSpPr>
          <p:nvPr>
            <p:ph type="title"/>
          </p:nvPr>
        </p:nvSpPr>
        <p:spPr/>
        <p:txBody>
          <a:bodyPr/>
          <a:lstStyle/>
          <a:p>
            <a:r>
              <a:rPr lang="en-US"/>
              <a:t>Lab 1 Debrief (luckySum)</a:t>
            </a:r>
          </a:p>
        </p:txBody>
      </p:sp>
      <p:pic>
        <p:nvPicPr>
          <p:cNvPr id="5" name="Picture 4">
            <a:extLst>
              <a:ext uri="{FF2B5EF4-FFF2-40B4-BE49-F238E27FC236}">
                <a16:creationId xmlns:a16="http://schemas.microsoft.com/office/drawing/2014/main" id="{A6533056-F767-72A5-F8E7-2DF69FCF88B5}"/>
              </a:ext>
            </a:extLst>
          </p:cNvPr>
          <p:cNvPicPr>
            <a:picLocks noChangeAspect="1"/>
          </p:cNvPicPr>
          <p:nvPr/>
        </p:nvPicPr>
        <p:blipFill>
          <a:blip r:embed="rId2"/>
          <a:stretch>
            <a:fillRect/>
          </a:stretch>
        </p:blipFill>
        <p:spPr>
          <a:xfrm>
            <a:off x="1126547" y="1752600"/>
            <a:ext cx="3886200" cy="2400300"/>
          </a:xfrm>
          <a:prstGeom prst="rect">
            <a:avLst/>
          </a:prstGeom>
          <a:ln>
            <a:solidFill>
              <a:schemeClr val="tx1"/>
            </a:solidFill>
          </a:ln>
        </p:spPr>
      </p:pic>
      <p:pic>
        <p:nvPicPr>
          <p:cNvPr id="7" name="Picture 6">
            <a:extLst>
              <a:ext uri="{FF2B5EF4-FFF2-40B4-BE49-F238E27FC236}">
                <a16:creationId xmlns:a16="http://schemas.microsoft.com/office/drawing/2014/main" id="{9D519E97-383F-3E78-DC95-513A9AD6DA44}"/>
              </a:ext>
            </a:extLst>
          </p:cNvPr>
          <p:cNvPicPr>
            <a:picLocks noChangeAspect="1"/>
          </p:cNvPicPr>
          <p:nvPr/>
        </p:nvPicPr>
        <p:blipFill>
          <a:blip r:embed="rId3"/>
          <a:stretch>
            <a:fillRect/>
          </a:stretch>
        </p:blipFill>
        <p:spPr>
          <a:xfrm>
            <a:off x="2971800" y="4419600"/>
            <a:ext cx="3933825" cy="2228850"/>
          </a:xfrm>
          <a:prstGeom prst="rect">
            <a:avLst/>
          </a:prstGeom>
          <a:ln>
            <a:solidFill>
              <a:schemeClr val="tx1"/>
            </a:solidFill>
          </a:ln>
        </p:spPr>
      </p:pic>
      <p:pic>
        <p:nvPicPr>
          <p:cNvPr id="9" name="Picture 8">
            <a:extLst>
              <a:ext uri="{FF2B5EF4-FFF2-40B4-BE49-F238E27FC236}">
                <a16:creationId xmlns:a16="http://schemas.microsoft.com/office/drawing/2014/main" id="{2EB158EB-540C-CBC7-C5E7-0A1128BEAC51}"/>
              </a:ext>
            </a:extLst>
          </p:cNvPr>
          <p:cNvPicPr>
            <a:picLocks noChangeAspect="1"/>
          </p:cNvPicPr>
          <p:nvPr/>
        </p:nvPicPr>
        <p:blipFill>
          <a:blip r:embed="rId4"/>
          <a:stretch>
            <a:fillRect/>
          </a:stretch>
        </p:blipFill>
        <p:spPr>
          <a:xfrm>
            <a:off x="7169728" y="1752600"/>
            <a:ext cx="3895725" cy="2895600"/>
          </a:xfrm>
          <a:prstGeom prst="rect">
            <a:avLst/>
          </a:prstGeom>
          <a:ln>
            <a:solidFill>
              <a:schemeClr val="tx1"/>
            </a:solidFill>
          </a:ln>
        </p:spPr>
      </p:pic>
    </p:spTree>
    <p:extLst>
      <p:ext uri="{BB962C8B-B14F-4D97-AF65-F5344CB8AC3E}">
        <p14:creationId xmlns:p14="http://schemas.microsoft.com/office/powerpoint/2010/main" val="6826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CA9D-137E-CD22-ED47-F70168BF5E11}"/>
              </a:ext>
            </a:extLst>
          </p:cNvPr>
          <p:cNvSpPr>
            <a:spLocks noGrp="1"/>
          </p:cNvSpPr>
          <p:nvPr>
            <p:ph type="title"/>
          </p:nvPr>
        </p:nvSpPr>
        <p:spPr/>
        <p:txBody>
          <a:bodyPr/>
          <a:lstStyle/>
          <a:p>
            <a:r>
              <a:rPr lang="en-US"/>
              <a:t>Java Review</a:t>
            </a:r>
          </a:p>
        </p:txBody>
      </p:sp>
      <p:sp>
        <p:nvSpPr>
          <p:cNvPr id="3" name="Content Placeholder 2">
            <a:extLst>
              <a:ext uri="{FF2B5EF4-FFF2-40B4-BE49-F238E27FC236}">
                <a16:creationId xmlns:a16="http://schemas.microsoft.com/office/drawing/2014/main" id="{E71412C5-9E68-BDFF-0041-092EC22B929D}"/>
              </a:ext>
            </a:extLst>
          </p:cNvPr>
          <p:cNvSpPr>
            <a:spLocks noGrp="1"/>
          </p:cNvSpPr>
          <p:nvPr>
            <p:ph idx="1"/>
          </p:nvPr>
        </p:nvSpPr>
        <p:spPr/>
        <p:txBody>
          <a:bodyPr>
            <a:normAutofit/>
          </a:bodyPr>
          <a:lstStyle/>
          <a:p>
            <a:pPr marL="0" indent="0">
              <a:buNone/>
            </a:pPr>
            <a:endParaRPr lang="en-US" sz="3200" b="1">
              <a:solidFill>
                <a:srgbClr val="C00000"/>
              </a:solidFill>
            </a:endParaRPr>
          </a:p>
          <a:p>
            <a:pPr marL="0" indent="0">
              <a:buNone/>
            </a:pPr>
            <a:r>
              <a:rPr lang="en-US" sz="3200" b="1">
                <a:solidFill>
                  <a:srgbClr val="C00000"/>
                </a:solidFill>
              </a:rPr>
              <a:t>What questions do you have about Java?</a:t>
            </a:r>
          </a:p>
          <a:p>
            <a:pPr marL="0" indent="0">
              <a:buNone/>
            </a:pPr>
            <a:endParaRPr lang="en-US" sz="3200" b="1">
              <a:solidFill>
                <a:srgbClr val="C00000"/>
              </a:solidFill>
            </a:endParaRPr>
          </a:p>
          <a:p>
            <a:pPr marL="0" indent="0">
              <a:buNone/>
            </a:pPr>
            <a:r>
              <a:rPr lang="en-US" sz="3200" b="1">
                <a:solidFill>
                  <a:srgbClr val="7030A0"/>
                </a:solidFill>
              </a:rPr>
              <a:t>Textbook 1.1?</a:t>
            </a:r>
          </a:p>
        </p:txBody>
      </p:sp>
    </p:spTree>
    <p:extLst>
      <p:ext uri="{BB962C8B-B14F-4D97-AF65-F5344CB8AC3E}">
        <p14:creationId xmlns:p14="http://schemas.microsoft.com/office/powerpoint/2010/main" val="14092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Design by Contract: Review</a:t>
            </a:r>
            <a:endParaRPr lang="en-US" dirty="0"/>
          </a:p>
        </p:txBody>
      </p:sp>
      <p:sp>
        <p:nvSpPr>
          <p:cNvPr id="5" name="Content Placeholder 4"/>
          <p:cNvSpPr>
            <a:spLocks noGrp="1"/>
          </p:cNvSpPr>
          <p:nvPr>
            <p:ph idx="1"/>
          </p:nvPr>
        </p:nvSpPr>
        <p:spPr>
          <a:xfrm>
            <a:off x="1097280" y="2108201"/>
            <a:ext cx="10058400" cy="4202952"/>
          </a:xfrm>
        </p:spPr>
        <p:txBody>
          <a:bodyPr>
            <a:normAutofit/>
          </a:bodyPr>
          <a:lstStyle/>
          <a:p>
            <a:pPr>
              <a:lnSpc>
                <a:spcPct val="100000"/>
              </a:lnSpc>
              <a:spcBef>
                <a:spcPts val="600"/>
              </a:spcBef>
              <a:spcAft>
                <a:spcPts val="0"/>
              </a:spcAft>
            </a:pPr>
            <a:r>
              <a:rPr lang="en-US" sz="2400"/>
              <a:t>The </a:t>
            </a:r>
            <a:r>
              <a:rPr lang="en-US" sz="2400" b="1">
                <a:solidFill>
                  <a:schemeClr val="accent6"/>
                </a:solidFill>
              </a:rPr>
              <a:t>designer</a:t>
            </a:r>
            <a:r>
              <a:rPr lang="en-US" sz="2400"/>
              <a:t> creates the </a:t>
            </a:r>
            <a:r>
              <a:rPr lang="en-US" sz="2400" b="1">
                <a:solidFill>
                  <a:schemeClr val="accent5"/>
                </a:solidFill>
              </a:rPr>
              <a:t>contract</a:t>
            </a:r>
            <a:r>
              <a:rPr lang="en-US" sz="2400"/>
              <a:t>, which is a binding agreement between the </a:t>
            </a:r>
            <a:r>
              <a:rPr lang="en-US" sz="2400" b="1">
                <a:solidFill>
                  <a:schemeClr val="accent4"/>
                </a:solidFill>
              </a:rPr>
              <a:t>client</a:t>
            </a:r>
            <a:r>
              <a:rPr lang="en-US" sz="2400"/>
              <a:t> and the </a:t>
            </a:r>
            <a:r>
              <a:rPr lang="en-US" sz="2400" b="1">
                <a:solidFill>
                  <a:schemeClr val="accent3"/>
                </a:solidFill>
              </a:rPr>
              <a:t>implementor</a:t>
            </a:r>
            <a:r>
              <a:rPr lang="en-US" sz="2400"/>
              <a:t>.</a:t>
            </a:r>
          </a:p>
          <a:p>
            <a:pPr>
              <a:lnSpc>
                <a:spcPct val="100000"/>
              </a:lnSpc>
              <a:spcBef>
                <a:spcPts val="600"/>
              </a:spcBef>
              <a:spcAft>
                <a:spcPts val="0"/>
              </a:spcAft>
            </a:pPr>
            <a:endParaRPr lang="en-US" sz="1800"/>
          </a:p>
          <a:p>
            <a:pPr>
              <a:lnSpc>
                <a:spcPct val="100000"/>
              </a:lnSpc>
              <a:spcBef>
                <a:spcPts val="600"/>
              </a:spcBef>
              <a:spcAft>
                <a:spcPts val="0"/>
              </a:spcAft>
            </a:pPr>
            <a:r>
              <a:rPr lang="en-US" sz="2400"/>
              <a:t>Both parties to a contract have </a:t>
            </a:r>
            <a:r>
              <a:rPr lang="en-US" sz="2400" b="1">
                <a:solidFill>
                  <a:srgbClr val="00B0F0"/>
                </a:solidFill>
              </a:rPr>
              <a:t>obligations</a:t>
            </a:r>
            <a:r>
              <a:rPr lang="en-US" sz="2400"/>
              <a:t> and </a:t>
            </a:r>
            <a:r>
              <a:rPr lang="en-US" sz="2400" b="1">
                <a:solidFill>
                  <a:srgbClr val="0070C0"/>
                </a:solidFill>
              </a:rPr>
              <a:t>benefits</a:t>
            </a:r>
            <a:r>
              <a:rPr lang="en-US" sz="2400">
                <a:solidFill>
                  <a:schemeClr val="tx1"/>
                </a:solidFill>
              </a:rPr>
              <a:t>. </a:t>
            </a:r>
            <a:r>
              <a:rPr lang="en-US" sz="2400"/>
              <a:t>These exist in a symmetric relationship.</a:t>
            </a:r>
          </a:p>
          <a:p>
            <a:pPr>
              <a:lnSpc>
                <a:spcPct val="100000"/>
              </a:lnSpc>
              <a:spcBef>
                <a:spcPts val="600"/>
              </a:spcBef>
              <a:spcAft>
                <a:spcPts val="0"/>
              </a:spcAft>
            </a:pPr>
            <a:endParaRPr lang="en-US" sz="1800"/>
          </a:p>
          <a:p>
            <a:pPr>
              <a:lnSpc>
                <a:spcPct val="100000"/>
              </a:lnSpc>
              <a:spcBef>
                <a:spcPts val="600"/>
              </a:spcBef>
              <a:spcAft>
                <a:spcPts val="0"/>
              </a:spcAft>
            </a:pPr>
            <a:r>
              <a:rPr lang="en-US" sz="2400"/>
              <a:t>The obligations and benefits are informally described in Java comments as </a:t>
            </a:r>
            <a:r>
              <a:rPr lang="en-US" sz="2400" b="1">
                <a:solidFill>
                  <a:srgbClr val="C00000"/>
                </a:solidFill>
              </a:rPr>
              <a:t>preconditions</a:t>
            </a:r>
            <a:r>
              <a:rPr lang="en-US" sz="2400"/>
              <a:t> and </a:t>
            </a:r>
            <a:r>
              <a:rPr lang="en-US" sz="2400" b="1">
                <a:solidFill>
                  <a:srgbClr val="7030A0"/>
                </a:solidFill>
              </a:rPr>
              <a:t>postconditions </a:t>
            </a:r>
            <a:r>
              <a:rPr lang="en-US" sz="2400"/>
              <a:t>on methods, where</a:t>
            </a:r>
          </a:p>
          <a:p>
            <a:pPr lvl="1">
              <a:spcBef>
                <a:spcPts val="600"/>
              </a:spcBef>
              <a:spcAft>
                <a:spcPts val="0"/>
              </a:spcAft>
            </a:pPr>
            <a:r>
              <a:rPr lang="en-US" sz="2200">
                <a:solidFill>
                  <a:schemeClr val="accent6">
                    <a:lumMod val="75000"/>
                  </a:schemeClr>
                </a:solidFill>
              </a:rPr>
              <a:t>preconditions are the obligation of the client</a:t>
            </a:r>
          </a:p>
          <a:p>
            <a:pPr lvl="1">
              <a:spcBef>
                <a:spcPts val="600"/>
              </a:spcBef>
              <a:spcAft>
                <a:spcPts val="0"/>
              </a:spcAft>
            </a:pPr>
            <a:r>
              <a:rPr lang="en-US" sz="2200">
                <a:solidFill>
                  <a:schemeClr val="accent2">
                    <a:lumMod val="75000"/>
                  </a:schemeClr>
                </a:solidFill>
              </a:rPr>
              <a:t>postconditions are the obligation of the implementor</a:t>
            </a:r>
          </a:p>
          <a:p>
            <a:pPr>
              <a:lnSpc>
                <a:spcPct val="100000"/>
              </a:lnSpc>
              <a:spcBef>
                <a:spcPts val="600"/>
              </a:spcBef>
              <a:spcAft>
                <a:spcPts val="0"/>
              </a:spcAft>
            </a:pPr>
            <a:endParaRPr lang="en-US" sz="2400"/>
          </a:p>
          <a:p>
            <a:pPr>
              <a:lnSpc>
                <a:spcPct val="100000"/>
              </a:lnSpc>
              <a:spcBef>
                <a:spcPts val="600"/>
              </a:spcBef>
              <a:spcAft>
                <a:spcPts val="0"/>
              </a:spcAft>
            </a:pPr>
            <a:endParaRPr lang="en-US" sz="2400" dirty="0"/>
          </a:p>
        </p:txBody>
      </p:sp>
    </p:spTree>
    <p:extLst>
      <p:ext uri="{BB962C8B-B14F-4D97-AF65-F5344CB8AC3E}">
        <p14:creationId xmlns:p14="http://schemas.microsoft.com/office/powerpoint/2010/main" val="345793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C7C-54A9-454C-9406-C23C505A8F4B}"/>
              </a:ext>
            </a:extLst>
          </p:cNvPr>
          <p:cNvSpPr>
            <a:spLocks noGrp="1"/>
          </p:cNvSpPr>
          <p:nvPr>
            <p:ph type="title"/>
          </p:nvPr>
        </p:nvSpPr>
        <p:spPr/>
        <p:txBody>
          <a:bodyPr/>
          <a:lstStyle/>
          <a:p>
            <a:r>
              <a:rPr lang="en-US"/>
              <a:t>Review: Obligations </a:t>
            </a:r>
            <a:r>
              <a:rPr lang="en-US" dirty="0"/>
              <a:t>&amp; Benefits</a:t>
            </a:r>
          </a:p>
        </p:txBody>
      </p:sp>
      <p:graphicFrame>
        <p:nvGraphicFramePr>
          <p:cNvPr id="4" name="Table 4">
            <a:extLst>
              <a:ext uri="{FF2B5EF4-FFF2-40B4-BE49-F238E27FC236}">
                <a16:creationId xmlns:a16="http://schemas.microsoft.com/office/drawing/2014/main" id="{4F2D19A4-25AF-4CA4-B007-98EE3AB74811}"/>
              </a:ext>
            </a:extLst>
          </p:cNvPr>
          <p:cNvGraphicFramePr>
            <a:graphicFrameLocks noGrp="1"/>
          </p:cNvGraphicFramePr>
          <p:nvPr>
            <p:ph idx="1"/>
          </p:nvPr>
        </p:nvGraphicFramePr>
        <p:xfrm>
          <a:off x="1223506" y="1952167"/>
          <a:ext cx="9932173" cy="3847053"/>
        </p:xfrm>
        <a:graphic>
          <a:graphicData uri="http://schemas.openxmlformats.org/drawingml/2006/table">
            <a:tbl>
              <a:tblPr firstRow="1" bandRow="1">
                <a:tableStyleId>{46F890A9-2807-4EBB-B81D-B2AA78EC7F39}</a:tableStyleId>
              </a:tblPr>
              <a:tblGrid>
                <a:gridCol w="2621929">
                  <a:extLst>
                    <a:ext uri="{9D8B030D-6E8A-4147-A177-3AD203B41FA5}">
                      <a16:colId xmlns:a16="http://schemas.microsoft.com/office/drawing/2014/main" val="3906602714"/>
                    </a:ext>
                  </a:extLst>
                </a:gridCol>
                <a:gridCol w="3655122">
                  <a:extLst>
                    <a:ext uri="{9D8B030D-6E8A-4147-A177-3AD203B41FA5}">
                      <a16:colId xmlns:a16="http://schemas.microsoft.com/office/drawing/2014/main" val="383679697"/>
                    </a:ext>
                  </a:extLst>
                </a:gridCol>
                <a:gridCol w="3655122">
                  <a:extLst>
                    <a:ext uri="{9D8B030D-6E8A-4147-A177-3AD203B41FA5}">
                      <a16:colId xmlns:a16="http://schemas.microsoft.com/office/drawing/2014/main" val="3495081573"/>
                    </a:ext>
                  </a:extLst>
                </a:gridCol>
              </a:tblGrid>
              <a:tr h="729441">
                <a:tc>
                  <a:txBody>
                    <a:bodyPr/>
                    <a:lstStyle/>
                    <a:p>
                      <a:endParaRPr lang="en-US" sz="2200" dirty="0"/>
                    </a:p>
                  </a:txBody>
                  <a:tcPr marL="110358" marR="110358" marT="55178" marB="55178">
                    <a:solidFill>
                      <a:schemeClr val="bg1"/>
                    </a:solidFill>
                  </a:tcPr>
                </a:tc>
                <a:tc>
                  <a:txBody>
                    <a:bodyPr/>
                    <a:lstStyle/>
                    <a:p>
                      <a:r>
                        <a:rPr lang="en-US" sz="2200" dirty="0"/>
                        <a:t>Obligation</a:t>
                      </a:r>
                    </a:p>
                  </a:txBody>
                  <a:tcPr marL="110358" marR="110358" marT="55178" marB="55178"/>
                </a:tc>
                <a:tc>
                  <a:txBody>
                    <a:bodyPr/>
                    <a:lstStyle/>
                    <a:p>
                      <a:r>
                        <a:rPr lang="en-US" sz="2200" dirty="0"/>
                        <a:t>Benefit</a:t>
                      </a:r>
                    </a:p>
                  </a:txBody>
                  <a:tcPr marL="110358" marR="110358" marT="55178" marB="55178"/>
                </a:tc>
                <a:extLst>
                  <a:ext uri="{0D108BD9-81ED-4DB2-BD59-A6C34878D82A}">
                    <a16:rowId xmlns:a16="http://schemas.microsoft.com/office/drawing/2014/main" val="1779977035"/>
                  </a:ext>
                </a:extLst>
              </a:tr>
              <a:tr h="1558806">
                <a:tc>
                  <a:txBody>
                    <a:bodyPr/>
                    <a:lstStyle/>
                    <a:p>
                      <a:pPr marL="0" algn="l" defTabSz="914400" rtl="0" eaLnBrk="1" latinLnBrk="0" hangingPunct="1"/>
                      <a:r>
                        <a:rPr lang="en-US" sz="2200" b="1" kern="1200" dirty="0">
                          <a:solidFill>
                            <a:schemeClr val="lt1"/>
                          </a:solidFill>
                          <a:latin typeface="+mn-lt"/>
                          <a:ea typeface="+mn-ea"/>
                          <a:cs typeface="+mn-cs"/>
                        </a:rPr>
                        <a:t>Client</a:t>
                      </a:r>
                    </a:p>
                  </a:txBody>
                  <a:tcPr marL="110358" marR="110358" marT="55178" marB="55178">
                    <a:solidFill>
                      <a:schemeClr val="accent6"/>
                    </a:solidFill>
                  </a:tcPr>
                </a:tc>
                <a:tc>
                  <a:txBody>
                    <a:bodyPr/>
                    <a:lstStyle/>
                    <a:p>
                      <a:r>
                        <a:rPr lang="en-US" sz="2200" b="1" dirty="0">
                          <a:solidFill>
                            <a:schemeClr val="accent1">
                              <a:lumMod val="75000"/>
                            </a:schemeClr>
                          </a:solidFill>
                        </a:rPr>
                        <a:t>requires</a:t>
                      </a:r>
                    </a:p>
                    <a:p>
                      <a:r>
                        <a:rPr lang="en-US" sz="1700" dirty="0"/>
                        <a:t>Before call is made the requirements should be verified</a:t>
                      </a:r>
                      <a:endParaRPr lang="en-US" sz="1900" dirty="0"/>
                    </a:p>
                  </a:txBody>
                  <a:tcPr marL="110358" marR="110358" marT="55178" marB="55178"/>
                </a:tc>
                <a:tc>
                  <a:txBody>
                    <a:bodyPr/>
                    <a:lstStyle/>
                    <a:p>
                      <a:r>
                        <a:rPr lang="en-US" sz="2200" b="1" kern="1200" dirty="0">
                          <a:solidFill>
                            <a:schemeClr val="accent1">
                              <a:lumMod val="75000"/>
                            </a:schemeClr>
                          </a:solidFill>
                          <a:latin typeface="+mn-lt"/>
                          <a:ea typeface="+mn-ea"/>
                          <a:cs typeface="+mn-cs"/>
                        </a:rPr>
                        <a:t>ensures</a:t>
                      </a:r>
                    </a:p>
                    <a:p>
                      <a:r>
                        <a:rPr lang="en-US" sz="1700" dirty="0"/>
                        <a:t>When call is completed the ensures can be assumed</a:t>
                      </a:r>
                    </a:p>
                  </a:txBody>
                  <a:tcPr marL="110358" marR="110358" marT="55178" marB="55178"/>
                </a:tc>
                <a:extLst>
                  <a:ext uri="{0D108BD9-81ED-4DB2-BD59-A6C34878D82A}">
                    <a16:rowId xmlns:a16="http://schemas.microsoft.com/office/drawing/2014/main" val="974156877"/>
                  </a:ext>
                </a:extLst>
              </a:tr>
              <a:tr h="1558806">
                <a:tc>
                  <a:txBody>
                    <a:bodyPr/>
                    <a:lstStyle/>
                    <a:p>
                      <a:pPr marL="0" algn="l" defTabSz="914400" rtl="0" eaLnBrk="1" latinLnBrk="0" hangingPunct="1"/>
                      <a:r>
                        <a:rPr lang="en-US" sz="2200" b="1" kern="1200" dirty="0">
                          <a:solidFill>
                            <a:schemeClr val="lt1"/>
                          </a:solidFill>
                          <a:latin typeface="+mn-lt"/>
                          <a:ea typeface="+mn-ea"/>
                          <a:cs typeface="+mn-cs"/>
                        </a:rPr>
                        <a:t>Implementer</a:t>
                      </a:r>
                    </a:p>
                  </a:txBody>
                  <a:tcPr marL="110358" marR="110358" marT="55178" marB="55178">
                    <a:solidFill>
                      <a:schemeClr val="accent6"/>
                    </a:solidFill>
                  </a:tcPr>
                </a:tc>
                <a:tc>
                  <a:txBody>
                    <a:bodyPr/>
                    <a:lstStyle/>
                    <a:p>
                      <a:r>
                        <a:rPr lang="en-US" sz="2200" b="1" kern="1200" dirty="0">
                          <a:solidFill>
                            <a:schemeClr val="accent1">
                              <a:lumMod val="75000"/>
                            </a:schemeClr>
                          </a:solidFill>
                          <a:latin typeface="+mn-lt"/>
                          <a:ea typeface="+mn-ea"/>
                          <a:cs typeface="+mn-cs"/>
                        </a:rPr>
                        <a:t>ensures</a:t>
                      </a:r>
                    </a:p>
                    <a:p>
                      <a:r>
                        <a:rPr lang="en-US" sz="1700" dirty="0"/>
                        <a:t>The algorithm must guarantee the ensures is satisfied</a:t>
                      </a:r>
                    </a:p>
                  </a:txBody>
                  <a:tcPr marL="110358" marR="110358" marT="55178" marB="55178"/>
                </a:tc>
                <a:tc>
                  <a:txBody>
                    <a:bodyPr/>
                    <a:lstStyle/>
                    <a:p>
                      <a:r>
                        <a:rPr lang="en-US" sz="2200" b="1" kern="1200" dirty="0">
                          <a:solidFill>
                            <a:schemeClr val="accent1">
                              <a:lumMod val="75000"/>
                            </a:schemeClr>
                          </a:solidFill>
                          <a:latin typeface="+mn-lt"/>
                          <a:ea typeface="+mn-ea"/>
                          <a:cs typeface="+mn-cs"/>
                        </a:rPr>
                        <a:t>requires</a:t>
                      </a:r>
                    </a:p>
                    <a:p>
                      <a:r>
                        <a:rPr lang="en-US" sz="1700" dirty="0"/>
                        <a:t>The algorithm does not need logic that checks requirements</a:t>
                      </a:r>
                    </a:p>
                  </a:txBody>
                  <a:tcPr marL="110358" marR="110358" marT="55178" marB="55178"/>
                </a:tc>
                <a:extLst>
                  <a:ext uri="{0D108BD9-81ED-4DB2-BD59-A6C34878D82A}">
                    <a16:rowId xmlns:a16="http://schemas.microsoft.com/office/drawing/2014/main" val="2009091126"/>
                  </a:ext>
                </a:extLst>
              </a:tr>
            </a:tbl>
          </a:graphicData>
        </a:graphic>
      </p:graphicFrame>
    </p:spTree>
    <p:extLst>
      <p:ext uri="{BB962C8B-B14F-4D97-AF65-F5344CB8AC3E}">
        <p14:creationId xmlns:p14="http://schemas.microsoft.com/office/powerpoint/2010/main" val="364469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Formal vs. Informal</a:t>
            </a:r>
            <a:endParaRPr lang="en-US" dirty="0"/>
          </a:p>
        </p:txBody>
      </p:sp>
      <p:sp>
        <p:nvSpPr>
          <p:cNvPr id="3" name="Content Placeholder 2"/>
          <p:cNvSpPr>
            <a:spLocks noGrp="1"/>
          </p:cNvSpPr>
          <p:nvPr>
            <p:ph idx="1"/>
          </p:nvPr>
        </p:nvSpPr>
        <p:spPr/>
        <p:txBody>
          <a:bodyPr>
            <a:normAutofit lnSpcReduction="10000"/>
          </a:bodyPr>
          <a:lstStyle/>
          <a:p>
            <a:pPr>
              <a:lnSpc>
                <a:spcPct val="100000"/>
              </a:lnSpc>
              <a:spcBef>
                <a:spcPts val="600"/>
              </a:spcBef>
              <a:spcAft>
                <a:spcPts val="0"/>
              </a:spcAft>
            </a:pPr>
            <a:r>
              <a:rPr lang="en-US" sz="2400"/>
              <a:t>Sometimes the contract is expressed informally. In this case I will label the elements of the contract </a:t>
            </a:r>
            <a:r>
              <a:rPr lang="en-US" sz="2400" b="1">
                <a:solidFill>
                  <a:srgbClr val="0070C0"/>
                </a:solidFill>
              </a:rPr>
              <a:t>preconditions</a:t>
            </a:r>
            <a:r>
              <a:rPr lang="en-US" sz="2400"/>
              <a:t> and </a:t>
            </a:r>
            <a:r>
              <a:rPr lang="en-US" sz="2400" b="1">
                <a:solidFill>
                  <a:srgbClr val="00B0F0"/>
                </a:solidFill>
              </a:rPr>
              <a:t>postconditions</a:t>
            </a:r>
            <a:r>
              <a:rPr lang="en-US" sz="2400"/>
              <a:t>, as we've discussed.</a:t>
            </a:r>
          </a:p>
          <a:p>
            <a:pPr>
              <a:lnSpc>
                <a:spcPct val="100000"/>
              </a:lnSpc>
              <a:spcBef>
                <a:spcPts val="600"/>
              </a:spcBef>
              <a:spcAft>
                <a:spcPts val="0"/>
              </a:spcAft>
            </a:pPr>
            <a:endParaRPr lang="en-US" sz="2400"/>
          </a:p>
          <a:p>
            <a:pPr>
              <a:lnSpc>
                <a:spcPct val="100000"/>
              </a:lnSpc>
              <a:spcBef>
                <a:spcPts val="600"/>
              </a:spcBef>
              <a:spcAft>
                <a:spcPts val="0"/>
              </a:spcAft>
            </a:pPr>
            <a:r>
              <a:rPr lang="en-US" sz="2400"/>
              <a:t>At other times the contract is expressed formally (using mathematics or logic). In this case I will label the elements of the contract as </a:t>
            </a:r>
            <a:r>
              <a:rPr lang="en-US" sz="2400" b="1">
                <a:solidFill>
                  <a:srgbClr val="FFC000"/>
                </a:solidFill>
              </a:rPr>
              <a:t>requires</a:t>
            </a:r>
            <a:r>
              <a:rPr lang="en-US" sz="2400"/>
              <a:t> and </a:t>
            </a:r>
            <a:r>
              <a:rPr lang="en-US" sz="2400" b="1">
                <a:solidFill>
                  <a:srgbClr val="FF0000"/>
                </a:solidFill>
              </a:rPr>
              <a:t>ensures</a:t>
            </a:r>
          </a:p>
          <a:p>
            <a:pPr>
              <a:lnSpc>
                <a:spcPct val="100000"/>
              </a:lnSpc>
              <a:spcBef>
                <a:spcPts val="600"/>
              </a:spcBef>
              <a:spcAft>
                <a:spcPts val="0"/>
              </a:spcAft>
            </a:pPr>
            <a:endParaRPr lang="en-US" sz="2400"/>
          </a:p>
          <a:p>
            <a:pPr>
              <a:lnSpc>
                <a:spcPct val="100000"/>
              </a:lnSpc>
              <a:spcBef>
                <a:spcPts val="600"/>
              </a:spcBef>
              <a:spcAft>
                <a:spcPts val="0"/>
              </a:spcAft>
            </a:pPr>
            <a:r>
              <a:rPr lang="en-US" sz="2400"/>
              <a:t>In order for a contract to be fulfilled, the client must make sure that the required preconditions are met and the implementor must make sure that the ensured postconditions are met.</a:t>
            </a:r>
          </a:p>
        </p:txBody>
      </p:sp>
    </p:spTree>
    <p:extLst>
      <p:ext uri="{BB962C8B-B14F-4D97-AF65-F5344CB8AC3E}">
        <p14:creationId xmlns:p14="http://schemas.microsoft.com/office/powerpoint/2010/main" val="13216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the Benefits work?</a:t>
            </a:r>
            <a:endParaRPr lang="en-US" dirty="0"/>
          </a:p>
        </p:txBody>
      </p:sp>
      <p:sp>
        <p:nvSpPr>
          <p:cNvPr id="3" name="Content Placeholder 2"/>
          <p:cNvSpPr>
            <a:spLocks noGrp="1"/>
          </p:cNvSpPr>
          <p:nvPr>
            <p:ph idx="1"/>
          </p:nvPr>
        </p:nvSpPr>
        <p:spPr/>
        <p:txBody>
          <a:bodyPr>
            <a:normAutofit/>
          </a:bodyPr>
          <a:lstStyle/>
          <a:p>
            <a:pPr>
              <a:lnSpc>
                <a:spcPct val="100000"/>
              </a:lnSpc>
              <a:spcBef>
                <a:spcPts val="600"/>
              </a:spcBef>
              <a:spcAft>
                <a:spcPts val="0"/>
              </a:spcAft>
            </a:pPr>
            <a:r>
              <a:rPr lang="en-US" sz="2400"/>
              <a:t>If the obligations of the implementor are the benefit to the client, what does that mean for the client code?</a:t>
            </a:r>
          </a:p>
          <a:p>
            <a:pPr lvl="1">
              <a:spcBef>
                <a:spcPts val="600"/>
              </a:spcBef>
              <a:spcAft>
                <a:spcPts val="0"/>
              </a:spcAft>
            </a:pPr>
            <a:r>
              <a:rPr lang="en-US" sz="2200"/>
              <a:t>The client </a:t>
            </a:r>
            <a:r>
              <a:rPr lang="en-US" sz="2200">
                <a:solidFill>
                  <a:srgbClr val="FFC000"/>
                </a:solidFill>
              </a:rPr>
              <a:t>gets to assume </a:t>
            </a:r>
            <a:r>
              <a:rPr lang="en-US" sz="2200"/>
              <a:t>that what was ensured actually happened, </a:t>
            </a:r>
            <a:r>
              <a:rPr lang="en-US" sz="2200" b="1">
                <a:solidFill>
                  <a:srgbClr val="FF0000"/>
                </a:solidFill>
              </a:rPr>
              <a:t>and therefore shouldn't have to check to make sure</a:t>
            </a:r>
            <a:endParaRPr lang="en-US" sz="2400"/>
          </a:p>
          <a:p>
            <a:pPr>
              <a:lnSpc>
                <a:spcPct val="100000"/>
              </a:lnSpc>
              <a:spcBef>
                <a:spcPts val="600"/>
              </a:spcBef>
              <a:spcAft>
                <a:spcPts val="0"/>
              </a:spcAft>
            </a:pPr>
            <a:r>
              <a:rPr lang="en-US" sz="2400"/>
              <a:t>If the obligations of the client are the benefit to the implementor, what does that mean for the implementor code?</a:t>
            </a:r>
          </a:p>
          <a:p>
            <a:pPr lvl="1">
              <a:spcBef>
                <a:spcPts val="600"/>
              </a:spcBef>
              <a:spcAft>
                <a:spcPts val="0"/>
              </a:spcAft>
            </a:pPr>
            <a:r>
              <a:rPr lang="en-US" sz="2200"/>
              <a:t>The implementor </a:t>
            </a:r>
            <a:r>
              <a:rPr lang="en-US" sz="2200">
                <a:solidFill>
                  <a:srgbClr val="FFC000"/>
                </a:solidFill>
              </a:rPr>
              <a:t>gets to assume </a:t>
            </a:r>
            <a:r>
              <a:rPr lang="en-US" sz="2200"/>
              <a:t>that what was required actually happened, </a:t>
            </a:r>
            <a:r>
              <a:rPr lang="en-US" sz="2200" b="1">
                <a:solidFill>
                  <a:srgbClr val="FF0000"/>
                </a:solidFill>
              </a:rPr>
              <a:t>and therefore shouldn't have to check to make sure</a:t>
            </a:r>
          </a:p>
          <a:p>
            <a:pPr>
              <a:spcBef>
                <a:spcPts val="600"/>
              </a:spcBef>
              <a:spcAft>
                <a:spcPts val="0"/>
              </a:spcAft>
            </a:pPr>
            <a:r>
              <a:rPr lang="en-US" sz="2400"/>
              <a:t>This reduces redundancy in the code!!</a:t>
            </a:r>
          </a:p>
        </p:txBody>
      </p:sp>
    </p:spTree>
    <p:extLst>
      <p:ext uri="{BB962C8B-B14F-4D97-AF65-F5344CB8AC3E}">
        <p14:creationId xmlns:p14="http://schemas.microsoft.com/office/powerpoint/2010/main" val="179472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endParaRPr lang="en-US" dirty="0"/>
          </a:p>
        </p:txBody>
      </p:sp>
      <p:sp>
        <p:nvSpPr>
          <p:cNvPr id="3" name="Content Placeholder 2"/>
          <p:cNvSpPr>
            <a:spLocks noGrp="1"/>
          </p:cNvSpPr>
          <p:nvPr>
            <p:ph idx="1"/>
          </p:nvPr>
        </p:nvSpPr>
        <p:spPr>
          <a:xfrm>
            <a:off x="1097279" y="2108201"/>
            <a:ext cx="10198249" cy="4202952"/>
          </a:xfrm>
        </p:spPr>
        <p:txBody>
          <a:bodyPr>
            <a:normAutofit lnSpcReduction="10000"/>
          </a:bodyPr>
          <a:lstStyle/>
          <a:p>
            <a:pPr>
              <a:lnSpc>
                <a:spcPct val="100000"/>
              </a:lnSpc>
              <a:spcBef>
                <a:spcPts val="600"/>
              </a:spcBef>
              <a:spcAft>
                <a:spcPts val="0"/>
              </a:spcAft>
            </a:pPr>
            <a:r>
              <a:rPr lang="en-US" sz="2400"/>
              <a:t>Consider this example function:</a:t>
            </a:r>
          </a:p>
          <a:p>
            <a:pPr>
              <a:lnSpc>
                <a:spcPct val="100000"/>
              </a:lnSpc>
              <a:spcBef>
                <a:spcPts val="600"/>
              </a:spcBef>
              <a:spcAft>
                <a:spcPts val="0"/>
              </a:spcAft>
            </a:pPr>
            <a:endParaRPr lang="en-US" sz="2200"/>
          </a:p>
          <a:p>
            <a:pPr>
              <a:lnSpc>
                <a:spcPct val="100000"/>
              </a:lnSpc>
              <a:spcBef>
                <a:spcPts val="600"/>
              </a:spcBef>
              <a:spcAft>
                <a:spcPts val="0"/>
              </a:spcAft>
            </a:pPr>
            <a:endParaRPr lang="en-US" sz="2200"/>
          </a:p>
          <a:p>
            <a:pPr>
              <a:lnSpc>
                <a:spcPct val="100000"/>
              </a:lnSpc>
              <a:spcBef>
                <a:spcPts val="600"/>
              </a:spcBef>
              <a:spcAft>
                <a:spcPts val="0"/>
              </a:spcAft>
            </a:pPr>
            <a:r>
              <a:rPr lang="en-US" sz="2400"/>
              <a:t>Suppose that for </a:t>
            </a:r>
            <a:r>
              <a:rPr lang="en-US" sz="2400">
                <a:solidFill>
                  <a:srgbClr val="00B0F0"/>
                </a:solidFill>
                <a:latin typeface="Courier New" panose="02070309020205020404" pitchFamily="49" charset="0"/>
                <a:cs typeface="Courier New" panose="02070309020205020404" pitchFamily="49" charset="0"/>
              </a:rPr>
              <a:t>myFunction</a:t>
            </a:r>
            <a:r>
              <a:rPr lang="en-US" sz="2400"/>
              <a:t> to work properly the parameter </a:t>
            </a:r>
            <a:r>
              <a:rPr lang="en-US" sz="2400" b="1">
                <a:latin typeface="Courier New" panose="02070309020205020404" pitchFamily="49" charset="0"/>
                <a:cs typeface="Courier New" panose="02070309020205020404" pitchFamily="49" charset="0"/>
              </a:rPr>
              <a:t>x</a:t>
            </a:r>
            <a:r>
              <a:rPr lang="en-US" sz="2400"/>
              <a:t> must be passed a value between 1 and 4, inclusive. If the implementor of </a:t>
            </a:r>
            <a:r>
              <a:rPr lang="en-US" sz="2400">
                <a:latin typeface="Courier New" panose="02070309020205020404" pitchFamily="49" charset="0"/>
                <a:cs typeface="Courier New" panose="02070309020205020404" pitchFamily="49" charset="0"/>
              </a:rPr>
              <a:t>myFunction</a:t>
            </a:r>
            <a:r>
              <a:rPr lang="en-US" sz="2400"/>
              <a:t> coded logic that checked for this, then it would execute that logic even for the following call to </a:t>
            </a:r>
            <a:r>
              <a:rPr lang="en-US" sz="2400">
                <a:solidFill>
                  <a:srgbClr val="00B0F0"/>
                </a:solidFill>
                <a:latin typeface="Courier New" panose="02070309020205020404" pitchFamily="49" charset="0"/>
                <a:cs typeface="Courier New" panose="02070309020205020404" pitchFamily="49" charset="0"/>
              </a:rPr>
              <a:t>myFunction</a:t>
            </a:r>
            <a:r>
              <a:rPr lang="en-US" sz="2400"/>
              <a:t>:</a:t>
            </a:r>
            <a:endParaRPr lang="en-US" sz="2400">
              <a:solidFill>
                <a:srgbClr val="FF0000"/>
              </a:solidFill>
            </a:endParaRPr>
          </a:p>
          <a:p>
            <a:pPr>
              <a:lnSpc>
                <a:spcPct val="100000"/>
              </a:lnSpc>
              <a:spcBef>
                <a:spcPts val="600"/>
              </a:spcBef>
              <a:spcAft>
                <a:spcPts val="0"/>
              </a:spcAft>
            </a:pPr>
            <a:endParaRPr lang="en-US" sz="2400"/>
          </a:p>
          <a:p>
            <a:pPr>
              <a:lnSpc>
                <a:spcPct val="100000"/>
              </a:lnSpc>
              <a:spcBef>
                <a:spcPts val="600"/>
              </a:spcBef>
              <a:spcAft>
                <a:spcPts val="0"/>
              </a:spcAft>
            </a:pPr>
            <a:endParaRPr lang="en-US" sz="2400"/>
          </a:p>
          <a:p>
            <a:pPr>
              <a:lnSpc>
                <a:spcPct val="100000"/>
              </a:lnSpc>
              <a:spcBef>
                <a:spcPts val="600"/>
              </a:spcBef>
              <a:spcAft>
                <a:spcPts val="0"/>
              </a:spcAft>
            </a:pPr>
            <a:r>
              <a:rPr lang="en-US" sz="2400"/>
              <a:t>But for this call, neither the client nor the implementor should have to check!!!</a:t>
            </a:r>
          </a:p>
        </p:txBody>
      </p:sp>
      <p:sp>
        <p:nvSpPr>
          <p:cNvPr id="4" name="Content Placeholder 2">
            <a:extLst>
              <a:ext uri="{FF2B5EF4-FFF2-40B4-BE49-F238E27FC236}">
                <a16:creationId xmlns:a16="http://schemas.microsoft.com/office/drawing/2014/main" id="{6800E873-05F2-4288-B71E-24C107F673C4}"/>
              </a:ext>
            </a:extLst>
          </p:cNvPr>
          <p:cNvSpPr txBox="1">
            <a:spLocks/>
          </p:cNvSpPr>
          <p:nvPr/>
        </p:nvSpPr>
        <p:spPr>
          <a:xfrm>
            <a:off x="609600" y="2590800"/>
            <a:ext cx="10972800" cy="551638"/>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sz="2000" b="1">
                <a:solidFill>
                  <a:srgbClr val="0070C0"/>
                </a:solidFill>
                <a:latin typeface="Courier New" pitchFamily="49" charset="0"/>
                <a:cs typeface="Courier New" pitchFamily="49" charset="0"/>
              </a:rPr>
              <a:t>public int </a:t>
            </a:r>
            <a:r>
              <a:rPr lang="en-US" sz="2000" b="1">
                <a:latin typeface="Courier New" pitchFamily="49" charset="0"/>
                <a:cs typeface="Courier New" pitchFamily="49" charset="0"/>
              </a:rPr>
              <a:t>myFunction (</a:t>
            </a:r>
            <a:r>
              <a:rPr lang="en-US" sz="2000" b="1">
                <a:solidFill>
                  <a:srgbClr val="0070C0"/>
                </a:solidFill>
                <a:latin typeface="Courier New" pitchFamily="49" charset="0"/>
                <a:cs typeface="Courier New" pitchFamily="49" charset="0"/>
              </a:rPr>
              <a:t>int</a:t>
            </a:r>
            <a:r>
              <a:rPr lang="en-US" sz="2000" b="1">
                <a:latin typeface="Courier New" pitchFamily="49" charset="0"/>
                <a:cs typeface="Courier New" pitchFamily="49" charset="0"/>
              </a:rPr>
              <a:t> x) {...}</a:t>
            </a:r>
            <a:endParaRPr lang="en-US" sz="2000" b="1" dirty="0">
              <a:latin typeface="Courier New" pitchFamily="49" charset="0"/>
              <a:cs typeface="Courier New" pitchFamily="49" charset="0"/>
            </a:endParaRPr>
          </a:p>
        </p:txBody>
      </p:sp>
      <p:sp>
        <p:nvSpPr>
          <p:cNvPr id="5" name="Content Placeholder 2">
            <a:extLst>
              <a:ext uri="{FF2B5EF4-FFF2-40B4-BE49-F238E27FC236}">
                <a16:creationId xmlns:a16="http://schemas.microsoft.com/office/drawing/2014/main" id="{A9D2BB97-5072-4EBA-9DAA-CF74E0121232}"/>
              </a:ext>
            </a:extLst>
          </p:cNvPr>
          <p:cNvSpPr txBox="1">
            <a:spLocks/>
          </p:cNvSpPr>
          <p:nvPr/>
        </p:nvSpPr>
        <p:spPr>
          <a:xfrm>
            <a:off x="609600" y="4800600"/>
            <a:ext cx="10972800" cy="551638"/>
          </a:xfrm>
          <a:prstGeom prst="rect">
            <a:avLst/>
          </a:prstGeom>
          <a:solidFill>
            <a:schemeClr val="accent2">
              <a:lumMod val="75000"/>
            </a:schemeClr>
          </a:solidFill>
          <a:ln/>
        </p:spPr>
        <p:style>
          <a:lnRef idx="1">
            <a:schemeClr val="dk1"/>
          </a:lnRef>
          <a:fillRef idx="2">
            <a:schemeClr val="dk1"/>
          </a:fillRef>
          <a:effectRef idx="1">
            <a:schemeClr val="dk1"/>
          </a:effectRef>
          <a:fontRef idx="minor">
            <a:schemeClr val="dk1"/>
          </a:fontRef>
        </p:style>
        <p:txBody>
          <a:bodyPr vert="horz" lIns="54864" tIns="91440" rtlCol="0" anchor="ctr">
            <a:normAutofit/>
          </a:bodyPr>
          <a:lstStyle/>
          <a:p>
            <a:pPr marL="438912" indent="-320040">
              <a:buClr>
                <a:schemeClr val="accent1"/>
              </a:buClr>
              <a:buSzPct val="80000"/>
              <a:defRPr/>
            </a:pPr>
            <a:r>
              <a:rPr lang="en-US" sz="2000" b="1">
                <a:solidFill>
                  <a:srgbClr val="0070C0"/>
                </a:solidFill>
                <a:latin typeface="Courier New" pitchFamily="49" charset="0"/>
                <a:cs typeface="Courier New" pitchFamily="49" charset="0"/>
              </a:rPr>
              <a:t>int </a:t>
            </a:r>
            <a:r>
              <a:rPr lang="en-US" sz="2000" b="1">
                <a:latin typeface="Courier New" pitchFamily="49" charset="0"/>
                <a:cs typeface="Courier New" pitchFamily="49" charset="0"/>
              </a:rPr>
              <a:t>result = myFunction (</a:t>
            </a:r>
            <a:r>
              <a:rPr lang="en-US" sz="2000" b="1">
                <a:solidFill>
                  <a:srgbClr val="0070C0"/>
                </a:solidFill>
                <a:latin typeface="Courier New" pitchFamily="49" charset="0"/>
                <a:cs typeface="Courier New" pitchFamily="49" charset="0"/>
              </a:rPr>
              <a:t>3</a:t>
            </a:r>
            <a:r>
              <a:rPr lang="en-US" sz="2000" b="1">
                <a:latin typeface="Courier New" pitchFamily="49" charset="0"/>
                <a:cs typeface="Courier New" pitchFamily="49" charset="0"/>
              </a:rPr>
              <a:t>);</a:t>
            </a: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336433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468775DC-C458-452B-B494-CBFA066AAFA0}" vid="{10EEBE7C-0769-4F35-B6EB-5940E3BEB5F4}"/>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1566889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2012-05-23T08:44:00+00:00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TP102901017</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836753</LocLastLocAttemptVersionLookup>
    <IsSearchable xmlns="4873beb7-5857-4685-be1f-d57550cc96cc">true</IsSearchable>
    <TemplateTemplateType xmlns="4873beb7-5857-4685-be1f-d57550cc96cc">PowerPoint Design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REDMOND\v-anij</DisplayName>
        <AccountId>2469</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98515-0C12-46CF-BC7C-69B4A13CD5FA}">
  <ds:schemaRefs>
    <ds:schemaRef ds:uri="http://purl.org/dc/elements/1.1/"/>
    <ds:schemaRef ds:uri="http://schemas.microsoft.com/office/2006/metadata/properties"/>
    <ds:schemaRef ds:uri="http://purl.org/dc/terms/"/>
    <ds:schemaRef ds:uri="http://schemas.microsoft.com/office/2006/documentManagement/types"/>
    <ds:schemaRef ds:uri="4873beb7-5857-4685-be1f-d57550cc96cc"/>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46CFF6F-D9AA-4BC0-911A-0A1356771912}">
  <ds:schemaRefs>
    <ds:schemaRef ds:uri="http://schemas.microsoft.com/sharepoint/v3/contenttype/forms"/>
  </ds:schemaRefs>
</ds:datastoreItem>
</file>

<file path=customXml/itemProps3.xml><?xml version="1.0" encoding="utf-8"?>
<ds:datastoreItem xmlns:ds="http://schemas.openxmlformats.org/officeDocument/2006/customXml" ds:itemID="{0B5C6E15-39DC-470B-9445-F754B9458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19112</TotalTime>
  <Words>934</Words>
  <Application>Microsoft Office PowerPoint</Application>
  <PresentationFormat>Widescreen</PresentationFormat>
  <Paragraphs>132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Courier New</vt:lpstr>
      <vt:lpstr>Consolas</vt:lpstr>
      <vt:lpstr>Cambria Math</vt:lpstr>
      <vt:lpstr>Arial</vt:lpstr>
      <vt:lpstr>Candara</vt:lpstr>
      <vt:lpstr>Tech Computer 16x9</vt:lpstr>
      <vt:lpstr>COMP 2100 Data Structures</vt:lpstr>
      <vt:lpstr>ALERTS</vt:lpstr>
      <vt:lpstr>Lab 1 Debrief (luckySum)</vt:lpstr>
      <vt:lpstr>Java Review</vt:lpstr>
      <vt:lpstr>Design by Contract: Review</vt:lpstr>
      <vt:lpstr>Review: Obligations &amp; Benefits</vt:lpstr>
      <vt:lpstr>Formal vs. Informal</vt:lpstr>
      <vt:lpstr>How do the Benefits work?</vt:lpstr>
      <vt:lpstr>Example</vt:lpstr>
      <vt:lpstr>Example</vt:lpstr>
      <vt:lpstr>Example (which is better?)</vt:lpstr>
      <vt:lpstr>Your Turn...</vt:lpstr>
      <vt:lpstr>Another Example</vt:lpstr>
      <vt:lpstr>Your Turn Again...</vt:lpstr>
      <vt:lpstr>Last Observation</vt:lpstr>
      <vt:lpstr>Your Turn One Last Time...</vt:lpstr>
      <vt:lpstr>Q &amp; A</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2100</dc:title>
  <dc:creator>Stucki, David</dc:creator>
  <cp:lastModifiedBy>Stucki, David</cp:lastModifiedBy>
  <cp:revision>37</cp:revision>
  <dcterms:created xsi:type="dcterms:W3CDTF">2017-08-20T02:44:29Z</dcterms:created>
  <dcterms:modified xsi:type="dcterms:W3CDTF">2022-08-23T21:28:48Z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