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322" r:id="rId6"/>
    <p:sldId id="323" r:id="rId7"/>
    <p:sldId id="324" r:id="rId8"/>
    <p:sldId id="325" r:id="rId9"/>
    <p:sldId id="267" r:id="rId10"/>
    <p:sldId id="326" r:id="rId11"/>
    <p:sldId id="283" r:id="rId12"/>
    <p:sldId id="327" r:id="rId13"/>
    <p:sldId id="279" r:id="rId14"/>
    <p:sldId id="328" r:id="rId15"/>
    <p:sldId id="329" r:id="rId16"/>
    <p:sldId id="330" r:id="rId17"/>
    <p:sldId id="465" r:id="rId18"/>
    <p:sldId id="472" r:id="rId19"/>
  </p:sldIdLst>
  <p:sldSz cx="12192000" cy="6858000"/>
  <p:notesSz cx="6858000" cy="9144000"/>
  <p:embeddedFontLst>
    <p:embeddedFont>
      <p:font typeface="Candara" panose="020E0502030303020204" pitchFamily="34" charset="0"/>
      <p:regular r:id="rId22"/>
      <p:bold r:id="rId23"/>
      <p:italic r:id="rId24"/>
      <p:boldItalic r:id="rId25"/>
    </p:embeddedFont>
    <p:embeddedFont>
      <p:font typeface="Consolas" panose="020B0609020204030204" pitchFamily="49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81" d="100"/>
          <a:sy n="81" d="100"/>
        </p:scale>
        <p:origin x="108" y="55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8/23/2022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8/23/2022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69F246E-B055-4F6A-8FB2-A13EDF8CCA80}" type="slidenum">
              <a:rPr lang="en-US" sz="1200" smtClean="0">
                <a:solidFill>
                  <a:srgbClr val="000000"/>
                </a:solidFill>
                <a:ea typeface="Arial Unicode MS" panose="020B0604020202020204" pitchFamily="34" charset="-128"/>
              </a:rPr>
              <a:pPr eaLnBrk="1" hangingPunct="1"/>
              <a:t>2</a:t>
            </a:fld>
            <a:endParaRPr lang="en-US" sz="1200" dirty="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dirty="0">
              <a:ea typeface="Arial Unicode MS" panose="020B0604020202020204" pitchFamily="34" charset="-128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 descr="An empty placeholder to add an image. Click on the placeholder and select the image that you wish to add.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acle.com/javase/tutorial/getStarted/intro/definition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lgs4.cs.princeton.edu/home/" TargetMode="External"/><Relationship Id="rId2" Type="http://schemas.openxmlformats.org/officeDocument/2006/relationships/hyperlink" Target="http://faculty.otterbein.edu/dstucki/COMP210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visualstudio.com/" TargetMode="External"/><Relationship Id="rId2" Type="http://schemas.openxmlformats.org/officeDocument/2006/relationships/hyperlink" Target="ftp://ochome.otterbein.edu/class/COMP/2100/Comm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grasp.org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 2100</a:t>
            </a:r>
            <a:br>
              <a:rPr lang="en-US" dirty="0"/>
            </a:br>
            <a:r>
              <a:rPr lang="en-US" sz="4800" dirty="0">
                <a:solidFill>
                  <a:schemeClr val="accent3">
                    <a:lumMod val="75000"/>
                  </a:schemeClr>
                </a:solidFill>
              </a:rPr>
              <a:t>Data Structures</a:t>
            </a:r>
            <a:endParaRPr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Prof. Stucki</a:t>
            </a:r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92C03-8AFF-4687-9795-A1B05222C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10058400" cy="1143000"/>
          </a:xfrm>
        </p:spPr>
        <p:txBody>
          <a:bodyPr/>
          <a:lstStyle/>
          <a:p>
            <a:r>
              <a:rPr lang="en-NZ" dirty="0"/>
              <a:t>Java: A Compiled and Interpreted Language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409C7B-A8B7-4BA8-A713-D8F21A6940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1434" y="1676400"/>
            <a:ext cx="8755166" cy="20574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129B8-4D9F-41D4-965A-4A5576DEC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0" y="3810000"/>
            <a:ext cx="10287000" cy="2667000"/>
          </a:xfrm>
        </p:spPr>
        <p:txBody>
          <a:bodyPr>
            <a:normAutofit lnSpcReduction="10000"/>
          </a:bodyPr>
          <a:lstStyle/>
          <a:p>
            <a:r>
              <a:rPr lang="en-NZ" dirty="0"/>
              <a:t>“In the Java programming language, all source code is first written in plain text files ending with the </a:t>
            </a:r>
            <a:r>
              <a:rPr lang="en-NZ" dirty="0">
                <a:latin typeface="Courier New" panose="02070309020205020404" pitchFamily="49" charset="0"/>
              </a:rPr>
              <a:t>.java</a:t>
            </a:r>
            <a:r>
              <a:rPr lang="en-NZ" dirty="0"/>
              <a:t> extension. </a:t>
            </a:r>
          </a:p>
          <a:p>
            <a:pPr lvl="1"/>
            <a:r>
              <a:rPr lang="en-NZ" dirty="0"/>
              <a:t>“Those source files are then </a:t>
            </a:r>
            <a:r>
              <a:rPr lang="en-NZ" dirty="0">
                <a:solidFill>
                  <a:srgbClr val="FF0000"/>
                </a:solidFill>
              </a:rPr>
              <a:t>compiled</a:t>
            </a:r>
            <a:r>
              <a:rPr lang="en-NZ" dirty="0"/>
              <a:t> into .class files by the </a:t>
            </a:r>
            <a:r>
              <a:rPr lang="en-NZ" dirty="0" err="1"/>
              <a:t>javac</a:t>
            </a:r>
            <a:r>
              <a:rPr lang="en-NZ" dirty="0"/>
              <a:t> compiler. </a:t>
            </a:r>
          </a:p>
          <a:p>
            <a:r>
              <a:rPr lang="en-NZ" dirty="0"/>
              <a:t>“A </a:t>
            </a:r>
            <a:r>
              <a:rPr lang="en-NZ" dirty="0">
                <a:latin typeface="Courier New" panose="02070309020205020404" pitchFamily="49" charset="0"/>
              </a:rPr>
              <a:t>.class</a:t>
            </a:r>
            <a:r>
              <a:rPr lang="en-NZ" dirty="0"/>
              <a:t> file does not contain code that is native to your processor; </a:t>
            </a:r>
          </a:p>
          <a:p>
            <a:pPr lvl="1"/>
            <a:r>
              <a:rPr lang="en-NZ" dirty="0"/>
              <a:t>“it instead contains bytecodes — the machine language of the Java Virtual Machine (Java VM). </a:t>
            </a:r>
          </a:p>
          <a:p>
            <a:pPr lvl="1"/>
            <a:r>
              <a:rPr lang="en-NZ" dirty="0"/>
              <a:t>“The java launcher tool then </a:t>
            </a:r>
            <a:r>
              <a:rPr lang="en-NZ" dirty="0">
                <a:solidFill>
                  <a:srgbClr val="FF0000"/>
                </a:solidFill>
              </a:rPr>
              <a:t>runs</a:t>
            </a:r>
            <a:r>
              <a:rPr lang="en-NZ" dirty="0"/>
              <a:t> your application [by </a:t>
            </a:r>
            <a:r>
              <a:rPr lang="en-NZ" dirty="0">
                <a:solidFill>
                  <a:srgbClr val="FF0000"/>
                </a:solidFill>
              </a:rPr>
              <a:t>interpreting</a:t>
            </a:r>
            <a:r>
              <a:rPr lang="en-NZ" dirty="0"/>
              <a:t> its bytecode on] an instance of the Java Virtual Machine.”</a:t>
            </a:r>
          </a:p>
          <a:p>
            <a:pPr lvl="1"/>
            <a:r>
              <a:rPr lang="en-NZ" dirty="0"/>
              <a:t>Source: </a:t>
            </a:r>
            <a:r>
              <a:rPr lang="en-NZ" dirty="0">
                <a:hlinkClick r:id="rId3"/>
              </a:rPr>
              <a:t>http://docs.oracle.com/javase/tutorial/getStarted/intro/definition.html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296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D468D-B6B7-6A42-D0C5-A9DA1A395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Review: Design by Contract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9B80-B88C-2727-0ACF-C39E6D5B3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/>
              <a:t>Any time that two objects are interacting in a piece of software, there should be </a:t>
            </a:r>
            <a:r>
              <a:rPr lang="en-US" sz="2400">
                <a:solidFill>
                  <a:schemeClr val="accent6"/>
                </a:solidFill>
              </a:rPr>
              <a:t>'</a:t>
            </a:r>
            <a:r>
              <a:rPr lang="en-US" sz="2400" b="1">
                <a:solidFill>
                  <a:schemeClr val="accent6"/>
                </a:solidFill>
              </a:rPr>
              <a:t>rules of engagement</a:t>
            </a:r>
            <a:r>
              <a:rPr lang="en-US" sz="2400"/>
              <a:t>' that specify the </a:t>
            </a:r>
            <a:r>
              <a:rPr lang="en-US" sz="2400" b="1">
                <a:solidFill>
                  <a:schemeClr val="accent3"/>
                </a:solidFill>
              </a:rPr>
              <a:t>protocols</a:t>
            </a:r>
            <a:r>
              <a:rPr lang="en-US" sz="2400"/>
              <a:t> for the interaction.</a:t>
            </a:r>
          </a:p>
          <a:p>
            <a:pPr marL="971550" lvl="1" indent="-51435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/>
              <a:t>What are the expectations of the client?</a:t>
            </a:r>
          </a:p>
          <a:p>
            <a:pPr marL="971550" lvl="1" indent="-51435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/>
              <a:t>What services does the supplier offer?</a:t>
            </a:r>
          </a:p>
          <a:p>
            <a:pPr marL="971550" lvl="1" indent="-51435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/>
              <a:t>Are there conditions or restrictions on either party?</a:t>
            </a:r>
          </a:p>
          <a:p>
            <a:pPr marL="971550" lvl="1" indent="-51435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/>
              <a:t>Who benefits from the exchange?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/>
              <a:t>The idea behind DBC is that there should be a 'legal contract' that establishes answers to all of these questions.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1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D468D-B6B7-6A42-D0C5-A9DA1A395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Review: Design by Contract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9B80-B88C-2727-0ACF-C39E6D5B3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/>
              <a:t>Recall the metaphor of wearing different hats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200"/>
              <a:t>Designer, Implementor, Client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200"/>
              <a:t>What are each of these responsible for?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/>
              <a:t>In the DBC model, each of these takes on a specific role with respect to the contract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200"/>
              <a:t>The </a:t>
            </a:r>
            <a:r>
              <a:rPr lang="en-US" sz="2200" b="1">
                <a:solidFill>
                  <a:schemeClr val="accent1"/>
                </a:solidFill>
              </a:rPr>
              <a:t>Designer</a:t>
            </a:r>
            <a:r>
              <a:rPr lang="en-US" sz="2200"/>
              <a:t> is the </a:t>
            </a:r>
            <a:r>
              <a:rPr lang="en-US" sz="2200" b="1">
                <a:solidFill>
                  <a:schemeClr val="accent1"/>
                </a:solidFill>
              </a:rPr>
              <a:t>Lawyer</a:t>
            </a:r>
            <a:r>
              <a:rPr lang="en-US" sz="2200"/>
              <a:t>: creates the contract that binds the other two parties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200"/>
              <a:t>The </a:t>
            </a:r>
            <a:r>
              <a:rPr lang="en-US" sz="2200" b="1">
                <a:solidFill>
                  <a:schemeClr val="tx2">
                    <a:lumMod val="75000"/>
                    <a:lumOff val="25000"/>
                  </a:schemeClr>
                </a:solidFill>
              </a:rPr>
              <a:t>Client</a:t>
            </a:r>
            <a:r>
              <a:rPr lang="en-US" sz="2200"/>
              <a:t> and the </a:t>
            </a:r>
            <a:r>
              <a:rPr lang="en-US" sz="2200" b="1">
                <a:solidFill>
                  <a:schemeClr val="tx2">
                    <a:lumMod val="75000"/>
                    <a:lumOff val="25000"/>
                  </a:schemeClr>
                </a:solidFill>
              </a:rPr>
              <a:t>Implementors</a:t>
            </a:r>
            <a:r>
              <a:rPr lang="en-US" sz="2200"/>
              <a:t> are each party to the contract and therefore each have </a:t>
            </a:r>
            <a:r>
              <a:rPr lang="en-US" sz="2200" b="1">
                <a:solidFill>
                  <a:srgbClr val="C00000"/>
                </a:solidFill>
              </a:rPr>
              <a:t>obligations</a:t>
            </a:r>
            <a:r>
              <a:rPr lang="en-US" sz="2200"/>
              <a:t> and </a:t>
            </a:r>
            <a:r>
              <a:rPr lang="en-US" sz="2200" b="1">
                <a:solidFill>
                  <a:srgbClr val="C00000"/>
                </a:solidFill>
              </a:rPr>
              <a:t>benefits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1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D468D-B6B7-6A42-D0C5-A9DA1A395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Review: Design by Contract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9B80-B88C-2727-0ACF-C39E6D5B3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Generally speaking, when two parties enter into a contractual relationship the </a:t>
            </a:r>
            <a:r>
              <a:rPr lang="en-US" b="1">
                <a:solidFill>
                  <a:schemeClr val="accent2"/>
                </a:solidFill>
              </a:rPr>
              <a:t>obligations of Party A</a:t>
            </a:r>
            <a:r>
              <a:rPr lang="en-US"/>
              <a:t> are viewed as a </a:t>
            </a:r>
            <a:r>
              <a:rPr lang="en-US" b="1">
                <a:solidFill>
                  <a:schemeClr val="accent3"/>
                </a:solidFill>
              </a:rPr>
              <a:t>benefit by Party B</a:t>
            </a:r>
            <a:r>
              <a:rPr lang="en-US"/>
              <a:t>, and the </a:t>
            </a:r>
            <a:r>
              <a:rPr lang="en-US" b="1">
                <a:solidFill>
                  <a:schemeClr val="accent4"/>
                </a:solidFill>
              </a:rPr>
              <a:t>obligations of Party B </a:t>
            </a:r>
            <a:r>
              <a:rPr lang="en-US"/>
              <a:t>are viewed as a </a:t>
            </a:r>
            <a:r>
              <a:rPr lang="en-US" b="1">
                <a:solidFill>
                  <a:schemeClr val="accent5"/>
                </a:solidFill>
              </a:rPr>
              <a:t>benefit by Party A</a:t>
            </a:r>
            <a:r>
              <a:rPr lang="en-US"/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/>
              <a:t>It is with respect to the </a:t>
            </a:r>
            <a:r>
              <a:rPr lang="en-US" b="1">
                <a:solidFill>
                  <a:srgbClr val="7030A0"/>
                </a:solidFill>
              </a:rPr>
              <a:t>method signatures </a:t>
            </a:r>
            <a:r>
              <a:rPr lang="en-US"/>
              <a:t>that the contract must be written, since that is what forms the </a:t>
            </a:r>
            <a:r>
              <a:rPr lang="en-US" b="1">
                <a:solidFill>
                  <a:srgbClr val="00B0F0"/>
                </a:solidFill>
              </a:rPr>
              <a:t>interface</a:t>
            </a:r>
            <a:r>
              <a:rPr lang="en-US"/>
              <a:t> between the objects.</a:t>
            </a:r>
          </a:p>
          <a:p>
            <a:pPr marL="457200" indent="-904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>
                <a:solidFill>
                  <a:srgbClr val="92D050"/>
                </a:solidFill>
              </a:rPr>
              <a:t>What does a client need to know?</a:t>
            </a:r>
          </a:p>
          <a:p>
            <a:pPr marL="457200" indent="-904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>
                <a:solidFill>
                  <a:srgbClr val="00B050"/>
                </a:solidFill>
              </a:rPr>
              <a:t>What does a client NOT need to know?</a:t>
            </a:r>
          </a:p>
          <a:p>
            <a:pPr marL="457200" indent="-904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>
                <a:solidFill>
                  <a:srgbClr val="FFC000"/>
                </a:solidFill>
              </a:rPr>
              <a:t>What does an implementor need to know?</a:t>
            </a:r>
          </a:p>
          <a:p>
            <a:pPr marL="457200" indent="-904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>
                <a:solidFill>
                  <a:srgbClr val="FF0000"/>
                </a:solidFill>
              </a:rPr>
              <a:t>What does an implementor NOT need to know?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4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DBC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/>
              <a:t>Here's the integer square root method again (just the signature):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/>
              <a:t>What could go wrong?</a:t>
            </a:r>
          </a:p>
          <a:p>
            <a:r>
              <a:rPr lang="en-US" sz="2400"/>
              <a:t>How can we guard against all of these?</a:t>
            </a:r>
          </a:p>
          <a:p>
            <a:pPr lvl="1"/>
            <a:r>
              <a:rPr lang="en-US" sz="2200"/>
              <a:t>Write a contract</a:t>
            </a:r>
            <a:endParaRPr lang="en-US" sz="2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514600"/>
            <a:ext cx="10972800" cy="704087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static </a:t>
            </a:r>
            <a:r>
              <a:rPr lang="en-US" sz="20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squareRoot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value</a:t>
            </a:r>
            <a:r>
              <a:rPr lang="en-US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{</a:t>
            </a:r>
            <a:endParaRPr lang="en-US" sz="20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39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DBC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46295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endParaRPr lang="en-US" sz="2400"/>
          </a:p>
          <a:p>
            <a:endParaRPr lang="en-US" sz="2400" dirty="0"/>
          </a:p>
          <a:p>
            <a:r>
              <a:rPr lang="en-US" sz="2400"/>
              <a:t>How does this help?</a:t>
            </a:r>
          </a:p>
          <a:p>
            <a:r>
              <a:rPr lang="en-US" sz="2400">
                <a:solidFill>
                  <a:srgbClr val="00B050"/>
                </a:solidFill>
              </a:rPr>
              <a:t>What is the obligation of the client?</a:t>
            </a:r>
          </a:p>
          <a:p>
            <a:r>
              <a:rPr lang="en-US" sz="2400">
                <a:solidFill>
                  <a:srgbClr val="7030A0"/>
                </a:solidFill>
              </a:rPr>
              <a:t>What is the obligation of the implementor?</a:t>
            </a:r>
          </a:p>
          <a:p>
            <a:r>
              <a:rPr lang="en-US" sz="2400" b="1">
                <a:solidFill>
                  <a:srgbClr val="C00000"/>
                </a:solidFill>
              </a:rPr>
              <a:t>What happens if the contract is broken?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029969"/>
            <a:ext cx="10972800" cy="1399031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pre-condition: value is not negative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post-condition: method will return largest integer whose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                square is less than or equal to value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static </a:t>
            </a:r>
            <a:r>
              <a:rPr lang="en-US" sz="20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squareRoot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value</a:t>
            </a:r>
            <a:r>
              <a:rPr lang="en-US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{</a:t>
            </a:r>
            <a:endParaRPr lang="en-US" sz="20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54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E5F9BF1-DB84-4E60-B66C-FC0F3A74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81000"/>
            <a:ext cx="8458200" cy="762000"/>
          </a:xfrm>
        </p:spPr>
        <p:txBody>
          <a:bodyPr/>
          <a:lstStyle/>
          <a:p>
            <a:pPr algn="l"/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COMP 2100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3FCF528-30CF-4974-B011-8C9B9F501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083" y="1295400"/>
            <a:ext cx="5513917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+mj-lt"/>
              </a:rPr>
              <a:t>David J Stucki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+mj-lt"/>
              </a:rPr>
              <a:t>Lecture: </a:t>
            </a:r>
            <a:r>
              <a:rPr lang="en-US">
                <a:solidFill>
                  <a:srgbClr val="00B050"/>
                </a:solidFill>
                <a:latin typeface="+mj-lt"/>
              </a:rPr>
              <a:t>MWF 10:20-11:15 (Towers 239)</a:t>
            </a:r>
            <a:endParaRPr lang="en-US" dirty="0">
              <a:solidFill>
                <a:srgbClr val="00B050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+mj-lt"/>
              </a:rPr>
              <a:t>Lab: </a:t>
            </a:r>
            <a:r>
              <a:rPr lang="en-US">
                <a:solidFill>
                  <a:srgbClr val="00B050"/>
                </a:solidFill>
                <a:latin typeface="+mj-lt"/>
              </a:rPr>
              <a:t>TR 9:55-11:15 (Towers 127)</a:t>
            </a:r>
            <a:endParaRPr lang="en-US" dirty="0">
              <a:solidFill>
                <a:srgbClr val="00B050"/>
              </a:solidFill>
              <a:latin typeface="+mj-lt"/>
            </a:endParaRPr>
          </a:p>
          <a:p>
            <a:pPr marL="0" indent="0">
              <a:buNone/>
            </a:pPr>
            <a:endParaRPr lang="en-US" sz="1000" dirty="0">
              <a:solidFill>
                <a:srgbClr val="00B050"/>
              </a:solidFill>
              <a:latin typeface="+mj-lt"/>
            </a:endParaRPr>
          </a:p>
          <a:p>
            <a:r>
              <a:rPr lang="en-US">
                <a:solidFill>
                  <a:srgbClr val="92D050"/>
                </a:solidFill>
                <a:latin typeface="+mj-lt"/>
              </a:rPr>
              <a:t>Welcome Back!</a:t>
            </a:r>
            <a:endParaRPr lang="en-US" dirty="0">
              <a:solidFill>
                <a:srgbClr val="92D050"/>
              </a:solidFill>
              <a:latin typeface="+mj-lt"/>
            </a:endParaRPr>
          </a:p>
          <a:p>
            <a:r>
              <a:rPr lang="en-US" dirty="0">
                <a:solidFill>
                  <a:srgbClr val="92D050"/>
                </a:solidFill>
                <a:latin typeface="+mj-lt"/>
              </a:rPr>
              <a:t>Syllabus</a:t>
            </a:r>
          </a:p>
          <a:p>
            <a:r>
              <a:rPr lang="en-US">
                <a:solidFill>
                  <a:srgbClr val="92D050"/>
                </a:solidFill>
                <a:latin typeface="+mj-lt"/>
              </a:rPr>
              <a:t>Web </a:t>
            </a:r>
            <a:r>
              <a:rPr lang="en-US" dirty="0">
                <a:solidFill>
                  <a:srgbClr val="92D050"/>
                </a:solidFill>
                <a:latin typeface="+mj-lt"/>
              </a:rPr>
              <a:t>Sites</a:t>
            </a:r>
          </a:p>
          <a:p>
            <a:r>
              <a:rPr lang="en-US" dirty="0">
                <a:solidFill>
                  <a:srgbClr val="92D050"/>
                </a:solidFill>
                <a:latin typeface="+mj-lt"/>
              </a:rPr>
              <a:t>Software</a:t>
            </a:r>
          </a:p>
          <a:p>
            <a:r>
              <a:rPr lang="en-US" dirty="0">
                <a:solidFill>
                  <a:srgbClr val="92D050"/>
                </a:solidFill>
                <a:latin typeface="+mj-lt"/>
              </a:rPr>
              <a:t>Q &amp; A</a:t>
            </a:r>
          </a:p>
          <a:p>
            <a:r>
              <a:rPr lang="en-US" dirty="0">
                <a:solidFill>
                  <a:srgbClr val="92D050"/>
                </a:solidFill>
                <a:latin typeface="+mj-lt"/>
              </a:rPr>
              <a:t>Java Review</a:t>
            </a:r>
            <a:endParaRPr lang="en-US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E84791C-9FD7-47F9-8855-68EE0D2AA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083" y="0"/>
            <a:ext cx="5513917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5C70D-05D3-413B-8EB6-100151204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2743200" algn="l"/>
                <a:tab pos="5719763" algn="l"/>
              </a:tabLst>
            </a:pPr>
            <a:r>
              <a:rPr lang="en-US"/>
              <a:t>Welcome Back!</a:t>
            </a:r>
            <a:br>
              <a:rPr lang="en-US"/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3A7DDE-DC8D-41B9-8F41-3365A602B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762001"/>
            <a:ext cx="4343400" cy="59436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61C551-3A29-91A4-CFCE-5D067F3BF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879975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accent2">
                    <a:lumMod val="75000"/>
                  </a:schemeClr>
                </a:solidFill>
              </a:rPr>
              <a:t>Summer work and/or travel?</a:t>
            </a:r>
          </a:p>
          <a:p>
            <a:endParaRPr lang="en-US" sz="360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600">
                <a:solidFill>
                  <a:schemeClr val="accent2">
                    <a:lumMod val="75000"/>
                  </a:schemeClr>
                </a:solidFill>
              </a:rPr>
              <a:t>Current TV binge?</a:t>
            </a:r>
          </a:p>
          <a:p>
            <a:endParaRPr lang="en-US" sz="360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600">
                <a:solidFill>
                  <a:schemeClr val="accent2">
                    <a:lumMod val="75000"/>
                  </a:schemeClr>
                </a:solidFill>
              </a:rPr>
              <a:t>Most recent new hobby?</a:t>
            </a:r>
          </a:p>
        </p:txBody>
      </p:sp>
    </p:spTree>
    <p:extLst>
      <p:ext uri="{BB962C8B-B14F-4D97-AF65-F5344CB8AC3E}">
        <p14:creationId xmlns:p14="http://schemas.microsoft.com/office/powerpoint/2010/main" val="298158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8765-CA1D-4759-B2E3-409C5707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&amp; Online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DD399-13AC-4885-B1B8-782CAA3A2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Course </a:t>
            </a:r>
            <a:r>
              <a:rPr lang="en-US" dirty="0"/>
              <a:t>Web Site: </a:t>
            </a:r>
            <a:r>
              <a:rPr lang="en-US" dirty="0">
                <a:hlinkClick r:id="rId2"/>
              </a:rPr>
              <a:t>http://faculty.otterbein.edu/dstucki/COMP2100</a:t>
            </a:r>
            <a:endParaRPr lang="en-US" dirty="0"/>
          </a:p>
          <a:p>
            <a:r>
              <a:rPr lang="en-US" dirty="0"/>
              <a:t>Textbook Companion Site: </a:t>
            </a:r>
            <a:r>
              <a:rPr lang="en-US" dirty="0">
                <a:hlinkClick r:id="rId3"/>
              </a:rPr>
              <a:t>https://algs4.cs.princeton.edu/home/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Discrete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Mathematics (Math 1230)</a:t>
            </a:r>
          </a:p>
        </p:txBody>
      </p:sp>
    </p:spTree>
    <p:extLst>
      <p:ext uri="{BB962C8B-B14F-4D97-AF65-F5344CB8AC3E}">
        <p14:creationId xmlns:p14="http://schemas.microsoft.com/office/powerpoint/2010/main" val="1393698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8765-CA1D-4759-B2E3-409C5707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DD399-13AC-4885-B1B8-782CAA3A2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Java 16/17/18 </a:t>
            </a:r>
            <a:r>
              <a:rPr lang="en-US" dirty="0"/>
              <a:t>JDK (use </a:t>
            </a:r>
            <a:r>
              <a:rPr lang="en-US"/>
              <a:t>release 17.0.4 </a:t>
            </a:r>
            <a:r>
              <a:rPr lang="en-US" dirty="0"/>
              <a:t>if possible)</a:t>
            </a:r>
          </a:p>
          <a:p>
            <a:pPr lvl="1"/>
            <a:r>
              <a:rPr lang="en-US" dirty="0"/>
              <a:t>I’ve placed a copy of the installer on </a:t>
            </a:r>
            <a:r>
              <a:rPr lang="en-US" dirty="0" err="1"/>
              <a:t>ochome</a:t>
            </a:r>
            <a:r>
              <a:rPr lang="en-US" dirty="0"/>
              <a:t> if you don’t want to have to create an Oracle account in order to download it.</a:t>
            </a:r>
          </a:p>
          <a:p>
            <a:pPr lvl="1"/>
            <a:r>
              <a:rPr lang="en-US" dirty="0">
                <a:hlinkClick r:id="rId2"/>
              </a:rPr>
              <a:t>ftp://ochome.otterbein.edu/class/COMP/2100/Common/</a:t>
            </a:r>
            <a:endParaRPr lang="en-US" dirty="0"/>
          </a:p>
          <a:p>
            <a:r>
              <a:rPr lang="en-US" dirty="0"/>
              <a:t>IDE</a:t>
            </a:r>
          </a:p>
          <a:p>
            <a:pPr lvl="1"/>
            <a:r>
              <a:rPr lang="en-US"/>
              <a:t>In 1600 </a:t>
            </a:r>
            <a:r>
              <a:rPr lang="en-US" dirty="0"/>
              <a:t>and </a:t>
            </a:r>
            <a:r>
              <a:rPr lang="en-US"/>
              <a:t>2000 you used IntelliJ. That will remain the default IDE this year.</a:t>
            </a:r>
            <a:endParaRPr lang="en-US" dirty="0"/>
          </a:p>
          <a:p>
            <a:pPr lvl="1"/>
            <a:r>
              <a:rPr lang="en-US" dirty="0"/>
              <a:t>Alternate options are</a:t>
            </a:r>
          </a:p>
          <a:p>
            <a:pPr lvl="2"/>
            <a:r>
              <a:rPr lang="en-US" dirty="0"/>
              <a:t>Visual Studio Code: </a:t>
            </a:r>
            <a:r>
              <a:rPr lang="en-US" dirty="0">
                <a:hlinkClick r:id="rId3"/>
              </a:rPr>
              <a:t>https://code.visualstudio.com/</a:t>
            </a:r>
            <a:endParaRPr lang="en-US" dirty="0"/>
          </a:p>
          <a:p>
            <a:pPr lvl="2"/>
            <a:r>
              <a:rPr lang="en-US" dirty="0" err="1"/>
              <a:t>jGrasp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http://jgrasp.org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64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Topics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981200"/>
            <a:ext cx="7772400" cy="4114800"/>
          </a:xfrm>
        </p:spPr>
        <p:txBody>
          <a:bodyPr numCol="2">
            <a:normAutofit fontScale="92500" lnSpcReduction="20000"/>
          </a:bodyPr>
          <a:lstStyle/>
          <a:p>
            <a:r>
              <a:rPr lang="en-US" sz="3900" dirty="0"/>
              <a:t>Java expertise</a:t>
            </a:r>
          </a:p>
          <a:p>
            <a:r>
              <a:rPr lang="en-US" sz="3900" dirty="0"/>
              <a:t>Computational complexity</a:t>
            </a:r>
          </a:p>
          <a:p>
            <a:r>
              <a:rPr lang="en-US" sz="3900" dirty="0"/>
              <a:t>Recursion</a:t>
            </a:r>
          </a:p>
          <a:p>
            <a:r>
              <a:rPr lang="en-US" sz="3900" dirty="0"/>
              <a:t>Sorting</a:t>
            </a:r>
          </a:p>
          <a:p>
            <a:r>
              <a:rPr lang="en-US" sz="3900" dirty="0"/>
              <a:t>Graph algorithms</a:t>
            </a:r>
          </a:p>
          <a:p>
            <a:endParaRPr lang="en-US" sz="3900" dirty="0"/>
          </a:p>
          <a:p>
            <a:r>
              <a:rPr lang="en-US" sz="3900" dirty="0"/>
              <a:t>Data structures</a:t>
            </a:r>
          </a:p>
          <a:p>
            <a:pPr lvl="1"/>
            <a:r>
              <a:rPr lang="en-US" sz="3000" dirty="0"/>
              <a:t>Stacks</a:t>
            </a:r>
          </a:p>
          <a:p>
            <a:pPr lvl="1"/>
            <a:r>
              <a:rPr lang="en-US" sz="3000" dirty="0"/>
              <a:t>Queues</a:t>
            </a:r>
          </a:p>
          <a:p>
            <a:pPr lvl="1"/>
            <a:r>
              <a:rPr lang="en-US" sz="3000" dirty="0"/>
              <a:t>Binary trees</a:t>
            </a:r>
          </a:p>
          <a:p>
            <a:pPr lvl="1"/>
            <a:r>
              <a:rPr lang="en-US" sz="3000" dirty="0"/>
              <a:t>Hash tables</a:t>
            </a:r>
          </a:p>
          <a:p>
            <a:pPr lvl="1"/>
            <a:r>
              <a:rPr lang="en-US" sz="3000" dirty="0"/>
              <a:t>Undirected graphs</a:t>
            </a:r>
          </a:p>
          <a:p>
            <a:pPr lvl="1"/>
            <a:r>
              <a:rPr lang="en-US" sz="3000" dirty="0"/>
              <a:t>Directed graphs</a:t>
            </a:r>
          </a:p>
          <a:p>
            <a:pPr lvl="1"/>
            <a:r>
              <a:rPr lang="en-US" sz="3000" dirty="0"/>
              <a:t>Priority queues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A480A4E-7545-4A7C-BA6E-CF743B8A93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t="6713" r="20133" b="9919"/>
          <a:stretch/>
        </p:blipFill>
        <p:spPr bwMode="auto">
          <a:xfrm>
            <a:off x="7772400" y="89647"/>
            <a:ext cx="4343400" cy="664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3C4AD-A903-44B2-88BB-D4EC5D550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10363200" cy="1143000"/>
          </a:xfrm>
        </p:spPr>
        <p:txBody>
          <a:bodyPr/>
          <a:lstStyle/>
          <a:p>
            <a:r>
              <a:rPr lang="en-US" dirty="0"/>
              <a:t>Q &amp; A</a:t>
            </a:r>
          </a:p>
        </p:txBody>
      </p:sp>
      <p:pic>
        <p:nvPicPr>
          <p:cNvPr id="2050" name="Picture 2" descr="Coming to China Travel Guide: the Girl Questions">
            <a:extLst>
              <a:ext uri="{FF2B5EF4-FFF2-40B4-BE49-F238E27FC236}">
                <a16:creationId xmlns:a16="http://schemas.microsoft.com/office/drawing/2014/main" id="{0F77F431-9C29-448E-893F-16DB6C1DE5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000" y="0"/>
            <a:ext cx="10272184" cy="684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463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8985A0-D6EA-19D3-DB93-998FD55C9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65" y="1367392"/>
            <a:ext cx="6019800" cy="5276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56EE87-BD73-4046-BAF7-2619A1485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8602"/>
            <a:ext cx="9144000" cy="99059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Stack Overflow Developer </a:t>
            </a:r>
            <a:r>
              <a:rPr lang="en-US"/>
              <a:t>Survey 2022 </a:t>
            </a:r>
            <a:r>
              <a:rPr lang="en-US" sz="2800"/>
              <a:t>Most </a:t>
            </a:r>
            <a:r>
              <a:rPr lang="en-US" sz="2800" dirty="0"/>
              <a:t>Popular Programming Languages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BBEAA0-0750-4599-BD0D-B700308FA609}"/>
              </a:ext>
            </a:extLst>
          </p:cNvPr>
          <p:cNvSpPr/>
          <p:nvPr/>
        </p:nvSpPr>
        <p:spPr>
          <a:xfrm>
            <a:off x="838200" y="3404556"/>
            <a:ext cx="3886200" cy="3810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788A13-A3B0-A4B2-FB5B-68254CA70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355393"/>
            <a:ext cx="2438400" cy="5248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86BECC-EFA8-5991-7CD8-904A38976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5735" y="1355393"/>
            <a:ext cx="200977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23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E6778-FE70-4CED-974A-A7ECB42F8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Java 17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E416A-F147-4126-98DD-A831C1DCA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800"/>
            <a:ext cx="9677400" cy="4648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Reading assignment: Sedgewick/Wayne, pp. 3-53</a:t>
            </a:r>
          </a:p>
          <a:p>
            <a:pPr lvl="1"/>
            <a:r>
              <a:rPr lang="en-US" dirty="0"/>
              <a:t>Read this slowly and carefully...		Why??</a:t>
            </a:r>
          </a:p>
          <a:p>
            <a:pPr lvl="1"/>
            <a:r>
              <a:rPr lang="en-US" dirty="0"/>
              <a:t>I will assume that you know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all</a:t>
            </a:r>
            <a:r>
              <a:rPr lang="en-US" dirty="0"/>
              <a:t> this unless you ask questions on Wednesday</a:t>
            </a:r>
          </a:p>
          <a:p>
            <a:pPr lvl="1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Reading the book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/>
              <a:t>is an expectation in this course and is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mandatory</a:t>
            </a:r>
            <a:r>
              <a:rPr lang="en-US" dirty="0"/>
              <a:t> if you want to succeed (i.e., get a good grade, learn the material, complete the assignments, etc.)</a:t>
            </a:r>
            <a:endParaRPr lang="en-US" b="1" dirty="0"/>
          </a:p>
          <a:p>
            <a:r>
              <a:rPr lang="en-US" dirty="0"/>
              <a:t>Puzzler: Is Java a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static</a:t>
            </a:r>
            <a:r>
              <a:rPr lang="en-US" dirty="0"/>
              <a:t> language or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dynamic</a:t>
            </a:r>
            <a:r>
              <a:rPr lang="en-US" dirty="0"/>
              <a:t> language?</a:t>
            </a:r>
          </a:p>
          <a:p>
            <a:pPr lvl="1"/>
            <a:r>
              <a:rPr lang="en-NZ" dirty="0"/>
              <a:t>Dynamic languages can be interpreted directly, which means that the actual text of the program — the source code — is used while the program is running</a:t>
            </a:r>
          </a:p>
          <a:p>
            <a:pPr lvl="1"/>
            <a:r>
              <a:rPr lang="en-NZ" dirty="0"/>
              <a:t>A static language is executed in two phases: first the program is translated from source code to binary code, and then the binary code is interpreted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It was a trick question</a:t>
            </a:r>
            <a:r>
              <a:rPr lang="en-US" dirty="0"/>
              <a:t>: </a:t>
            </a:r>
            <a:r>
              <a:rPr lang="en-NZ" dirty="0"/>
              <a:t>Most execution engines do both translation and interpretation!</a:t>
            </a:r>
          </a:p>
          <a:p>
            <a:pPr lvl="1"/>
            <a:r>
              <a:rPr lang="en-NZ" dirty="0">
                <a:solidFill>
                  <a:schemeClr val="accent4">
                    <a:lumMod val="75000"/>
                  </a:schemeClr>
                </a:solidFill>
              </a:rPr>
              <a:t>Static</a:t>
            </a:r>
            <a:r>
              <a:rPr lang="en-NZ" dirty="0"/>
              <a:t> refers to what the translator does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Dynamic</a:t>
            </a:r>
            <a:r>
              <a:rPr lang="en-US" dirty="0"/>
              <a:t> refers to what the interpreter does</a:t>
            </a:r>
          </a:p>
        </p:txBody>
      </p:sp>
    </p:spTree>
    <p:extLst>
      <p:ext uri="{BB962C8B-B14F-4D97-AF65-F5344CB8AC3E}">
        <p14:creationId xmlns:p14="http://schemas.microsoft.com/office/powerpoint/2010/main" val="315411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901026.potx" id="{468775DC-C458-452B-B494-CBFA066AAFA0}" vid="{10EEBE7C-0769-4F35-B6EB-5940E3BEB5F4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1566889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2012-05-23T08:44:00+00:00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TP102901017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836753</LocLastLocAttemptVersionLookup>
    <IsSearchable xmlns="4873beb7-5857-4685-be1f-d57550cc96cc">true</IsSearchable>
    <TemplateTemplateType xmlns="4873beb7-5857-4685-be1f-d57550cc96cc">PowerPoint Design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REDMOND\v-anij</DisplayName>
        <AccountId>2469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4098515-0C12-46CF-BC7C-69B4A13CD5FA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B5C6E15-39DC-470B-9445-F754B9458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19067</TotalTime>
  <Words>902</Words>
  <Application>Microsoft Office PowerPoint</Application>
  <PresentationFormat>Widescreen</PresentationFormat>
  <Paragraphs>110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Courier New</vt:lpstr>
      <vt:lpstr>Consolas</vt:lpstr>
      <vt:lpstr>Arial</vt:lpstr>
      <vt:lpstr>Times New Roman</vt:lpstr>
      <vt:lpstr>Candara</vt:lpstr>
      <vt:lpstr>Tech Computer 16x9</vt:lpstr>
      <vt:lpstr>COMP 2100 Data Structures</vt:lpstr>
      <vt:lpstr>COMP 2100</vt:lpstr>
      <vt:lpstr>Welcome Back! </vt:lpstr>
      <vt:lpstr>Syllabus &amp; Online Resources</vt:lpstr>
      <vt:lpstr>Software</vt:lpstr>
      <vt:lpstr>Course Topics</vt:lpstr>
      <vt:lpstr>Q &amp; A</vt:lpstr>
      <vt:lpstr>Stack Overflow Developer Survey 2022 Most Popular Programming Languages</vt:lpstr>
      <vt:lpstr>Java 17</vt:lpstr>
      <vt:lpstr>Java: A Compiled and Interpreted Language</vt:lpstr>
      <vt:lpstr>More Review: Design by Contract</vt:lpstr>
      <vt:lpstr>More Review: Design by Contract</vt:lpstr>
      <vt:lpstr>More Review: Design by Contract</vt:lpstr>
      <vt:lpstr>DBC Example</vt:lpstr>
      <vt:lpstr>DBC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2100</dc:title>
  <dc:creator>Stucki, David</dc:creator>
  <cp:lastModifiedBy>Stucki, David</cp:lastModifiedBy>
  <cp:revision>35</cp:revision>
  <dcterms:created xsi:type="dcterms:W3CDTF">2017-08-20T02:44:29Z</dcterms:created>
  <dcterms:modified xsi:type="dcterms:W3CDTF">2022-08-23T13:51:17Z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