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5" r:id="rId1"/>
    <p:sldMasterId id="2147484104" r:id="rId2"/>
  </p:sldMasterIdLst>
  <p:notesMasterIdLst>
    <p:notesMasterId r:id="rId10"/>
  </p:notesMasterIdLst>
  <p:handoutMasterIdLst>
    <p:handoutMasterId r:id="rId11"/>
  </p:handoutMasterIdLst>
  <p:sldIdLst>
    <p:sldId id="322" r:id="rId3"/>
    <p:sldId id="390" r:id="rId4"/>
    <p:sldId id="539" r:id="rId5"/>
    <p:sldId id="540" r:id="rId6"/>
    <p:sldId id="541" r:id="rId7"/>
    <p:sldId id="543" r:id="rId8"/>
    <p:sldId id="542" r:id="rId9"/>
  </p:sldIdLst>
  <p:sldSz cx="12192000" cy="6858000"/>
  <p:notesSz cx="6858000" cy="9144000"/>
  <p:embeddedFontLst>
    <p:embeddedFont>
      <p:font typeface="ＭＳ Ｐゴシック" panose="020B0600070205080204" pitchFamily="34" charset="-128"/>
      <p:regular r:id="rId12"/>
    </p:embeddedFont>
    <p:embeddedFont>
      <p:font typeface="Footlight MT Light" panose="0204060206030A020304" pitchFamily="18" charset="0"/>
      <p:regular r:id="rId13"/>
    </p:embeddedFont>
    <p:embeddedFont>
      <p:font typeface="Pizzicato-Swash" panose="00000400000000000000" pitchFamily="2" charset="0"/>
      <p:regular r:id="rId14"/>
    </p:embeddedFont>
    <p:embeddedFont>
      <p:font typeface="TrumpetLite" panose="020A0602050506020204" pitchFamily="18" charset="0"/>
      <p:regular r:id="rId15"/>
      <p:bold r:id="rId16"/>
    </p:embeddedFont>
  </p:embeddedFont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948"/>
    <a:srgbClr val="FEFF60"/>
    <a:srgbClr val="114F96"/>
    <a:srgbClr val="0A508B"/>
    <a:srgbClr val="FFF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22" autoAdjust="0"/>
    <p:restoredTop sz="94660"/>
  </p:normalViewPr>
  <p:slideViewPr>
    <p:cSldViewPr>
      <p:cViewPr varScale="1">
        <p:scale>
          <a:sx n="103" d="100"/>
          <a:sy n="103" d="100"/>
        </p:scale>
        <p:origin x="708" y="10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493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EC0521-32E3-4C31-9102-AF3FDE731388}" type="datetime1">
              <a:rPr lang="en-US"/>
              <a:pPr>
                <a:defRPr/>
              </a:pPr>
              <a:t>2/28/2026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DC68E8D-A74E-4CC8-845A-D79C763B8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20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4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685800"/>
            <a:ext cx="6076950" cy="3419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FC7CA11-5530-4644-BF65-99309B556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30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2">
            <a:extLst>
              <a:ext uri="{FF2B5EF4-FFF2-40B4-BE49-F238E27FC236}">
                <a16:creationId xmlns:a16="http://schemas.microsoft.com/office/drawing/2014/main" id="{DB3F7789-FC7B-49EE-95E1-B5FDA2C65F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AC7B17-A2D4-4930-9047-0E0DB4FF0A5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32B16F66-5220-442E-9710-69DCD3BA8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8FE20874-43E3-4711-BF12-BEC39F0B7DB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05000"/>
            <a:ext cx="10363200" cy="19050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91000"/>
            <a:ext cx="9652000" cy="12954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ln>
                  <a:noFill/>
                </a:ln>
                <a:noFill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D547FCD-06FF-4B40-B56B-3F83B2C3E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48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E728C-F143-4030-BA3E-0F18C4E7B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4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81000"/>
            <a:ext cx="2692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81000"/>
            <a:ext cx="7874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10B79-35C3-4850-9D60-60074833B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23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2" y="1981200"/>
            <a:ext cx="5276849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2" y="4186239"/>
            <a:ext cx="5276849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CB351-E3CA-4CA9-9FC0-482C73640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44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2" y="1981201"/>
            <a:ext cx="5276849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C1B92-C9EC-4821-8465-E1A9D0374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12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124201"/>
            <a:ext cx="10350500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914401" y="6248401"/>
            <a:ext cx="2527300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65601" y="6248401"/>
            <a:ext cx="38481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37601" y="6248401"/>
            <a:ext cx="25273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168F7-6561-4C1C-9FAA-15C37EA4D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3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1676400"/>
          </a:xfrm>
          <a:prstGeom prst="round2DiagRect">
            <a:avLst/>
          </a:prstGeom>
          <a:solidFill>
            <a:srgbClr val="E6E100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>
            <a:lvl1pPr>
              <a:defRPr sz="4400" b="1" baseline="0"/>
            </a:lvl1pPr>
          </a:lstStyle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4400" kern="0" dirty="0">
              <a:solidFill>
                <a:srgbClr val="222222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5562600"/>
            <a:ext cx="12192000" cy="1295400"/>
          </a:xfrm>
          <a:prstGeom prst="round2DiagRect">
            <a:avLst/>
          </a:prstGeom>
          <a:solidFill>
            <a:schemeClr val="tx1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l">
              <a:buFontTx/>
              <a:buNone/>
              <a:defRPr sz="2800" b="1" i="0" baseline="0">
                <a:solidFill>
                  <a:srgbClr val="CCFFCC"/>
                </a:solidFill>
                <a:latin typeface="+mj-lt"/>
                <a:ea typeface="Batang" pitchFamily="18" charset="-127"/>
              </a:defRPr>
            </a:lvl1pPr>
          </a:lstStyle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sz="2800" kern="0">
                <a:cs typeface="ＭＳ Ｐゴシック" charset="-128"/>
              </a:rPr>
              <a:t>INVITATION TO </a:t>
            </a:r>
          </a:p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sz="2800" kern="0">
                <a:cs typeface="ＭＳ Ｐゴシック" charset="-128"/>
              </a:rPr>
              <a:t>Computer Science</a:t>
            </a:r>
            <a:endParaRPr lang="en-US" sz="2800" kern="0" dirty="0">
              <a:cs typeface="ＭＳ Ｐゴシック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1" y="5676900"/>
            <a:ext cx="14605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3600" kern="0" dirty="0">
              <a:solidFill>
                <a:srgbClr val="222222"/>
              </a:solidFill>
              <a:latin typeface="+mj-lt"/>
              <a:cs typeface="ＭＳ Ｐゴシック" charset="-128"/>
            </a:endParaRPr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05000"/>
            <a:ext cx="10363200" cy="19050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91000"/>
            <a:ext cx="9652000" cy="12954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solidFill>
                  <a:srgbClr val="CCFFCC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CF204D9-31E5-4E1C-AD1F-EA82E21E2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03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CF40C-F4B9-441B-A605-844EC22E7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53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689BE-3FD0-4A48-84BF-684FA6E1F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33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0782C-63E5-47FF-B9A9-7362D6D5B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09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47654-A352-4D35-8D2C-6D26A15A3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6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9EC4C-8EAF-4C4C-80F7-710D9E4E8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32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8A096-FA40-47E9-8DC3-2BFFE04FD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15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6611B-47A1-4430-9535-F3F09A07E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27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D840F-33A3-4114-A20E-1FD2F67A7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17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83EF6-6D8C-4945-B2C9-931A8B3E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07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A4098-EB04-462A-9F5C-9EB4CAA12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880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81000"/>
            <a:ext cx="2692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81000"/>
            <a:ext cx="7874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BC4A9-499B-4849-AD1B-B992E446C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81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2" y="1981200"/>
            <a:ext cx="5276849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2" y="4186239"/>
            <a:ext cx="5276849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3003B-4157-4E64-A58F-6D76EA66B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64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2" y="1981201"/>
            <a:ext cx="5276849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38DA0-7400-447D-9CE1-45509FAFA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652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124201"/>
            <a:ext cx="10350500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914401" y="6248401"/>
            <a:ext cx="2527300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65601" y="6248401"/>
            <a:ext cx="38481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37601" y="6248401"/>
            <a:ext cx="25273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33BA4-4B47-4E68-B74E-3C89921F6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1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632CE-2825-4B2C-A5ED-9C00523F9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FC0B-B801-4057-AF82-3E8D014B8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2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4E75B-F506-4995-BF20-B192C69FE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4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68DD3-0518-4276-8075-B0745920B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1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A6467-7185-413E-94FC-B02364412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3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25819-BA36-45E0-9E38-2EDC08446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7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FE0FD-A951-40E7-842C-28BCAF740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8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1200" y="6324600"/>
            <a:ext cx="782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246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FBDF431-ABAF-4C8B-BC56-4D8397390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  <p:sldLayoutId id="2147484184" r:id="rId12"/>
    <p:sldLayoutId id="2147484185" r:id="rId13"/>
    <p:sldLayoutId id="2147484186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5334000" y="-5334000"/>
            <a:ext cx="1524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5638799" y="304801"/>
            <a:ext cx="914402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1200" y="6324600"/>
            <a:ext cx="782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246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6E264A2-13C1-479A-BAC1-39701FA26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  <p:sldLayoutId id="2147484188" r:id="rId12"/>
    <p:sldLayoutId id="2147484189" r:id="rId13"/>
    <p:sldLayoutId id="2147484190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TheLanguageList.txt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jpeg"/><Relationship Id="rId4" Type="http://schemas.openxmlformats.org/officeDocument/2006/relationships/hyperlink" Target="Day_25_ProgrammingLanguages/prezi.ex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A2D2DF1-C9A5-4A8E-892B-1217106B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7200" y="1295400"/>
            <a:ext cx="3581400" cy="4572000"/>
          </a:xfrm>
        </p:spPr>
        <p:txBody>
          <a:bodyPr/>
          <a:lstStyle/>
          <a:p>
            <a:pPr marL="0" indent="0">
              <a:buNone/>
            </a:pPr>
            <a:endParaRPr lang="en-US" sz="60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  <a:p>
            <a:pPr marL="0" indent="0">
              <a:buNone/>
            </a:pP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High Level Programming Languages</a:t>
            </a:r>
          </a:p>
        </p:txBody>
      </p:sp>
      <p:sp>
        <p:nvSpPr>
          <p:cNvPr id="2" name="AutoShape 6" descr="Article_PPT_Template-1.jpg">
            <a:extLst>
              <a:ext uri="{FF2B5EF4-FFF2-40B4-BE49-F238E27FC236}">
                <a16:creationId xmlns:a16="http://schemas.microsoft.com/office/drawing/2014/main" id="{3C427006-4F12-415A-A372-1F54566207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-11430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The easiest programming languages to learn | ZDNET">
            <a:extLst>
              <a:ext uri="{FF2B5EF4-FFF2-40B4-BE49-F238E27FC236}">
                <a16:creationId xmlns:a16="http://schemas.microsoft.com/office/drawing/2014/main" id="{1D66E23A-DB8E-5583-0930-23FC09A19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11086"/>
            <a:ext cx="7467600" cy="418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57DD-42EB-488A-93AF-47B9A24C1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ALERT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ED3F3-5033-4930-B561-2DFA70946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76400"/>
            <a:ext cx="10058400" cy="4038600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2800" dirty="0">
              <a:latin typeface="Footlight MT Light" panose="0204060206030A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>
                <a:latin typeface="Footlight MT Light" panose="0204060206030A020304" pitchFamily="18" charset="0"/>
              </a:rPr>
              <a:t>Assignment 6 is due today</a:t>
            </a:r>
          </a:p>
          <a:p>
            <a:pPr>
              <a:spcBef>
                <a:spcPts val="0"/>
              </a:spcBef>
            </a:pPr>
            <a:endParaRPr lang="en-US" sz="2800">
              <a:latin typeface="Footlight MT Light" panose="0204060206030A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>
                <a:latin typeface="Footlight MT Light" panose="0204060206030A020304" pitchFamily="18" charset="0"/>
              </a:rPr>
              <a:t>Assignment 7 is available on Brightspace and is due Friday after break</a:t>
            </a:r>
          </a:p>
        </p:txBody>
      </p:sp>
    </p:spTree>
    <p:extLst>
      <p:ext uri="{BB962C8B-B14F-4D97-AF65-F5344CB8AC3E}">
        <p14:creationId xmlns:p14="http://schemas.microsoft.com/office/powerpoint/2010/main" val="291668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Languages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9829800" cy="5029200"/>
          </a:xfrm>
        </p:spPr>
        <p:txBody>
          <a:bodyPr/>
          <a:lstStyle/>
          <a:p>
            <a:r>
              <a:rPr lang="en-US" sz="28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Assembly language improves on machine language</a:t>
            </a:r>
          </a:p>
          <a:p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But assembly language is not a perfect solution...</a:t>
            </a:r>
            <a:endParaRPr lang="en-US" dirty="0">
              <a:latin typeface="TrumpetLite" panose="020A0602050506020204" pitchFamily="18" charset="0"/>
              <a:ea typeface="ＭＳ Ｐゴシック" pitchFamily="34" charset="-128"/>
            </a:endParaRPr>
          </a:p>
          <a:p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What is wrong with assembly language?</a:t>
            </a:r>
          </a:p>
          <a:p>
            <a:pPr lvl="1"/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Programmer must manage movement of data among memory locations and registers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rumpetLite" panose="020A0602050506020204" pitchFamily="18" charset="0"/>
                <a:ea typeface="ＭＳ Ｐゴシック" pitchFamily="34" charset="-128"/>
              </a:rPr>
              <a:t>(too close to hardware)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  <a:latin typeface="TrumpetLite" panose="020A0602050506020204" pitchFamily="18" charset="0"/>
              <a:ea typeface="ＭＳ Ｐゴシック" pitchFamily="34" charset="-128"/>
            </a:endParaRPr>
          </a:p>
          <a:p>
            <a:pPr lvl="1"/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Microscopic view of task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rumpetLite" panose="020A0602050506020204" pitchFamily="18" charset="0"/>
                <a:ea typeface="ＭＳ Ｐゴシック" pitchFamily="34" charset="-128"/>
              </a:rPr>
              <a:t>(tedious)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  <a:latin typeface="TrumpetLite" panose="020A0602050506020204" pitchFamily="18" charset="0"/>
              <a:ea typeface="ＭＳ Ｐゴシック" pitchFamily="34" charset="-128"/>
            </a:endParaRPr>
          </a:p>
          <a:p>
            <a:pPr lvl="1"/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Machine specific languages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rumpetLite" panose="020A0602050506020204" pitchFamily="18" charset="0"/>
                <a:ea typeface="ＭＳ Ｐゴシック" pitchFamily="34" charset="-128"/>
              </a:rPr>
              <a:t>(not portable)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  <a:latin typeface="TrumpetLite" panose="020A0602050506020204" pitchFamily="18" charset="0"/>
              <a:ea typeface="ＭＳ Ｐゴシック" pitchFamily="34" charset="-128"/>
            </a:endParaRPr>
          </a:p>
          <a:p>
            <a:pPr lvl="1"/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Far from natural language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rumpetLite" panose="020A0602050506020204" pitchFamily="18" charset="0"/>
                <a:ea typeface="ＭＳ Ｐゴシック" pitchFamily="34" charset="-128"/>
              </a:rPr>
              <a:t>(not abstract enough)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479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Languages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24000"/>
            <a:ext cx="10058400" cy="5029200"/>
          </a:xfrm>
        </p:spPr>
        <p:txBody>
          <a:bodyPr/>
          <a:lstStyle/>
          <a:p>
            <a:r>
              <a:rPr lang="en-US" sz="28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High-level programming languages improve on assembly language</a:t>
            </a:r>
          </a:p>
          <a:p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Goals:</a:t>
            </a:r>
          </a:p>
          <a:p>
            <a:pPr lvl="1"/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Programmer need not manage data in memory</a:t>
            </a:r>
          </a:p>
          <a:p>
            <a:pPr lvl="2"/>
            <a:r>
              <a:rPr lang="en-US" sz="2600" dirty="0">
                <a:latin typeface="TrumpetLite" panose="020A0602050506020204" pitchFamily="18" charset="0"/>
                <a:ea typeface="ＭＳ Ｐゴシック" pitchFamily="34" charset="-128"/>
              </a:rPr>
              <a:t>Memory is abstracted to variables from addresses</a:t>
            </a:r>
          </a:p>
          <a:p>
            <a:pPr lvl="1"/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Macroscopic view of tasks (e.g., “add B and C”)</a:t>
            </a:r>
          </a:p>
          <a:p>
            <a:pPr lvl="1"/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Programs portable from one machine to another</a:t>
            </a:r>
          </a:p>
          <a:p>
            <a:pPr lvl="1"/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Program statements closer to natural language and mathematical notation</a:t>
            </a:r>
          </a:p>
          <a:p>
            <a:pPr lvl="1"/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Problem &amp; domain oriented primitives</a:t>
            </a:r>
          </a:p>
        </p:txBody>
      </p:sp>
    </p:spTree>
    <p:extLst>
      <p:ext uri="{BB962C8B-B14F-4D97-AF65-F5344CB8AC3E}">
        <p14:creationId xmlns:p14="http://schemas.microsoft.com/office/powerpoint/2010/main" val="307549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Languages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10210800" cy="5029200"/>
          </a:xfrm>
        </p:spPr>
        <p:txBody>
          <a:bodyPr/>
          <a:lstStyle/>
          <a:p>
            <a:r>
              <a:rPr lang="en-US" sz="28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Nothing comes without a cost!</a:t>
            </a:r>
          </a:p>
          <a:p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Source code is not machine language, therefore computers can’t understand it</a:t>
            </a:r>
          </a:p>
          <a:p>
            <a:pPr lvl="1"/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Unless it is translated to machine language</a:t>
            </a:r>
          </a:p>
          <a:p>
            <a:r>
              <a:rPr lang="en-US" sz="3000" dirty="0">
                <a:latin typeface="TrumpetLite" panose="020A0602050506020204" pitchFamily="18" charset="0"/>
                <a:ea typeface="ＭＳ Ｐゴシック" pitchFamily="34" charset="-128"/>
              </a:rPr>
              <a:t>High-level languages are significantly more complex and difficult to translate than assembly</a:t>
            </a:r>
          </a:p>
          <a:p>
            <a:pPr lvl="1"/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There are a wide variety of programming language features, idioms, cultures, and metaphors</a:t>
            </a:r>
          </a:p>
          <a:p>
            <a:pPr lvl="1"/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Platform independence is difficult to achieve</a:t>
            </a:r>
          </a:p>
        </p:txBody>
      </p:sp>
    </p:spTree>
    <p:extLst>
      <p:ext uri="{BB962C8B-B14F-4D97-AF65-F5344CB8AC3E}">
        <p14:creationId xmlns:p14="http://schemas.microsoft.com/office/powerpoint/2010/main" val="115149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1FC20686-5A2F-4E56-8DDB-6C94AB1B3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7699" r="1666" b="12224"/>
          <a:stretch/>
        </p:blipFill>
        <p:spPr bwMode="auto">
          <a:xfrm>
            <a:off x="1676400" y="1752600"/>
            <a:ext cx="8839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416EE96C-A254-E600-0EF5-48F0123CEF8B}"/>
              </a:ext>
            </a:extLst>
          </p:cNvPr>
          <p:cNvSpPr txBox="1">
            <a:spLocks noChangeArrowheads="1"/>
          </p:cNvSpPr>
          <p:nvPr/>
        </p:nvSpPr>
        <p:spPr>
          <a:xfrm>
            <a:off x="711200" y="381000"/>
            <a:ext cx="1076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9pPr>
          </a:lstStyle>
          <a:p>
            <a:pPr algn="l" defTabSz="914400">
              <a:buClrTx/>
              <a:buSzTx/>
              <a:buFontTx/>
            </a:pPr>
            <a:r>
              <a:rPr lang="en-US" sz="5400" kern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Language Translation</a:t>
            </a:r>
            <a:endParaRPr lang="en-US" sz="5400" kern="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986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raductaNet -">
            <a:extLst>
              <a:ext uri="{FF2B5EF4-FFF2-40B4-BE49-F238E27FC236}">
                <a16:creationId xmlns:a16="http://schemas.microsoft.com/office/drawing/2014/main" id="{2C5243E4-80F0-46A5-951D-58B4183B0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40914" y="4182438"/>
            <a:ext cx="2703286" cy="191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Babel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362200"/>
            <a:ext cx="9067800" cy="3505200"/>
          </a:xfrm>
        </p:spPr>
        <p:txBody>
          <a:bodyPr/>
          <a:lstStyle/>
          <a:p>
            <a:r>
              <a:rPr lang="en-US" sz="28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How many programming languages?</a:t>
            </a:r>
          </a:p>
          <a:p>
            <a:pPr lvl="1"/>
            <a:r>
              <a:rPr lang="en-US" sz="28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language list!</a:t>
            </a:r>
            <a:endParaRPr lang="en-US" sz="2800" dirty="0">
              <a:solidFill>
                <a:schemeClr val="accent2"/>
              </a:solidFill>
              <a:latin typeface="TrumpetLite" panose="020A0602050506020204" pitchFamily="18" charset="0"/>
              <a:ea typeface="ＭＳ Ｐゴシック" pitchFamily="34" charset="-128"/>
            </a:endParaRPr>
          </a:p>
          <a:p>
            <a:r>
              <a:rPr lang="en-US" sz="3000" dirty="0">
                <a:latin typeface="TrumpetLite" panose="020A0602050506020204" pitchFamily="18" charset="0"/>
                <a:ea typeface="ＭＳ Ｐゴシック" pitchFamily="34" charset="-128"/>
              </a:rPr>
              <a:t>Why so many???</a:t>
            </a:r>
          </a:p>
          <a:p>
            <a:pPr lvl="1"/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Problem domains &amp; primitives</a:t>
            </a:r>
          </a:p>
          <a:p>
            <a:r>
              <a:rPr lang="en-US" sz="3000" dirty="0">
                <a:latin typeface="TrumpetLite" panose="020A0602050506020204" pitchFamily="18" charset="0"/>
                <a:ea typeface="ＭＳ Ｐゴシック" pitchFamily="34" charset="-128"/>
              </a:rPr>
              <a:t>History &amp; Overview</a:t>
            </a:r>
          </a:p>
          <a:p>
            <a:pPr lvl="1"/>
            <a:r>
              <a:rPr lang="en-US" sz="280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Prezi</a:t>
            </a:r>
            <a:endParaRPr lang="en-US" sz="2800" dirty="0">
              <a:solidFill>
                <a:schemeClr val="accent2"/>
              </a:solidFill>
              <a:latin typeface="TrumpetLite" panose="020A0602050506020204" pitchFamily="18" charset="0"/>
              <a:ea typeface="ＭＳ Ｐゴシック" pitchFamily="34" charset="-128"/>
            </a:endParaRPr>
          </a:p>
          <a:p>
            <a:pPr lvl="1"/>
            <a:endParaRPr lang="en-US" sz="2800" dirty="0">
              <a:solidFill>
                <a:schemeClr val="accent2"/>
              </a:solidFill>
              <a:latin typeface="TrumpetLite" panose="020A0602050506020204" pitchFamily="18" charset="0"/>
              <a:ea typeface="ＭＳ Ｐゴシック" pitchFamily="34" charset="-128"/>
            </a:endParaRPr>
          </a:p>
          <a:p>
            <a:pPr lvl="1"/>
            <a:endParaRPr lang="en-US" sz="2800" dirty="0"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  <p:pic>
        <p:nvPicPr>
          <p:cNvPr id="1026" name="Picture 2" descr="Focus On Tower of Babel">
            <a:extLst>
              <a:ext uri="{FF2B5EF4-FFF2-40B4-BE49-F238E27FC236}">
                <a16:creationId xmlns:a16="http://schemas.microsoft.com/office/drawing/2014/main" id="{08414869-D6A6-4E9A-BA01-9132A849C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632" y="131136"/>
            <a:ext cx="5172568" cy="405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59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3"/>
    </p:bldLst>
  </p:timing>
</p:sld>
</file>

<file path=ppt/theme/theme1.xml><?xml version="1.0" encoding="utf-8"?>
<a:theme xmlns:a="http://schemas.openxmlformats.org/drawingml/2006/main" name="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8500</TotalTime>
  <Words>230</Words>
  <Application>Microsoft Office PowerPoint</Application>
  <PresentationFormat>Widescreen</PresentationFormat>
  <Paragraphs>40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Pizzicato-Swash</vt:lpstr>
      <vt:lpstr>ＭＳ Ｐゴシック</vt:lpstr>
      <vt:lpstr>Times New Roman</vt:lpstr>
      <vt:lpstr>Arial</vt:lpstr>
      <vt:lpstr>TrumpetLite</vt:lpstr>
      <vt:lpstr>Footlight MT Light</vt:lpstr>
      <vt:lpstr>Sample PPT_template</vt:lpstr>
      <vt:lpstr>1_Sample PPT_template</vt:lpstr>
      <vt:lpstr>PowerPoint Presentation</vt:lpstr>
      <vt:lpstr>ALERT</vt:lpstr>
      <vt:lpstr>Languages</vt:lpstr>
      <vt:lpstr>Languages</vt:lpstr>
      <vt:lpstr>Languages</vt:lpstr>
      <vt:lpstr>PowerPoint Presentation</vt:lpstr>
      <vt:lpstr>Babel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Stucki, David</cp:lastModifiedBy>
  <cp:revision>510</cp:revision>
  <dcterms:created xsi:type="dcterms:W3CDTF">2011-10-16T19:29:59Z</dcterms:created>
  <dcterms:modified xsi:type="dcterms:W3CDTF">2026-03-01T02:47:52Z</dcterms:modified>
</cp:coreProperties>
</file>