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5" r:id="rId1"/>
    <p:sldMasterId id="2147484104" r:id="rId2"/>
  </p:sldMasterIdLst>
  <p:notesMasterIdLst>
    <p:notesMasterId r:id="rId16"/>
  </p:notesMasterIdLst>
  <p:handoutMasterIdLst>
    <p:handoutMasterId r:id="rId17"/>
  </p:handoutMasterIdLst>
  <p:sldIdLst>
    <p:sldId id="322" r:id="rId3"/>
    <p:sldId id="390" r:id="rId4"/>
    <p:sldId id="260" r:id="rId5"/>
    <p:sldId id="557" r:id="rId6"/>
    <p:sldId id="347" r:id="rId7"/>
    <p:sldId id="550" r:id="rId8"/>
    <p:sldId id="553" r:id="rId9"/>
    <p:sldId id="554" r:id="rId10"/>
    <p:sldId id="555" r:id="rId11"/>
    <p:sldId id="532" r:id="rId12"/>
    <p:sldId id="533" r:id="rId13"/>
    <p:sldId id="556" r:id="rId14"/>
    <p:sldId id="534" r:id="rId15"/>
  </p:sldIdLst>
  <p:sldSz cx="12192000" cy="6858000"/>
  <p:notesSz cx="6858000" cy="9144000"/>
  <p:embeddedFontLst>
    <p:embeddedFont>
      <p:font typeface="ＭＳ Ｐゴシック" panose="020B0600070205080204" pitchFamily="34" charset="-128"/>
      <p:regular r:id="rId18"/>
    </p:embeddedFont>
    <p:embeddedFont>
      <p:font typeface="Footlight MT Light" panose="0204060206030A020304" pitchFamily="18" charset="0"/>
      <p:regular r:id="rId19"/>
    </p:embeddedFont>
    <p:embeddedFont>
      <p:font typeface="Pizzicato-Swash" panose="00000400000000000000" pitchFamily="2" charset="0"/>
      <p:regular r:id="rId20"/>
    </p:embeddedFont>
    <p:embeddedFont>
      <p:font typeface="TrumpetLite" panose="020A0602050506020204" pitchFamily="18" charset="0"/>
      <p:regular r:id="rId21"/>
      <p:bold r:id="rId22"/>
    </p:embeddedFont>
  </p:embeddedFont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948"/>
    <a:srgbClr val="FEFF60"/>
    <a:srgbClr val="114F96"/>
    <a:srgbClr val="0A508B"/>
    <a:srgbClr val="FFF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9" autoAdjust="0"/>
    <p:restoredTop sz="94660"/>
  </p:normalViewPr>
  <p:slideViewPr>
    <p:cSldViewPr>
      <p:cViewPr varScale="1">
        <p:scale>
          <a:sx n="103" d="100"/>
          <a:sy n="103" d="100"/>
        </p:scale>
        <p:origin x="786" y="10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493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EC0521-32E3-4C31-9102-AF3FDE731388}" type="datetime1">
              <a:rPr lang="en-US"/>
              <a:pPr>
                <a:defRPr/>
              </a:pPr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DC68E8D-A74E-4CC8-845A-D79C763B8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20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4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685800"/>
            <a:ext cx="6076950" cy="3419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FC7CA11-5530-4644-BF65-99309B556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30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2">
            <a:extLst>
              <a:ext uri="{FF2B5EF4-FFF2-40B4-BE49-F238E27FC236}">
                <a16:creationId xmlns:a16="http://schemas.microsoft.com/office/drawing/2014/main" id="{DB3F7789-FC7B-49EE-95E1-B5FDA2C65F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AC7B17-A2D4-4930-9047-0E0DB4FF0A5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32B16F66-5220-442E-9710-69DCD3BA8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8FE20874-43E3-4711-BF12-BEC39F0B7DB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6ED5489-17E9-4BAA-B922-99EDB19475A1}" type="slidenum">
              <a:rPr lang="en-US" sz="1200" smtClean="0">
                <a:solidFill>
                  <a:srgbClr val="000000"/>
                </a:solidFill>
              </a:rPr>
              <a:pPr eaLnBrk="1" hangingPunct="1"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6ED5489-17E9-4BAA-B922-99EDB19475A1}" type="slidenum">
              <a:rPr lang="en-US" sz="1200" smtClean="0">
                <a:solidFill>
                  <a:srgbClr val="000000"/>
                </a:solidFill>
              </a:rPr>
              <a:pPr eaLnBrk="1" hangingPunct="1"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31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05000"/>
            <a:ext cx="10363200" cy="19050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91000"/>
            <a:ext cx="9652000" cy="12954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ln>
                  <a:noFill/>
                </a:ln>
                <a:noFill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D547FCD-06FF-4B40-B56B-3F83B2C3E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48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E728C-F143-4030-BA3E-0F18C4E7B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4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81000"/>
            <a:ext cx="2692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81000"/>
            <a:ext cx="7874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10B79-35C3-4850-9D60-60074833B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23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2" y="1981200"/>
            <a:ext cx="5276849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2" y="4186239"/>
            <a:ext cx="5276849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CB351-E3CA-4CA9-9FC0-482C73640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44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2" y="1981201"/>
            <a:ext cx="5276849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C1B92-C9EC-4821-8465-E1A9D0374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12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124201"/>
            <a:ext cx="10350500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914401" y="6248401"/>
            <a:ext cx="2527300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65601" y="6248401"/>
            <a:ext cx="38481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37601" y="6248401"/>
            <a:ext cx="25273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168F7-6561-4C1C-9FAA-15C37EA4D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3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1676400"/>
          </a:xfrm>
          <a:prstGeom prst="round2DiagRect">
            <a:avLst/>
          </a:prstGeom>
          <a:solidFill>
            <a:srgbClr val="E6E100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>
            <a:lvl1pPr>
              <a:defRPr sz="4400" b="1" baseline="0"/>
            </a:lvl1pPr>
          </a:lstStyle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4400" kern="0" dirty="0">
              <a:solidFill>
                <a:srgbClr val="222222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5562600"/>
            <a:ext cx="12192000" cy="1295400"/>
          </a:xfrm>
          <a:prstGeom prst="round2DiagRect">
            <a:avLst/>
          </a:prstGeom>
          <a:solidFill>
            <a:schemeClr val="tx1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l">
              <a:buFontTx/>
              <a:buNone/>
              <a:defRPr sz="2800" b="1" i="0" baseline="0">
                <a:solidFill>
                  <a:srgbClr val="CCFFCC"/>
                </a:solidFill>
                <a:latin typeface="+mj-lt"/>
                <a:ea typeface="Batang" pitchFamily="18" charset="-127"/>
              </a:defRPr>
            </a:lvl1pPr>
          </a:lstStyle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sz="2800" kern="0">
                <a:cs typeface="ＭＳ Ｐゴシック" charset="-128"/>
              </a:rPr>
              <a:t>INVITATION TO </a:t>
            </a:r>
          </a:p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sz="2800" kern="0">
                <a:cs typeface="ＭＳ Ｐゴシック" charset="-128"/>
              </a:rPr>
              <a:t>Computer Science</a:t>
            </a:r>
            <a:endParaRPr lang="en-US" sz="2800" kern="0" dirty="0">
              <a:cs typeface="ＭＳ Ｐゴシック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1" y="5676900"/>
            <a:ext cx="14605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3600" kern="0" dirty="0">
              <a:solidFill>
                <a:srgbClr val="222222"/>
              </a:solidFill>
              <a:latin typeface="+mj-lt"/>
              <a:cs typeface="ＭＳ Ｐゴシック" charset="-128"/>
            </a:endParaRPr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05000"/>
            <a:ext cx="10363200" cy="19050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91000"/>
            <a:ext cx="9652000" cy="12954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solidFill>
                  <a:srgbClr val="CCFFCC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CF204D9-31E5-4E1C-AD1F-EA82E21E2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03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CF40C-F4B9-441B-A605-844EC22E7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53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689BE-3FD0-4A48-84BF-684FA6E1F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33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0782C-63E5-47FF-B9A9-7362D6D5B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09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47654-A352-4D35-8D2C-6D26A15A3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6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9EC4C-8EAF-4C4C-80F7-710D9E4E8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32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8A096-FA40-47E9-8DC3-2BFFE04FD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15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6611B-47A1-4430-9535-F3F09A07E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27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D840F-33A3-4114-A20E-1FD2F67A7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17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83EF6-6D8C-4945-B2C9-931A8B3E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07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A4098-EB04-462A-9F5C-9EB4CAA12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880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81000"/>
            <a:ext cx="2692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81000"/>
            <a:ext cx="7874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BC4A9-499B-4849-AD1B-B992E446C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81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2" y="1981200"/>
            <a:ext cx="5276849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2" y="4186239"/>
            <a:ext cx="5276849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3003B-4157-4E64-A58F-6D76EA66B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64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2" y="1981201"/>
            <a:ext cx="5276849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38DA0-7400-447D-9CE1-45509FAFA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652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124201"/>
            <a:ext cx="10350500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914401" y="6248401"/>
            <a:ext cx="2527300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65601" y="6248401"/>
            <a:ext cx="38481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37601" y="6248401"/>
            <a:ext cx="25273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33BA4-4B47-4E68-B74E-3C89921F6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1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632CE-2825-4B2C-A5ED-9C00523F9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FC0B-B801-4057-AF82-3E8D014B8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2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4E75B-F506-4995-BF20-B192C69FE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4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68DD3-0518-4276-8075-B0745920B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1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A6467-7185-413E-94FC-B02364412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3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25819-BA36-45E0-9E38-2EDC08446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7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FE0FD-A951-40E7-842C-28BCAF740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8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1200" y="6324600"/>
            <a:ext cx="782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246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FBDF431-ABAF-4C8B-BC56-4D8397390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  <p:sldLayoutId id="2147484184" r:id="rId12"/>
    <p:sldLayoutId id="2147484185" r:id="rId13"/>
    <p:sldLayoutId id="2147484186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5334000" y="-5334000"/>
            <a:ext cx="1524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5638799" y="304801"/>
            <a:ext cx="914402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1200" y="6324600"/>
            <a:ext cx="782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246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6E264A2-13C1-479A-BAC1-39701FA26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  <p:sldLayoutId id="2147484188" r:id="rId12"/>
    <p:sldLayoutId id="2147484189" r:id="rId13"/>
    <p:sldLayoutId id="2147484190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NUSn59iY8U8" TargetMode="External"/><Relationship Id="rId3" Type="http://schemas.openxmlformats.org/officeDocument/2006/relationships/notesSlide" Target="../notesSlides/notesSlide2.xml"/><Relationship Id="rId7" Type="http://schemas.openxmlformats.org/officeDocument/2006/relationships/hyperlink" Target="https://www.youtube.com/watch?v=xiE2QldpQRQ" TargetMode="Externa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.xml"/><Relationship Id="rId6" Type="http://schemas.openxmlformats.org/officeDocument/2006/relationships/hyperlink" Target="https://www.youtube.com/watch?v=7zaaD_xP6nU" TargetMode="External"/><Relationship Id="rId5" Type="http://schemas.openxmlformats.org/officeDocument/2006/relationships/hyperlink" Target="https://www.youtube.com/watch?v=XV-7J5y1TQc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A2D2DF1-C9A5-4A8E-892B-1217106B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0" y="1676400"/>
            <a:ext cx="3581400" cy="4572000"/>
          </a:xfrm>
        </p:spPr>
        <p:txBody>
          <a:bodyPr/>
          <a:lstStyle/>
          <a:p>
            <a:pPr marL="0" indent="0">
              <a:buNone/>
            </a:pPr>
            <a:endParaRPr lang="en-US" sz="60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  <a:p>
            <a:pPr marL="0" indent="0">
              <a:buNone/>
            </a:pP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Language Translation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0B66E8-4F94-4362-1524-BA8AF9F3C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0" y="1676399"/>
            <a:ext cx="6175310" cy="411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5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" t="9010" r="2254" b="13251"/>
          <a:stretch/>
        </p:blipFill>
        <p:spPr bwMode="auto">
          <a:xfrm>
            <a:off x="2514600" y="1752600"/>
            <a:ext cx="7467600" cy="419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D612718D-5245-2E3D-68BC-0C45F80847AC}"/>
              </a:ext>
            </a:extLst>
          </p:cNvPr>
          <p:cNvSpPr txBox="1">
            <a:spLocks noChangeArrowheads="1"/>
          </p:cNvSpPr>
          <p:nvPr/>
        </p:nvSpPr>
        <p:spPr>
          <a:xfrm>
            <a:off x="711200" y="533400"/>
            <a:ext cx="1076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9pPr>
          </a:lstStyle>
          <a:p>
            <a:pPr algn="l" defTabSz="914400">
              <a:buClrTx/>
              <a:buSzTx/>
              <a:buFontTx/>
            </a:pPr>
            <a:r>
              <a:rPr lang="en-US" sz="4800" kern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Assemblers and Assembly Language</a:t>
            </a:r>
            <a:endParaRPr lang="en-US" sz="4800" kern="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5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" t="5553" r="3005" b="6709"/>
          <a:stretch/>
        </p:blipFill>
        <p:spPr bwMode="auto">
          <a:xfrm>
            <a:off x="4953000" y="55637"/>
            <a:ext cx="5410200" cy="678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D3F9D87D-2FFF-335B-9F56-FD93F7F54C43}"/>
              </a:ext>
            </a:extLst>
          </p:cNvPr>
          <p:cNvSpPr txBox="1">
            <a:spLocks noChangeArrowheads="1"/>
          </p:cNvSpPr>
          <p:nvPr/>
        </p:nvSpPr>
        <p:spPr>
          <a:xfrm>
            <a:off x="711200" y="533400"/>
            <a:ext cx="1076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9pPr>
          </a:lstStyle>
          <a:p>
            <a:pPr algn="l" defTabSz="914400">
              <a:buClrTx/>
              <a:buSzTx/>
              <a:buFontTx/>
            </a:pPr>
            <a:r>
              <a:rPr lang="en-US" sz="4800" kern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Assembler: PASS 1</a:t>
            </a:r>
            <a:endParaRPr lang="en-US" sz="4800" kern="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Assemblers and Assembly Language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676400"/>
            <a:ext cx="8991600" cy="4648200"/>
          </a:xfrm>
        </p:spPr>
        <p:txBody>
          <a:bodyPr/>
          <a:lstStyle/>
          <a:p>
            <a:pPr marL="514350" indent="-514350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Second pass: </a:t>
            </a:r>
          </a:p>
          <a:p>
            <a:pPr marL="914400" lvl="1" indent="-514350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Look up and replace op codes</a:t>
            </a:r>
          </a:p>
          <a:p>
            <a:pPr marL="914400" lvl="1" indent="-514350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Substitute label references with location from symbol table</a:t>
            </a:r>
          </a:p>
          <a:p>
            <a:pPr marL="914400" lvl="1" indent="-514350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Set up .DATA pseudo-ops with location and binary value</a:t>
            </a:r>
          </a:p>
          <a:p>
            <a:pPr marL="914400" lvl="1" indent="-514350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Write instructions to object file</a:t>
            </a:r>
          </a:p>
          <a:p>
            <a:pPr marL="514350" indent="-514350"/>
            <a:endParaRPr lang="en-US" dirty="0"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5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" t="3333" r="2298" b="5556"/>
          <a:stretch/>
        </p:blipFill>
        <p:spPr bwMode="auto">
          <a:xfrm>
            <a:off x="5105400" y="42396"/>
            <a:ext cx="5029200" cy="676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BE776ECC-4127-C302-D886-4806895A6803}"/>
              </a:ext>
            </a:extLst>
          </p:cNvPr>
          <p:cNvSpPr txBox="1">
            <a:spLocks noChangeArrowheads="1"/>
          </p:cNvSpPr>
          <p:nvPr/>
        </p:nvSpPr>
        <p:spPr>
          <a:xfrm>
            <a:off x="711200" y="533400"/>
            <a:ext cx="1076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9pPr>
          </a:lstStyle>
          <a:p>
            <a:pPr algn="l" defTabSz="914400">
              <a:buClrTx/>
              <a:buSzTx/>
              <a:buFontTx/>
            </a:pPr>
            <a:r>
              <a:rPr lang="en-US" sz="4800" kern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Assembler: PASS 2</a:t>
            </a:r>
            <a:endParaRPr lang="en-US" sz="4800" kern="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57DD-42EB-488A-93AF-47B9A24C1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ALERT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ED3F3-5033-4930-B561-2DFA70946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76400"/>
            <a:ext cx="10058400" cy="4038600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2800" dirty="0">
              <a:latin typeface="Footlight MT Light" panose="0204060206030A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>
                <a:latin typeface="Footlight MT Light" panose="0204060206030A020304" pitchFamily="18" charset="0"/>
              </a:rPr>
              <a:t>Assignment 6 is available on Brightspace and is due Friday</a:t>
            </a:r>
          </a:p>
        </p:txBody>
      </p:sp>
    </p:spTree>
    <p:extLst>
      <p:ext uri="{BB962C8B-B14F-4D97-AF65-F5344CB8AC3E}">
        <p14:creationId xmlns:p14="http://schemas.microsoft.com/office/powerpoint/2010/main" val="291668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9296400" cy="685800"/>
          </a:xfrm>
        </p:spPr>
        <p:txBody>
          <a:bodyPr/>
          <a:lstStyle/>
          <a:p>
            <a:pPr algn="l"/>
            <a:r>
              <a:rPr lang="en-US" sz="4800" dirty="0">
                <a:solidFill>
                  <a:schemeClr val="accent2"/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 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PdP-11</a:t>
            </a:r>
            <a:r>
              <a:rPr lang="en-US" sz="4800" dirty="0">
                <a:solidFill>
                  <a:schemeClr val="accent2"/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 </a:t>
            </a:r>
          </a:p>
        </p:txBody>
      </p:sp>
      <p:pic>
        <p:nvPicPr>
          <p:cNvPr id="1026" name="Picture 2" descr="pdp 11 computer - Google Search | Old computers, Computer history, Old  technology">
            <a:extLst>
              <a:ext uri="{FF2B5EF4-FFF2-40B4-BE49-F238E27FC236}">
                <a16:creationId xmlns:a16="http://schemas.microsoft.com/office/drawing/2014/main" id="{E911AE49-4AA8-4308-B362-849FBE278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51"/>
            <a:ext cx="9139855" cy="685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194453-AD8C-4B05-B537-8ED179E34FF6}"/>
              </a:ext>
            </a:extLst>
          </p:cNvPr>
          <p:cNvSpPr txBox="1"/>
          <p:nvPr/>
        </p:nvSpPr>
        <p:spPr>
          <a:xfrm>
            <a:off x="990600" y="2503944"/>
            <a:ext cx="91082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 1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 2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 3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 4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>
                <a:solidFill>
                  <a:schemeClr val="accent2"/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 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Introduction</a:t>
            </a:r>
            <a:r>
              <a:rPr lang="en-US" sz="4800" dirty="0">
                <a:solidFill>
                  <a:schemeClr val="accent2"/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 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idx="1"/>
          </p:nvPr>
        </p:nvSpPr>
        <p:spPr>
          <a:xfrm>
            <a:off x="711200" y="1676400"/>
            <a:ext cx="9042400" cy="4572000"/>
          </a:xfrm>
        </p:spPr>
        <p:txBody>
          <a:bodyPr/>
          <a:lstStyle/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A </a:t>
            </a:r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naked machine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has no tools or programs to help the user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Write instructions in binary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Write data in binary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Load instructions into memory one cell at a time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Initiate program run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Too difficult for humans to do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We must build an interface to hide the details and make the computer easier to build</a:t>
            </a:r>
          </a:p>
          <a:p>
            <a:endParaRPr lang="en-US" dirty="0">
              <a:latin typeface="TrumpetLite" panose="020A0602050506020204" pitchFamily="18" charset="0"/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7285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Assemblers and Assembly Language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Assembly language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Instructions map one-to-one to machine language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Symbolic op codes (not binary)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Symbolic addresses for instructions and data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Pseudo-ops for data generation and more (data in human-friendly terms)</a:t>
            </a:r>
          </a:p>
          <a:p>
            <a:pPr>
              <a:buFontTx/>
              <a:buNone/>
            </a:pPr>
            <a:endParaRPr lang="en-US" dirty="0">
              <a:latin typeface="TrumpetLite" panose="020A0602050506020204" pitchFamily="18" charset="0"/>
              <a:ea typeface="ＭＳ Ｐゴシック" pitchFamily="34" charset="-128"/>
            </a:endParaRP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Assembly = a </a:t>
            </a:r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low-level programming language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Java, C, Python = </a:t>
            </a:r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high-level programming languages</a:t>
            </a:r>
            <a:endParaRPr lang="en-US" dirty="0"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Assemblers and Assembly Language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Example Assembly language:</a:t>
            </a:r>
          </a:p>
          <a:p>
            <a:pPr>
              <a:buFontTx/>
              <a:buNone/>
            </a:pPr>
            <a:endParaRPr lang="en-US" dirty="0">
              <a:latin typeface="TrumpetLite" panose="020A0602050506020204" pitchFamily="18" charset="0"/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NEXT:		LOAD    	X	             -- Put X into R</a:t>
            </a:r>
          </a:p>
          <a:p>
            <a:pPr>
              <a:buFontTx/>
              <a:buNone/>
            </a:pP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label: 		</a:t>
            </a:r>
            <a:r>
              <a:rPr lang="en-US" dirty="0" err="1">
                <a:latin typeface="TrumpetLite" panose="020A0602050506020204" pitchFamily="18" charset="0"/>
                <a:ea typeface="ＭＳ Ｐゴシック" pitchFamily="34" charset="-128"/>
              </a:rPr>
              <a:t>opcode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 	address field       -- comment</a:t>
            </a:r>
          </a:p>
          <a:p>
            <a:pPr>
              <a:buFontTx/>
              <a:buNone/>
            </a:pPr>
            <a:endParaRPr lang="en-US" dirty="0">
              <a:latin typeface="TrumpetLite" panose="020A0602050506020204" pitchFamily="18" charset="0"/>
              <a:ea typeface="ＭＳ Ｐゴシック" pitchFamily="34" charset="-128"/>
            </a:endParaRP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Label is optional name for this instruction’s location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Op code mnemonic and address field translate to machine language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Comments are ignored by assembler, just for human use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Assemblers and Assembly Language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Translation and loading:</a:t>
            </a:r>
          </a:p>
          <a:p>
            <a:pPr marL="514350" indent="-514350"/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Assembler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translates to machine language</a:t>
            </a:r>
          </a:p>
          <a:p>
            <a:pPr marL="914400" lvl="1" indent="-514350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Convert symbolic op codes to binary equivalents</a:t>
            </a:r>
          </a:p>
          <a:p>
            <a:pPr marL="914400" lvl="1" indent="-514350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Convert symbolic labels to memory addresses</a:t>
            </a:r>
          </a:p>
          <a:p>
            <a:pPr marL="914400" lvl="1" indent="-514350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Perform pseudo-op actions</a:t>
            </a:r>
          </a:p>
          <a:p>
            <a:pPr marL="914400" lvl="1" indent="-514350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Write </a:t>
            </a:r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object file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containing machine instructions</a:t>
            </a:r>
          </a:p>
          <a:p>
            <a:pPr marL="514350" indent="-514350"/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Loader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gets program ready to run</a:t>
            </a:r>
          </a:p>
          <a:p>
            <a:pPr marL="914400" lvl="1" indent="-514350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Places instructions in memory</a:t>
            </a:r>
          </a:p>
          <a:p>
            <a:pPr marL="914400" lvl="1" indent="-514350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Triggers the hardware to run the program </a:t>
            </a:r>
          </a:p>
          <a:p>
            <a:pPr marL="514350" indent="-514350">
              <a:buNone/>
            </a:pPr>
            <a:endParaRPr lang="en-US" dirty="0"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Assemblers and Assembly Language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6553200" cy="2895600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Converting symbolic op codes to binary ones</a:t>
            </a:r>
          </a:p>
          <a:p>
            <a:pPr marL="514350" indent="-514350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Assembler maintains a table</a:t>
            </a:r>
          </a:p>
          <a:p>
            <a:pPr marL="514350" indent="-514350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Assembler looks up symbolic op codes in the table and substitutes the binary analogue </a:t>
            </a:r>
          </a:p>
          <a:p>
            <a:pPr marL="514350" indent="-514350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Use binary search to optimize table lookups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66A9741-AA9F-030A-42B9-CE3C3B82E6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288228"/>
              </p:ext>
            </p:extLst>
          </p:nvPr>
        </p:nvGraphicFramePr>
        <p:xfrm>
          <a:off x="7874906" y="1760220"/>
          <a:ext cx="416469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347">
                  <a:extLst>
                    <a:ext uri="{9D8B030D-6E8A-4147-A177-3AD203B41FA5}">
                      <a16:colId xmlns:a16="http://schemas.microsoft.com/office/drawing/2014/main" val="2051500319"/>
                    </a:ext>
                  </a:extLst>
                </a:gridCol>
                <a:gridCol w="2082347">
                  <a:extLst>
                    <a:ext uri="{9D8B030D-6E8A-4147-A177-3AD203B41FA5}">
                      <a16:colId xmlns:a16="http://schemas.microsoft.com/office/drawing/2014/main" val="29864130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Binary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980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ADD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902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CLEAR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734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COMPARE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898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DECREMENT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568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HALT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711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85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STORE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024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SUBTRACT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905517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Assemblers and Assembly Language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76400"/>
            <a:ext cx="10134600" cy="4648200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Converting symbolic labels to memory addresses</a:t>
            </a:r>
          </a:p>
          <a:p>
            <a:pPr marL="514350" indent="-514350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Assembler needs two </a:t>
            </a:r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passes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</a:t>
            </a:r>
          </a:p>
          <a:p>
            <a:pPr marL="914400" lvl="1" indent="-514350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looks over assembly code two times</a:t>
            </a:r>
          </a:p>
          <a:p>
            <a:pPr marL="514350" indent="-514350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First pass: </a:t>
            </a:r>
          </a:p>
          <a:p>
            <a:pPr marL="914400" lvl="1" indent="-514350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Keep a count of instructions from the start</a:t>
            </a:r>
          </a:p>
          <a:p>
            <a:pPr marL="914400" lvl="1" indent="-514350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Collect symbolic labels and add to </a:t>
            </a:r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symbol table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along with location counter</a:t>
            </a:r>
          </a:p>
          <a:p>
            <a:pPr marL="514350" indent="-514350"/>
            <a:endParaRPr lang="en-US" dirty="0"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theme/theme1.xml><?xml version="1.0" encoding="utf-8"?>
<a:theme xmlns:a="http://schemas.openxmlformats.org/drawingml/2006/main" name="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7077</TotalTime>
  <Words>392</Words>
  <Application>Microsoft Office PowerPoint</Application>
  <PresentationFormat>Widescreen</PresentationFormat>
  <Paragraphs>91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Times New Roman</vt:lpstr>
      <vt:lpstr>Arial</vt:lpstr>
      <vt:lpstr>ＭＳ Ｐゴシック</vt:lpstr>
      <vt:lpstr>TrumpetLite</vt:lpstr>
      <vt:lpstr>Footlight MT Light</vt:lpstr>
      <vt:lpstr>Pizzicato-Swash</vt:lpstr>
      <vt:lpstr>Sample PPT_template</vt:lpstr>
      <vt:lpstr>1_Sample PPT_template</vt:lpstr>
      <vt:lpstr>PowerPoint Presentation</vt:lpstr>
      <vt:lpstr>ALERT</vt:lpstr>
      <vt:lpstr> PdP-11 </vt:lpstr>
      <vt:lpstr> Introduction </vt:lpstr>
      <vt:lpstr>Assemblers and Assembly Language</vt:lpstr>
      <vt:lpstr>Assemblers and Assembly Language</vt:lpstr>
      <vt:lpstr>Assemblers and Assembly Language</vt:lpstr>
      <vt:lpstr>Assemblers and Assembly Language</vt:lpstr>
      <vt:lpstr>Assemblers and Assembly Language</vt:lpstr>
      <vt:lpstr>PowerPoint Presentation</vt:lpstr>
      <vt:lpstr>PowerPoint Presentation</vt:lpstr>
      <vt:lpstr>Assemblers and Assembly Language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Stucki, David</cp:lastModifiedBy>
  <cp:revision>372</cp:revision>
  <dcterms:created xsi:type="dcterms:W3CDTF">2011-10-16T19:29:59Z</dcterms:created>
  <dcterms:modified xsi:type="dcterms:W3CDTF">2025-02-26T01:43:09Z</dcterms:modified>
</cp:coreProperties>
</file>