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5" r:id="rId2"/>
  </p:sldMasterIdLst>
  <p:notesMasterIdLst>
    <p:notesMasterId r:id="rId32"/>
  </p:notesMasterIdLst>
  <p:sldIdLst>
    <p:sldId id="322" r:id="rId3"/>
    <p:sldId id="390" r:id="rId4"/>
    <p:sldId id="277" r:id="rId5"/>
    <p:sldId id="278" r:id="rId6"/>
    <p:sldId id="256" r:id="rId7"/>
    <p:sldId id="258" r:id="rId8"/>
    <p:sldId id="259" r:id="rId9"/>
    <p:sldId id="260" r:id="rId10"/>
    <p:sldId id="257" r:id="rId11"/>
    <p:sldId id="262" r:id="rId12"/>
    <p:sldId id="263" r:id="rId13"/>
    <p:sldId id="261" r:id="rId14"/>
    <p:sldId id="264" r:id="rId15"/>
    <p:sldId id="266" r:id="rId16"/>
    <p:sldId id="267" r:id="rId17"/>
    <p:sldId id="268" r:id="rId18"/>
    <p:sldId id="391" r:id="rId19"/>
    <p:sldId id="280" r:id="rId20"/>
    <p:sldId id="269" r:id="rId21"/>
    <p:sldId id="271" r:id="rId22"/>
    <p:sldId id="272" r:id="rId23"/>
    <p:sldId id="273" r:id="rId24"/>
    <p:sldId id="274" r:id="rId25"/>
    <p:sldId id="276" r:id="rId26"/>
    <p:sldId id="275" r:id="rId27"/>
    <p:sldId id="281" r:id="rId28"/>
    <p:sldId id="282" r:id="rId29"/>
    <p:sldId id="284" r:id="rId30"/>
    <p:sldId id="392" r:id="rId31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33"/>
    </p:embeddedFont>
    <p:embeddedFont>
      <p:font typeface="Footlight MT Light" panose="0204060206030A020304" pitchFamily="18" charset="0"/>
      <p:regular r:id="rId34"/>
    </p:embeddedFont>
    <p:embeddedFont>
      <p:font typeface="Pizzicato-Swash" panose="00000400000000000000" pitchFamily="2" charset="0"/>
      <p:regular r:id="rId35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9" d="100"/>
          <a:sy n="99" d="100"/>
        </p:scale>
        <p:origin x="1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D27B8-B823-4AC3-8A8B-C184AC9975A9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E9E4E-D316-40BA-A0E2-94518040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7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30C93C-ECDA-47F9-8BFF-FFBDD0E79C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4E3ED-6990-4E72-A2FA-C5630EBBF7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FE71C-E0D9-4A90-88D9-B3A3AF8D27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AE830-D07A-42CC-B884-D9AA0C87E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5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AE830-D07A-42CC-B884-D9AA0C87E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48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AE830-D07A-42CC-B884-D9AA0C87E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23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699D805-000F-4D72-A145-9CBEC87D8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7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50F3-C72B-44CA-AAF1-AEC2AB472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6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2F4E-14AB-4062-9662-3F7CE6D69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8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84AA4-49A3-4C8E-801A-0E6C40D77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77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6883D-4881-4E7D-8E79-9B09E9A14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7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EB3BE-2933-4122-A306-2B32721D2E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86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3DA2-BDF8-430B-8DBC-D2744DABE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22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96059-88C9-457F-A33A-58F49CD1E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80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C682F-FE13-40FE-8F86-F289E14BB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54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68B7F-BB7D-4DE9-A4BD-6AD958C89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1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74A14-E189-4933-ABD1-C17D06227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16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5F261-BC26-4CD9-8D82-505A748B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42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F57E1-6062-4E24-BD49-8319C410A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68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CDB8-0A66-4A24-A7BE-D3F3FC2D8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0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9B6C3-A4C0-4A09-81D8-80F4FBBA4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3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BDFCA-A2F7-4EA0-A452-8D4045C641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0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5B05-71DF-4362-AD45-C383032B2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1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57A63-DB35-46BB-909E-F594B12832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7615B-0ADD-4927-A2C0-CF70A1BAC1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7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EFC8-CFFC-4EF0-97DC-BBB9C42CDD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54416-3F67-4414-B32C-7E42BB53E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1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AA0F-965A-4149-8BD1-C3F9EF87C6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1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32AE830-D07A-42CC-B884-D9AA0C87E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AE807B1-E832-4D6B-BF0F-5D20D1094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3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0" y="1371600"/>
            <a:ext cx="3581400" cy="5105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Machine Language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&amp;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Assembly Language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matrix like cool image">
            <a:extLst>
              <a:ext uri="{FF2B5EF4-FFF2-40B4-BE49-F238E27FC236}">
                <a16:creationId xmlns:a16="http://schemas.microsoft.com/office/drawing/2014/main" id="{53434A66-F206-7366-EF04-96B0A8116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7023"/>
            <a:ext cx="6238875" cy="42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4114800" y="2905125"/>
            <a:ext cx="152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4114800" y="1695450"/>
            <a:ext cx="152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/>
              <a:t>Address		Contents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00		000C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01		300D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02		100E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03		7010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04		9007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05		100F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06		800A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07		0010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08		500E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09		100F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0A		E00F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0B		F000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0C		0006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0D		0007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0E		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0F		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10		0000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6384925" y="1793878"/>
            <a:ext cx="2361544" cy="461665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Is this any better?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5867400" y="2514603"/>
            <a:ext cx="3340100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What if we use op-codes?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232528" y="3186113"/>
            <a:ext cx="26853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>
                <a:latin typeface="Courier New" pitchFamily="49" charset="0"/>
              </a:rPr>
              <a:t>0000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0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LOAD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0001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1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STORE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0010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2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CLEAR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0011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3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ADD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    ETC.,…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7963B2-7C90-64AD-EEC5-3FBC9B653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Machine Language - Hexadecimal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190875" y="2905125"/>
            <a:ext cx="78105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90875" y="1695450"/>
            <a:ext cx="78105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/>
              <a:t>Address		Contents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00		000C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01	ADD	 00D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02		100E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03		7010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04		9007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05	STORE	 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06		800A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07		0010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08		500E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09		100F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0A		E00F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0B		F000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0C		0006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0D		0007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0E		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0F		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10		0000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384925" y="1793878"/>
            <a:ext cx="2361544" cy="461665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Is this any better?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867400" y="2514603"/>
            <a:ext cx="3340100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What if we use op-codes?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232528" y="3186113"/>
            <a:ext cx="26853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>
                <a:latin typeface="Courier New" pitchFamily="49" charset="0"/>
              </a:rPr>
              <a:t>0000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0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LOAD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0001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1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STORE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0010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2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CLEAR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0011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3</a:t>
            </a:r>
            <a:r>
              <a:rPr lang="en-US" b="1"/>
              <a:t> = </a:t>
            </a:r>
            <a:r>
              <a:rPr lang="en-US" b="1">
                <a:latin typeface="Courier New" pitchFamily="49" charset="0"/>
              </a:rPr>
              <a:t>ADD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    ETC.,…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949ED3-CF7A-D52C-31D0-DAF211309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Machine Language - Hexadecimal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00	LOAD	  00C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01	ADD	  00D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02	STORE	  00E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03	COMPARE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04	JUMPGT	  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05	STORE	  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06	JUMP	  00A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07	LOAD	  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08	SUBTRACT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00E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09	STORE	  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0A	OUT	  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0B	HALT	  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0C		 0006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0D		 0007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0E		 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0F		 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10		 0000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324600" y="2057400"/>
            <a:ext cx="3067050" cy="1244600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What does this buy us?</a:t>
            </a:r>
          </a:p>
          <a:p>
            <a:pPr eaLnBrk="1" hangingPunct="1"/>
            <a:endParaRPr lang="en-US">
              <a:solidFill>
                <a:schemeClr val="accent2"/>
              </a:solidFill>
            </a:endParaRP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At what cost?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D111BE-F0A9-1111-4F27-328BC14FE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Machine Language with mnemonics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00	LOAD	  00C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01	ADD	  00D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02	STORE	  00E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03	COMPARE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04	JUMPGT	  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05	STORE	  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06	JUMP	  00A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07	LOAD	  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08	SUBTRACT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00E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09	STORE	  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0A	OUT	  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0B	HALT	  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0C		 0006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0D		 0007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0E		 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0F		 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10		 0000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876803" y="4867275"/>
            <a:ext cx="7778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9600"/>
              <a:t>}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62628" y="5181600"/>
            <a:ext cx="1814513" cy="1244600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Why didn’t I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substitute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for these?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719B3A-DFCE-7D79-009B-C7A1E5CA7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Machine Language with mnemonics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00	LOAD	  00C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01	ADD	  00D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02	STORE	  00E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03	COMPARE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04	JUMPGT	  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05	STORE	  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06	JUMP	  00A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07	LOAD	  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08	SUBTRACT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00E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09	STORE	  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0A	OUT	  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0B	HALT	  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0C		 0006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0D		 0007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0E		 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0F		 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10		 0000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715003" y="2133600"/>
            <a:ext cx="3394075" cy="1244600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Let’s write the remaining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constants in decimal form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with no leading zeros.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CB08C6-F965-629C-BD6E-ECE5D59DD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Machine Language with mnemonics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0	LOAD	   12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1	ADD	   13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2	STORE	   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3	COMPARE 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4	JUMPGT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5	STORE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6	JUMP	   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7	LOAD	   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8	SUBTRACT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9	STORE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10	OUT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11	HALT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12		   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13	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14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15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16		    0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15003" y="2133600"/>
            <a:ext cx="3394075" cy="1244600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Let’s write the remaining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constants in decimal form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with no leading zeros.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715000" y="4038603"/>
            <a:ext cx="3760788" cy="11969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 i="1">
                <a:solidFill>
                  <a:schemeClr val="bg1"/>
                </a:solidFill>
              </a:rPr>
              <a:t>Note</a:t>
            </a:r>
            <a:r>
              <a:rPr lang="en-US">
                <a:solidFill>
                  <a:schemeClr val="bg1"/>
                </a:solidFill>
              </a:rPr>
              <a:t>: the assembler will then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have to translate decimal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numbers back into binary.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12665-4C1F-E89B-88C1-48BF5CFD1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Proto Assembly Language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0	LOAD	   12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1	ADD	   13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2	STORE	   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3	COMPARE 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4	JUMPGT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5	STORE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6	JUMP	   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7	LOAD	   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8	SUBTRACT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9	STORE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10	OUT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11	HALT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12		   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13	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14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15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16		    0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745166" y="2133600"/>
            <a:ext cx="3354387" cy="1244600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Now, let’s try to read this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program and understand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what it does.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BCD124-6984-C120-F03D-71DF1BCA1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Proto Assembly Language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AD843-807F-6B0E-6A42-664384AD3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ntrol Unit Top Level">
            <a:extLst>
              <a:ext uri="{FF2B5EF4-FFF2-40B4-BE49-F238E27FC236}">
                <a16:creationId xmlns:a16="http://schemas.microsoft.com/office/drawing/2014/main" id="{83D5591D-43D1-8A45-1507-B15DE313BF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01" y="1784360"/>
            <a:ext cx="9148597" cy="43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BAA5811-1517-6480-A378-3C9C5C9D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81000"/>
            <a:ext cx="10769600" cy="1143000"/>
          </a:xfrm>
        </p:spPr>
        <p:txBody>
          <a:bodyPr/>
          <a:lstStyle/>
          <a:p>
            <a:pPr algn="l"/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Von Neumann Architecture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19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0	LOAD	   12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1	ADD	   13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2	STORE	   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3	COMPARE 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4	JUMPGT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5	STORE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6	JUMP	   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7	LOAD	   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8	SUBTRACT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9	STORE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10	OUT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11	HALT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12		   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13	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14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15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16		    0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745166" y="2133600"/>
            <a:ext cx="3354387" cy="1244600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Now, let’s try to read this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program and understand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what it does.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9234EE-0D91-4BC0-720B-EAD3EADB5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Proto Assembly Language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2667000" y="1695450"/>
            <a:ext cx="2286000" cy="3048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95375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0	LOAD	   12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1	ADD	   13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ADD	   ??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2	STORE	   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3	COMPARE 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4	JUMPGT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5	STORE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6	JUMP	   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7	LOAD	   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8	SUBTRACT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9	STORE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10	OUT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11	HALT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12		   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13	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14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15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16		    0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5841569" y="2133603"/>
            <a:ext cx="3175869" cy="830997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Suppose we want to add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an instruction…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87C4FA-375E-DA8D-D783-79998831F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Proto Assembly Language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10058400" cy="4038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>
                <a:latin typeface="Footlight MT Light" panose="0204060206030A020304" pitchFamily="18" charset="0"/>
              </a:rPr>
              <a:t>Return Exam I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>
                <a:latin typeface="Footlight MT Light" panose="0204060206030A020304" pitchFamily="18" charset="0"/>
              </a:rPr>
              <a:t>Assignment 6 is available on Brightspace and is due Friday</a:t>
            </a:r>
          </a:p>
        </p:txBody>
      </p:sp>
    </p:spTree>
    <p:extLst>
      <p:ext uri="{BB962C8B-B14F-4D97-AF65-F5344CB8AC3E}">
        <p14:creationId xmlns:p14="http://schemas.microsoft.com/office/powerpoint/2010/main" val="29166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5429250" y="1066800"/>
            <a:ext cx="304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190875" y="4705350"/>
            <a:ext cx="304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0	LOAD	   12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1	ADD	   13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2	STORE	   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3	COMPARE 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4	JUMPGT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5	STORE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6	JUMP	   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7	LOAD	   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8	SUBTRACT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9	STORE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10	OUT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11	HALT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12		   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13	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14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15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16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3EF85D-0B2C-AE65-A1D4-960677629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Assembly Language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62575" y="1066800"/>
            <a:ext cx="304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71825" y="4705350"/>
            <a:ext cx="304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0	LOAD	   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1	ADD	   13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2	STORE	   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3	COMPARE 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4	JUMPGT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5	STORE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6	JUMP	   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7	LOAD	   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8	SUBTRACT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 9	STORE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10	OUT	  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11	HALT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A:		   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13	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14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15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16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52D457-F8F1-A58B-9864-027C3D393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Proto Assembly Language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LOAD	   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ADD	   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STORE	   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COMPARE 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ZERO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JUMPGT	   NEGATE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STORE	   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JUMP	   OUTPUT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NEGATE:	LOAD	   ZERO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SUBTRACT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STORE	   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OUTPUT:	OUT	   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HALT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A:		   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B:	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C: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D: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ZERO:	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C04A42-A210-CF69-9A2A-E78EDD705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Proto Assembly Language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LOAD	   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ADD	   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STORE	   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COMPARE 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ZERO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JUMPGT	   NEGATE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STORE	   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JUMP	   OUTPUT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NEGATE:	LOAD	   ZERO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SUBTRACT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STORE	   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OUTPUT:	OUT	   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HALT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A:	.DATA	   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B:	.DATA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C:	.DATA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D:	.DATA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ZERO:	.DATA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.END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762003"/>
            <a:ext cx="100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Courier New" pitchFamily="49" charset="0"/>
              </a:rPr>
              <a:t>.BEGIN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10A11-D977-E98F-2034-35207B4C8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3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Proto Assembly Language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LOAD	   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ADD	   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STORE	   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COMPARE 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ZERO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JUMPGT	   NEGATE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STORE	   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JUMP	   OUTPUT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NEGATE:	LOAD	   ZERO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SUBTRACT </a:t>
            </a:r>
            <a:r>
              <a:rPr lang="en-US" sz="1200" b="1"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STORE	   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OUTPUT:	OUT	   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HALT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A:	.DATA	   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B:	.DATA	   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C:	.DATA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D:	.DATA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   ZERO:	.DATA	   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		.END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62400" y="762003"/>
            <a:ext cx="100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Courier New" pitchFamily="49" charset="0"/>
              </a:rPr>
              <a:t>.BEGIN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248403" y="3581403"/>
            <a:ext cx="3629025" cy="19272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u="sng">
                <a:solidFill>
                  <a:schemeClr val="bg1"/>
                </a:solidFill>
              </a:rPr>
              <a:t>Assembler Responsibilities</a:t>
            </a:r>
          </a:p>
          <a:p>
            <a:pPr lvl="1" eaLnBrk="1" hangingPunct="1"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Mnemonics </a:t>
            </a:r>
            <a:r>
              <a:rPr lang="en-US">
                <a:solidFill>
                  <a:schemeClr val="bg1"/>
                </a:solidFill>
                <a:ea typeface="MS Mincho" pitchFamily="49" charset="-128"/>
                <a:sym typeface="Symbol" pitchFamily="18" charset="2"/>
              </a:rPr>
              <a:t></a:t>
            </a:r>
            <a:r>
              <a:rPr lang="en-US">
                <a:solidFill>
                  <a:schemeClr val="bg1"/>
                </a:solidFill>
              </a:rPr>
              <a:t> Binary</a:t>
            </a:r>
          </a:p>
          <a:p>
            <a:pPr lvl="1" eaLnBrk="1" hangingPunct="1"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Decimal </a:t>
            </a:r>
            <a:r>
              <a:rPr lang="en-US">
                <a:solidFill>
                  <a:schemeClr val="bg1"/>
                </a:solidFill>
                <a:ea typeface="MS Mincho" pitchFamily="49" charset="-128"/>
                <a:sym typeface="Symbol" pitchFamily="18" charset="2"/>
              </a:rPr>
              <a:t></a:t>
            </a:r>
            <a:r>
              <a:rPr lang="en-US">
                <a:solidFill>
                  <a:schemeClr val="bg1"/>
                </a:solidFill>
              </a:rPr>
              <a:t> Binary</a:t>
            </a:r>
          </a:p>
          <a:p>
            <a:pPr lvl="1" eaLnBrk="1" hangingPunct="1"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Labels </a:t>
            </a:r>
            <a:r>
              <a:rPr lang="en-US">
                <a:solidFill>
                  <a:schemeClr val="bg1"/>
                </a:solidFill>
                <a:ea typeface="MS Mincho" pitchFamily="49" charset="-128"/>
                <a:sym typeface="Symbol" pitchFamily="18" charset="2"/>
              </a:rPr>
              <a:t></a:t>
            </a:r>
            <a:r>
              <a:rPr lang="en-US">
                <a:solidFill>
                  <a:schemeClr val="bg1"/>
                </a:solidFill>
              </a:rPr>
              <a:t> Addresses</a:t>
            </a:r>
          </a:p>
          <a:p>
            <a:pPr lvl="1" eaLnBrk="1" hangingPunct="1"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Pseudo-ops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ACBEDB-4E9F-FC07-6956-010CC5788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3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Proto Assembly Language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>
                <a:latin typeface="Courier New" pitchFamily="49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Courier New" pitchFamily="49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Courier New" pitchFamily="49" charset="0"/>
              </a:rPr>
              <a:t>	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b="1">
                <a:latin typeface="Courier New" pitchFamily="49" charset="0"/>
              </a:rPr>
              <a:t> a = 6;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Courier New" pitchFamily="49" charset="0"/>
              </a:rPr>
              <a:t>	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b="1">
                <a:latin typeface="Courier New" pitchFamily="49" charset="0"/>
              </a:rPr>
              <a:t> b = 7;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Courier New" pitchFamily="49" charset="0"/>
              </a:rPr>
              <a:t>	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b="1">
                <a:latin typeface="Courier New" pitchFamily="49" charset="0"/>
              </a:rPr>
              <a:t> c, d;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Courier New" pitchFamily="49" charset="0"/>
              </a:rPr>
              <a:t>	c = a + b;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Courier New" pitchFamily="49" charset="0"/>
              </a:rPr>
              <a:t>	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b="1">
                <a:latin typeface="Courier New" pitchFamily="49" charset="0"/>
              </a:rPr>
              <a:t> (c &gt;= 0) {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Courier New" pitchFamily="49" charset="0"/>
              </a:rPr>
              <a:t>		d = c;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Courier New" pitchFamily="49" charset="0"/>
              </a:rPr>
              <a:t>	} 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2000" b="1">
                <a:latin typeface="Courier New" pitchFamily="49" charset="0"/>
              </a:rPr>
              <a:t> {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Courier New" pitchFamily="49" charset="0"/>
              </a:rPr>
              <a:t>		d = -c;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Courier New" pitchFamily="49" charset="0"/>
              </a:rPr>
              <a:t>	}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Courier New" pitchFamily="49" charset="0"/>
              </a:rPr>
              <a:t>	System.out.println(d);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F4EE21-0406-5ED0-ABE3-60AD7B970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Java Version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09800" y="1524000"/>
            <a:ext cx="3810000" cy="472440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en-US">
                <a:ea typeface="ＭＳ Ｐゴシック" pitchFamily="34" charset="-128"/>
              </a:rPr>
              <a:t>Simple examples:</a:t>
            </a:r>
          </a:p>
          <a:p>
            <a:pPr marL="514350" indent="-514350" eaLnBrk="1" hangingPunct="1">
              <a:buNone/>
            </a:pPr>
            <a:r>
              <a:rPr lang="en-US">
                <a:ea typeface="ＭＳ Ｐゴシック" pitchFamily="34" charset="-128"/>
              </a:rPr>
              <a:t>	x = y + 3</a:t>
            </a:r>
          </a:p>
          <a:p>
            <a:pPr marL="514350" indent="-514350" eaLnBrk="1" hangingPunct="1">
              <a:buNone/>
            </a:pPr>
            <a:endParaRPr lang="en-US">
              <a:ea typeface="ＭＳ Ｐゴシック" pitchFamily="34" charset="-128"/>
            </a:endParaRPr>
          </a:p>
          <a:p>
            <a:pPr marL="514350" indent="-514350" eaLnBrk="1" hangingPunct="1">
              <a:buNone/>
            </a:pPr>
            <a:endParaRPr lang="en-US">
              <a:ea typeface="ＭＳ Ｐゴシック" pitchFamily="34" charset="-128"/>
            </a:endParaRPr>
          </a:p>
          <a:p>
            <a:pPr marL="514350" indent="-514350" eaLnBrk="1" hangingPunct="1">
              <a:buNone/>
            </a:pPr>
            <a:r>
              <a:rPr lang="en-US">
                <a:ea typeface="ＭＳ Ｐゴシック" pitchFamily="34" charset="-128"/>
              </a:rPr>
              <a:t>	input a and b</a:t>
            </a:r>
          </a:p>
          <a:p>
            <a:pPr marL="514350" indent="-514350" eaLnBrk="1" hangingPunct="1">
              <a:buNone/>
            </a:pPr>
            <a:r>
              <a:rPr lang="en-US">
                <a:ea typeface="ＭＳ Ｐゴシック" pitchFamily="34" charset="-128"/>
              </a:rPr>
              <a:t>	while a &gt; b do</a:t>
            </a:r>
          </a:p>
          <a:p>
            <a:pPr marL="514350" indent="-514350" eaLnBrk="1" hangingPunct="1">
              <a:buNone/>
            </a:pPr>
            <a:r>
              <a:rPr lang="en-US">
                <a:ea typeface="ＭＳ Ｐゴシック" pitchFamily="34" charset="-128"/>
              </a:rPr>
              <a:t>		print a</a:t>
            </a:r>
          </a:p>
          <a:p>
            <a:pPr marL="514350" indent="-514350" eaLnBrk="1" hangingPunct="1">
              <a:buNone/>
            </a:pPr>
            <a:r>
              <a:rPr lang="en-US">
                <a:ea typeface="ＭＳ Ｐゴシック" pitchFamily="34" charset="-128"/>
              </a:rPr>
              <a:t>		a = a – 2</a:t>
            </a:r>
          </a:p>
        </p:txBody>
      </p:sp>
      <p:sp>
        <p:nvSpPr>
          <p:cNvPr id="25604" name="Content Placeholder 5"/>
          <p:cNvSpPr>
            <a:spLocks noGrp="1"/>
          </p:cNvSpPr>
          <p:nvPr>
            <p:ph sz="half" idx="2"/>
          </p:nvPr>
        </p:nvSpPr>
        <p:spPr>
          <a:xfrm>
            <a:off x="6329131" y="1371600"/>
            <a:ext cx="4643669" cy="5257800"/>
          </a:xfrm>
        </p:spPr>
        <p:txBody>
          <a:bodyPr/>
          <a:lstStyle/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LOAD Y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ADD THREE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STORE X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…		-- Data comes after HALT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X:		.DATA 0  -- X is initially 0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Y:		.DATA 5 – Y is initially 5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THREE:	.DATA 3 –The constant 3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endParaRPr lang="en-US" sz="1400" dirty="0">
              <a:latin typeface="Times New Roman" panose="02020603050405020304" pitchFamily="18" charset="0"/>
              <a:ea typeface="ＭＳ Ｐゴシック" pitchFamily="34" charset="-128"/>
            </a:endParaRP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IN A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IN B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LOOP1:	LOAD A	A:  .DATA 0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		COMPARE B	B:  .DATA 0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		JUMPLT LOOP1END	TWO: .DATA 2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		JUMPEQ LOOP1END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		OUT A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		LOAD A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		SUBTRACT TWO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		STORE A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		JUMP LOOP1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r>
              <a:rPr lang="en-US" sz="1400" dirty="0">
                <a:latin typeface="Times New Roman" panose="02020603050405020304" pitchFamily="18" charset="0"/>
                <a:ea typeface="ＭＳ Ｐゴシック" pitchFamily="34" charset="-128"/>
              </a:rPr>
              <a:t>LOOP1END: …</a:t>
            </a:r>
          </a:p>
          <a:p>
            <a:pPr eaLnBrk="1" hangingPunct="1">
              <a:buNone/>
              <a:tabLst>
                <a:tab pos="687388" algn="l"/>
                <a:tab pos="2740025" algn="l"/>
              </a:tabLst>
            </a:pPr>
            <a:endParaRPr lang="en-US" sz="1400" dirty="0">
              <a:latin typeface="Times New Roman" panose="02020603050405020304" pitchFamily="18" charset="0"/>
              <a:ea typeface="ＭＳ Ｐゴシック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5CB9D1-8F1D-1163-1D4A-6EDFC95A2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Assembly Language Examples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11566" r="25111" b="22892"/>
          <a:stretch/>
        </p:blipFill>
        <p:spPr bwMode="auto">
          <a:xfrm>
            <a:off x="304800" y="1752600"/>
            <a:ext cx="464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DF8D92F-AB0C-19B1-8012-72B0F36C94F5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04800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4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Assembly Language Examples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6666" r="5198" b="12222"/>
          <a:stretch/>
        </p:blipFill>
        <p:spPr bwMode="auto">
          <a:xfrm>
            <a:off x="5791200" y="1066800"/>
            <a:ext cx="58674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457200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More Examples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28675" name="Content Placeholder 5"/>
          <p:cNvSpPr>
            <a:spLocks noGrp="1"/>
          </p:cNvSpPr>
          <p:nvPr>
            <p:ph sz="half" idx="1"/>
          </p:nvPr>
        </p:nvSpPr>
        <p:spPr>
          <a:xfrm>
            <a:off x="6324600" y="1295400"/>
            <a:ext cx="3810000" cy="5334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.BEGIN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LOOP:	LOAD	LIMIT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COMPARE	RESULT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JUMPGT	DONE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JUMPEQ	DONE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endParaRPr lang="en-US" sz="1200" dirty="0">
              <a:latin typeface="Times New Roman" panose="02020603050405020304" pitchFamily="18" charset="0"/>
              <a:ea typeface="ＭＳ Ｐゴシック" pitchFamily="34" charset="-128"/>
            </a:endParaRP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LOAD	SECOND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STORE	FIRST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LOAD	RESULT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STORE	SECOND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endParaRPr lang="en-US" sz="1200" dirty="0">
              <a:latin typeface="Times New Roman" panose="02020603050405020304" pitchFamily="18" charset="0"/>
              <a:ea typeface="ＭＳ Ｐゴシック" pitchFamily="34" charset="-128"/>
            </a:endParaRP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LOAD	FIRST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ADD	SECOND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STORE	RESULT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endParaRPr lang="en-US" sz="1200" dirty="0">
              <a:latin typeface="Times New Roman" panose="02020603050405020304" pitchFamily="18" charset="0"/>
              <a:ea typeface="ＭＳ Ｐゴシック" pitchFamily="34" charset="-128"/>
            </a:endParaRP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JUMP	LOOP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DONE:	LOAD	SECOND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STORE	RESULT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HALT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FIRST:	.DATA	1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SECOND:	.DATA	1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RESULT:	.DATA	2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LIMIT:	.DATA	20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.END</a:t>
            </a:r>
          </a:p>
        </p:txBody>
      </p:sp>
      <p:sp>
        <p:nvSpPr>
          <p:cNvPr id="28676" name="Content Placeholder 5"/>
          <p:cNvSpPr>
            <a:spLocks noGrp="1"/>
          </p:cNvSpPr>
          <p:nvPr>
            <p:ph sz="half" idx="2"/>
          </p:nvPr>
        </p:nvSpPr>
        <p:spPr>
          <a:xfrm>
            <a:off x="2057400" y="1295400"/>
            <a:ext cx="3810000" cy="5334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.BEGIN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CLEAR	RESULT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endParaRPr lang="en-US" sz="1200" dirty="0">
              <a:latin typeface="Times New Roman" panose="02020603050405020304" pitchFamily="18" charset="0"/>
              <a:ea typeface="ＭＳ Ｐゴシック" pitchFamily="34" charset="-128"/>
            </a:endParaRP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LOAD	FIRST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STORE	COUNTER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endParaRPr lang="en-US" sz="1200" dirty="0">
              <a:latin typeface="Times New Roman" panose="02020603050405020304" pitchFamily="18" charset="0"/>
              <a:ea typeface="ＭＳ Ｐゴシック" pitchFamily="34" charset="-128"/>
            </a:endParaRP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LOOP:	LOAD	FINAL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COMPARE	COUNTER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JUMPGT	FINISH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endParaRPr lang="en-US" sz="1200" dirty="0">
              <a:latin typeface="Times New Roman" panose="02020603050405020304" pitchFamily="18" charset="0"/>
              <a:ea typeface="ＭＳ Ｐゴシック" pitchFamily="34" charset="-128"/>
            </a:endParaRP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LOAD	RESULT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ADD	COUNTER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STORE	RESULT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endParaRPr lang="en-US" sz="1200" dirty="0">
              <a:latin typeface="Times New Roman" panose="02020603050405020304" pitchFamily="18" charset="0"/>
              <a:ea typeface="ＭＳ Ｐゴシック" pitchFamily="34" charset="-128"/>
            </a:endParaRP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INCREMENT	COUNTER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endParaRPr lang="en-US" sz="1200" dirty="0">
              <a:latin typeface="Times New Roman" panose="02020603050405020304" pitchFamily="18" charset="0"/>
              <a:ea typeface="ＭＳ Ｐゴシック" pitchFamily="34" charset="-128"/>
            </a:endParaRP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JUMP	LOOP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FINISH:	HALT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endParaRPr lang="en-US" sz="1200" dirty="0">
              <a:latin typeface="Times New Roman" panose="02020603050405020304" pitchFamily="18" charset="0"/>
              <a:ea typeface="ＭＳ Ｐゴシック" pitchFamily="34" charset="-128"/>
            </a:endParaRP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FIRST:	.DATA	1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FINAL:	.DATA	7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COUNTER:	.DATA	0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RESULT:	.DATA	0</a:t>
            </a:r>
          </a:p>
          <a:p>
            <a:pPr eaLnBrk="1" hangingPunct="1">
              <a:buNone/>
              <a:tabLst>
                <a:tab pos="914400" algn="l"/>
                <a:tab pos="1828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ＭＳ Ｐゴシック" pitchFamily="34" charset="-128"/>
              </a:rPr>
              <a:t>		.END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8237D-85E7-EB62-9ACF-AD552A1A9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330A-C384-27F9-6A5A-D82C5F9B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Next Time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6335B-2D0F-99DE-EFCB-3A2F79EBC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10058400" cy="4038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>
                <a:latin typeface="Footlight MT Light" panose="0204060206030A020304" pitchFamily="18" charset="0"/>
              </a:rPr>
              <a:t>Assemblers</a:t>
            </a:r>
          </a:p>
        </p:txBody>
      </p:sp>
    </p:spTree>
    <p:extLst>
      <p:ext uri="{BB962C8B-B14F-4D97-AF65-F5344CB8AC3E}">
        <p14:creationId xmlns:p14="http://schemas.microsoft.com/office/powerpoint/2010/main" val="20267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ntrol Unit Top Level">
            <a:extLst>
              <a:ext uri="{FF2B5EF4-FFF2-40B4-BE49-F238E27FC236}">
                <a16:creationId xmlns:a16="http://schemas.microsoft.com/office/drawing/2014/main" id="{20814107-AC07-3F36-BCD4-567E1678ED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01" y="1784360"/>
            <a:ext cx="9148597" cy="43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F128324-5BF7-936B-8339-881DCAB0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81000"/>
            <a:ext cx="10769600" cy="1143000"/>
          </a:xfrm>
        </p:spPr>
        <p:txBody>
          <a:bodyPr/>
          <a:lstStyle/>
          <a:p>
            <a:pPr algn="l"/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Von Neumann Architecture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201138B-6B6C-D14C-472F-688088EB3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55670"/>
          <a:stretch/>
        </p:blipFill>
        <p:spPr bwMode="auto">
          <a:xfrm>
            <a:off x="19051" y="1619250"/>
            <a:ext cx="6076950" cy="247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1A1705B-4394-0A89-26C2-65138485813A}"/>
              </a:ext>
            </a:extLst>
          </p:cNvPr>
          <p:cNvGrpSpPr/>
          <p:nvPr/>
        </p:nvGrpSpPr>
        <p:grpSpPr>
          <a:xfrm>
            <a:off x="6089005" y="1600200"/>
            <a:ext cx="6093470" cy="3352800"/>
            <a:chOff x="1066800" y="2802698"/>
            <a:chExt cx="6400800" cy="3521902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D5464F52-787C-3E80-F1DB-60BC9A273A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1" b="91023"/>
            <a:stretch/>
          </p:blipFill>
          <p:spPr bwMode="auto">
            <a:xfrm>
              <a:off x="1066800" y="2802698"/>
              <a:ext cx="6400800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FA65E0CB-F241-0912-1D76-C35B26315A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207" b="8538"/>
            <a:stretch/>
          </p:blipFill>
          <p:spPr bwMode="auto">
            <a:xfrm>
              <a:off x="1066800" y="3048000"/>
              <a:ext cx="64008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46B4837-1C24-4B10-38A0-FAEA8B9707FF}"/>
              </a:ext>
            </a:extLst>
          </p:cNvPr>
          <p:cNvSpPr txBox="1">
            <a:spLocks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60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Instruction Set</a:t>
            </a:r>
            <a:endParaRPr lang="en-US" sz="60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Machine Language - Binary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/>
              <a:t>Address		Contents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00000000	0000000000001100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00000001	0011000000001101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00000010	0001000000001110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00000011	0111000000010000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00000100	1001000000000111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00000101	0001000000001111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00000110	1000000000001010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00000111	0000000000010000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00001000	0101000000001110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00001001	0001000000001111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00001010	1110000000001111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00001011	1111000000000000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00001100	0000000000000110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00001101	0000000000000111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00001110	0000000000000000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00001111	0000000000000000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00010000	0000000000000000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/>
              <a:t>Address		Contents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00000000	0000000000001100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00000001	0011000000001101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00000010	0001000000001110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00000011	0111000000010000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00000100	1001000000000111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00000101	0001000000001111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00000110	1000000000001010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00000111	0000000000010000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00001000	0101000000001110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00001001	0001000000001111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00001010	1110000000001111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00001011	1111000000000000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00001100	0000000000000110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00001101	0000000000000111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00001110	0000000000000000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00001111	0000000000000000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00010000	0000000000000000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965953" y="1108078"/>
            <a:ext cx="2740025" cy="5273675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Do you know HEX?</a:t>
            </a:r>
          </a:p>
          <a:p>
            <a:pPr algn="ctr" eaLnBrk="1" hangingPunct="1"/>
            <a:endParaRPr lang="en-US">
              <a:solidFill>
                <a:schemeClr val="accent2"/>
              </a:solidFill>
            </a:endParaRP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0000 = 0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0001 = 1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0010 = 2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0011 = 3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0100 = 4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0101 = 5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0110 = 6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0111 = 7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1000 = 8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1001 = 9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1010 = A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1011 = B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1100 = C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1101 = D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1110 = E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1111 = 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ADC64-742C-371D-4DA9-83247089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Machine Language - Binary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4138613" y="3219450"/>
            <a:ext cx="533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852738" y="3219450"/>
            <a:ext cx="533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781675" y="3219450"/>
            <a:ext cx="533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/>
              <a:t>Address		Contents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00000000	0000000000001100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00000001	0011000000001101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00000010	0001000000001110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00000011	0111000000010000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00000100	1001000000000111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00000101	0001000000001111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00000110	1000000000001010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00000111	0000000000010000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00001000	0101000000001110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00001001	0001000000001111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00001010	1110000000001111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00001011	1111000000000000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00001100	0000000000000110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00001101	0000000000000111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00001110	0000000000000000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00001111	0000000000000000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00010000	0000000000000000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6965953" y="1108078"/>
            <a:ext cx="2740025" cy="5273675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Do you know HEX?</a:t>
            </a:r>
          </a:p>
          <a:p>
            <a:pPr algn="ctr" eaLnBrk="1" hangingPunct="1"/>
            <a:endParaRPr lang="en-US">
              <a:solidFill>
                <a:schemeClr val="accent2"/>
              </a:solidFill>
            </a:endParaRP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0000 = 0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0001 = 1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0010 = 2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0011 = 3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0100 = 4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0101 = 5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0110 = 6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0111 = 7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1000 = 8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1001 = 9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1010 = A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1011 = B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1100 = C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1101 = D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1110 = E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1111 = 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0E84A4-B077-1A25-F403-FCC6A8839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Machine Language - Binary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129088" y="3219450"/>
            <a:ext cx="13335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781303" y="3219450"/>
            <a:ext cx="142875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33900" y="3219450"/>
            <a:ext cx="166688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/>
              <a:t>Address		Contents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00000000	0000000000001100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00000001	0011000000001101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00000010	0001000000001110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00000011	0111000000010000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00000100	1001000000000111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00000101	0001000000001111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06		800A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00000111	0000000000010000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00001000	0101000000001110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00001001	0001000000001111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00001010	1110000000001111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00001011	1111000000000000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00001100	0000000000000110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00001101	0000000000000111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00001110	0000000000000000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00001111	0000000000000000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00010000	0000000000000000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965953" y="1108078"/>
            <a:ext cx="2740025" cy="5273675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Do you know HEX?</a:t>
            </a:r>
          </a:p>
          <a:p>
            <a:pPr algn="ctr" eaLnBrk="1" hangingPunct="1"/>
            <a:endParaRPr lang="en-US">
              <a:solidFill>
                <a:schemeClr val="accent2"/>
              </a:solidFill>
            </a:endParaRP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0000 = 0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0001 = 1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0010 = 2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0011 = 3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0100 = 4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0101 = 5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0110 = 6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0111 = 7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1000 = 8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1001 = 9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1010 = A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1011 = B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1100 = C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1101 = D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1110 = E</a:t>
            </a:r>
          </a:p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1111 = 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B558BC-0C02-E827-A53D-3AB69DC46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Machine Language - Binary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/>
              <a:t>Address		Contents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00		000C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01		300D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02		100E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03		7010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04		9007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05		100F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06		800A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07		0010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08		500E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09		100F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0A		E00F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0B		F000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0C		0006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0D		0007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0E		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0F		0000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	10		0000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384925" y="1793878"/>
            <a:ext cx="2361544" cy="461665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Is this any better?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352FE4-876F-0839-D691-248B000B9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Machine Language - Hexadecimal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Day_2025_14_Algorithmic_Problem_Solving</Template>
  <TotalTime>7599</TotalTime>
  <Words>2827</Words>
  <Application>Microsoft Office PowerPoint</Application>
  <PresentationFormat>Widescreen</PresentationFormat>
  <Paragraphs>564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Courier New</vt:lpstr>
      <vt:lpstr>ＭＳ Ｐゴシック</vt:lpstr>
      <vt:lpstr>MS Mincho</vt:lpstr>
      <vt:lpstr>Arial</vt:lpstr>
      <vt:lpstr>Times New Roman</vt:lpstr>
      <vt:lpstr>Pizzicato-Swash</vt:lpstr>
      <vt:lpstr>Calibri</vt:lpstr>
      <vt:lpstr>Footlight MT Light</vt:lpstr>
      <vt:lpstr>1_Sample PPT_template</vt:lpstr>
      <vt:lpstr>Sample PPT_template</vt:lpstr>
      <vt:lpstr>PowerPoint Presentation</vt:lpstr>
      <vt:lpstr>ALERT</vt:lpstr>
      <vt:lpstr>Von Neumann Architecture</vt:lpstr>
      <vt:lpstr>PowerPoint Presentation</vt:lpstr>
      <vt:lpstr>Machine Language - Binary</vt:lpstr>
      <vt:lpstr>Machine Language - Binary</vt:lpstr>
      <vt:lpstr>Machine Language - Binary</vt:lpstr>
      <vt:lpstr>Machine Language - Binary</vt:lpstr>
      <vt:lpstr>Machine Language - Hexadecimal</vt:lpstr>
      <vt:lpstr>Machine Language - Hexadecimal</vt:lpstr>
      <vt:lpstr>Machine Language - Hexadecimal</vt:lpstr>
      <vt:lpstr>Machine Language with mnemonics</vt:lpstr>
      <vt:lpstr>Machine Language with mnemonics</vt:lpstr>
      <vt:lpstr>Machine Language with mnemonics</vt:lpstr>
      <vt:lpstr>Proto Assembly Language</vt:lpstr>
      <vt:lpstr>Proto Assembly Language</vt:lpstr>
      <vt:lpstr>Von Neumann Architecture</vt:lpstr>
      <vt:lpstr>Proto Assembly Language</vt:lpstr>
      <vt:lpstr>Proto Assembly Language</vt:lpstr>
      <vt:lpstr>Assembly Language</vt:lpstr>
      <vt:lpstr>Proto Assembly Language</vt:lpstr>
      <vt:lpstr>Proto Assembly Language</vt:lpstr>
      <vt:lpstr>Proto Assembly Language</vt:lpstr>
      <vt:lpstr>Proto Assembly Language</vt:lpstr>
      <vt:lpstr>Java Version</vt:lpstr>
      <vt:lpstr>Assembly Language Examples</vt:lpstr>
      <vt:lpstr>PowerPoint Presentation</vt:lpstr>
      <vt:lpstr>More Examples</vt:lpstr>
      <vt:lpstr>Next Time</vt:lpstr>
    </vt:vector>
  </TitlesOfParts>
  <Company>Otterbein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Language - Binary</dc:title>
  <dc:creator>DStucki</dc:creator>
  <cp:lastModifiedBy>Stucki, David</cp:lastModifiedBy>
  <cp:revision>33</cp:revision>
  <dcterms:created xsi:type="dcterms:W3CDTF">2004-04-26T04:24:11Z</dcterms:created>
  <dcterms:modified xsi:type="dcterms:W3CDTF">2026-03-01T02:31:14Z</dcterms:modified>
</cp:coreProperties>
</file>