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4"/>
    <p:sldMasterId id="2147483960" r:id="rId5"/>
  </p:sldMasterIdLst>
  <p:notesMasterIdLst>
    <p:notesMasterId r:id="rId18"/>
  </p:notesMasterIdLst>
  <p:handoutMasterIdLst>
    <p:handoutMasterId r:id="rId19"/>
  </p:handoutMasterIdLst>
  <p:sldIdLst>
    <p:sldId id="322" r:id="rId6"/>
    <p:sldId id="389" r:id="rId7"/>
    <p:sldId id="402" r:id="rId8"/>
    <p:sldId id="414" r:id="rId9"/>
    <p:sldId id="395" r:id="rId10"/>
    <p:sldId id="415" r:id="rId11"/>
    <p:sldId id="330" r:id="rId12"/>
    <p:sldId id="416" r:id="rId13"/>
    <p:sldId id="417" r:id="rId14"/>
    <p:sldId id="418" r:id="rId15"/>
    <p:sldId id="419" r:id="rId16"/>
    <p:sldId id="378" r:id="rId17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20"/>
    </p:embeddedFont>
    <p:embeddedFont>
      <p:font typeface="Pizzicato-Swash" panose="00000400000000000000" pitchFamily="2" charset="0"/>
      <p:regular r:id="rId21"/>
    </p:embeddedFont>
    <p:embeddedFont>
      <p:font typeface="TrumpetLite" panose="020A0602050506020204" pitchFamily="18" charset="0"/>
      <p:regular r:id="rId22"/>
      <p:bold r:id="rId23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86F6B53-C71E-4D76-A063-634A60B163F3}" type="datetime1">
              <a:rPr lang="en-US"/>
              <a:pPr>
                <a:defRPr/>
              </a:pPr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9B8C9BBD-264C-40C9-B932-28BB2117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20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8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D9C490EE-89FA-4E54-9D91-D0858E47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8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2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3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05FB76F-3D4D-4B0B-946B-AD7182922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B219-DD19-467E-9100-5727A0355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21AD-CE11-474B-B6FB-362AAC4A9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8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265E-C6F8-44F4-9EB3-FBF5169DC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4E818-3016-4A87-B25C-F902D2744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7C96-C6FA-49CC-9F93-664EFCAA2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4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D298C4A-10FC-44D4-8C59-C23CD1675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5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00E10-EEA2-480C-BC9C-E17E3C12B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0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D4F78-87D9-4AA7-AE56-CC6E2FA62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60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20E9-7D82-4FBC-B861-8A09FC7A5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A459-231B-4C13-A8FA-FC38CB056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6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833A-06A0-42B6-9B5C-EECD342B8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12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5CB2-FAFA-470F-9065-57F9BD878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77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6E58-C13B-4ACF-BADF-BFFBEFB0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3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3020D-B66E-4139-8DC5-5AA86E795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9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5C21-C260-4E20-A016-C4EA40D2B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71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A6172-9EF2-4463-B00A-D8C6DC25B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98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A9796-3F2D-480F-BC4F-30FA13014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4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F53C-34D3-423A-8D98-587EDAF59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73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9C37-EB31-4D17-9BF2-2FEE80DD7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32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19A06-2D07-4699-A45F-BF7F1649E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5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BEF1-9263-4C61-974E-FAEAB8E7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7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FB05B-83A2-4F67-8EAB-B543C3D58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2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DAEC1-84D7-4BF9-A3FE-A198413A1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8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4EAF-FC8C-4C56-9884-D46FA1708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3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803D-32A7-4ED7-8820-A31E9D9B4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0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6818F-A3F2-4079-995C-E563E6A51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58ABF-803B-4D8A-AC18-5EF842AB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2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535707A-7DA1-4956-872A-6128E8920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48" r:id="rId12"/>
    <p:sldLayoutId id="2147484149" r:id="rId13"/>
    <p:sldLayoutId id="214748415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B3A1429-FEF6-4525-B3E7-2A0D2F406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52" r:id="rId12"/>
    <p:sldLayoutId id="2147484153" r:id="rId13"/>
    <p:sldLayoutId id="214748415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-visualizations.com/algorithms/sorting" TargetMode="External"/><Relationship Id="rId2" Type="http://schemas.openxmlformats.org/officeDocument/2006/relationships/hyperlink" Target="https://www.sortvisualizer.com/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ubble_sor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1828800"/>
            <a:ext cx="3581400" cy="38100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Algorithmic Efficiency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What Is Big O Notation? - YouTube">
            <a:extLst>
              <a:ext uri="{FF2B5EF4-FFF2-40B4-BE49-F238E27FC236}">
                <a16:creationId xmlns:a16="http://schemas.microsoft.com/office/drawing/2014/main" id="{71117793-B0AA-B26F-A039-7B080732AE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33420" r="15015" b="4404"/>
          <a:stretch/>
        </p:blipFill>
        <p:spPr bwMode="auto">
          <a:xfrm>
            <a:off x="406408" y="1905001"/>
            <a:ext cx="7365992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3F349-8F2A-C73A-7D79-DAEB36FBE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630A1CC-E208-F0D7-2B99-9976222A2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Measuring Efficiency: Other Families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E041B6E-26C8-3C9D-D370-CD7A081C86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00" y="1676400"/>
            <a:ext cx="5384800" cy="48768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There are a handful of important such families of functions:</a:t>
            </a:r>
          </a:p>
          <a:p>
            <a:pPr lvl="1"/>
            <a:r>
              <a:rPr lang="en-US" b="1">
                <a:solidFill>
                  <a:srgbClr val="0070C0"/>
                </a:solidFill>
                <a:latin typeface="TrumpetLite" panose="020A0602050506020204" pitchFamily="18" charset="0"/>
                <a:ea typeface="ＭＳ Ｐゴシック" pitchFamily="34" charset="-128"/>
              </a:rPr>
              <a:t>Logarithmic Θ(lg n)</a:t>
            </a:r>
          </a:p>
          <a:p>
            <a:pPr lvl="1"/>
            <a:r>
              <a:rPr lang="en-US" b="1">
                <a:solidFill>
                  <a:srgbClr val="92D050"/>
                </a:solidFill>
                <a:latin typeface="TrumpetLite" panose="020A0602050506020204" pitchFamily="18" charset="0"/>
                <a:ea typeface="ＭＳ Ｐゴシック" pitchFamily="34" charset="-128"/>
              </a:rPr>
              <a:t>Linear Θ(n)</a:t>
            </a:r>
          </a:p>
          <a:p>
            <a:pPr lvl="1"/>
            <a:r>
              <a:rPr lang="en-US" b="1">
                <a:solidFill>
                  <a:srgbClr val="C00000"/>
                </a:solidFill>
                <a:latin typeface="TrumpetLite" panose="020A0602050506020204" pitchFamily="18" charset="0"/>
                <a:ea typeface="ＭＳ Ｐゴシック" pitchFamily="34" charset="-128"/>
              </a:rPr>
              <a:t>Quadratic Θ(n</a:t>
            </a:r>
            <a:r>
              <a:rPr lang="en-US" b="1" baseline="30000">
                <a:solidFill>
                  <a:srgbClr val="C00000"/>
                </a:solidFill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b="1">
                <a:solidFill>
                  <a:srgbClr val="C00000"/>
                </a:solidFill>
                <a:latin typeface="TrumpetLite" panose="020A0602050506020204" pitchFamily="18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b="1">
                <a:solidFill>
                  <a:srgbClr val="7030A0"/>
                </a:solidFill>
                <a:latin typeface="TrumpetLite" panose="020A0602050506020204" pitchFamily="18" charset="0"/>
                <a:ea typeface="ＭＳ Ｐゴシック" pitchFamily="34" charset="-128"/>
              </a:rPr>
              <a:t>Exponential Θ(2</a:t>
            </a:r>
            <a:r>
              <a:rPr lang="en-US" b="1" baseline="30000">
                <a:solidFill>
                  <a:srgbClr val="7030A0"/>
                </a:solidFill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  <a:r>
              <a:rPr lang="en-US" b="1">
                <a:solidFill>
                  <a:srgbClr val="7030A0"/>
                </a:solidFill>
                <a:latin typeface="TrumpetLite" panose="020A0602050506020204" pitchFamily="18" charset="0"/>
                <a:ea typeface="ＭＳ Ｐゴシック" pitchFamily="34" charset="-128"/>
              </a:rPr>
              <a:t>)</a:t>
            </a:r>
          </a:p>
          <a:p>
            <a:endParaRPr lang="en-US" sz="200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sz="2000">
                <a:latin typeface="TrumpetLite" panose="020A0602050506020204" pitchFamily="18" charset="0"/>
                <a:ea typeface="ＭＳ Ｐゴシック" pitchFamily="34" charset="-128"/>
              </a:rPr>
              <a:t>Also, (not pictured)</a:t>
            </a:r>
          </a:p>
          <a:p>
            <a:pPr lvl="1"/>
            <a:r>
              <a:rPr lang="en-US" sz="1800">
                <a:latin typeface="TrumpetLite" panose="020A0602050506020204" pitchFamily="18" charset="0"/>
                <a:ea typeface="ＭＳ Ｐゴシック" pitchFamily="34" charset="-128"/>
              </a:rPr>
              <a:t>Linearithmic </a:t>
            </a:r>
            <a:r>
              <a:rPr lang="el-GR" sz="1800">
                <a:latin typeface="TrumpetLite" panose="020A0602050506020204" pitchFamily="18" charset="0"/>
                <a:ea typeface="ＭＳ Ｐゴシック" pitchFamily="34" charset="-128"/>
              </a:rPr>
              <a:t>Θ </a:t>
            </a:r>
            <a:r>
              <a:rPr lang="en-US" sz="1800">
                <a:latin typeface="TrumpetLite" panose="020A0602050506020204" pitchFamily="18" charset="0"/>
                <a:ea typeface="ＭＳ Ｐゴシック" pitchFamily="34" charset="-128"/>
              </a:rPr>
              <a:t>(n lg n)</a:t>
            </a:r>
          </a:p>
          <a:p>
            <a:pPr lvl="1"/>
            <a:r>
              <a:rPr lang="en-US" sz="1800">
                <a:latin typeface="TrumpetLite" panose="020A0602050506020204" pitchFamily="18" charset="0"/>
                <a:ea typeface="ＭＳ Ｐゴシック" pitchFamily="34" charset="-128"/>
              </a:rPr>
              <a:t>Cubic </a:t>
            </a:r>
            <a:r>
              <a:rPr lang="el-GR" sz="1800">
                <a:latin typeface="TrumpetLite" panose="020A0602050506020204" pitchFamily="18" charset="0"/>
                <a:ea typeface="ＭＳ Ｐゴシック" pitchFamily="34" charset="-128"/>
              </a:rPr>
              <a:t>Θ</a:t>
            </a:r>
            <a:r>
              <a:rPr lang="en-US" sz="1800">
                <a:latin typeface="TrumpetLite" panose="020A0602050506020204" pitchFamily="18" charset="0"/>
                <a:ea typeface="ＭＳ Ｐゴシック" pitchFamily="34" charset="-128"/>
              </a:rPr>
              <a:t>(n</a:t>
            </a:r>
            <a:r>
              <a:rPr lang="en-US" sz="1800" baseline="30000">
                <a:latin typeface="TrumpetLite" panose="020A0602050506020204" pitchFamily="18" charset="0"/>
                <a:ea typeface="ＭＳ Ｐゴシック" pitchFamily="34" charset="-128"/>
              </a:rPr>
              <a:t>3</a:t>
            </a:r>
            <a:r>
              <a:rPr lang="en-US" sz="1800">
                <a:latin typeface="TrumpetLite" panose="020A0602050506020204" pitchFamily="18" charset="0"/>
                <a:ea typeface="ＭＳ Ｐゴシック" pitchFamily="34" charset="-128"/>
              </a:rPr>
              <a:t>)</a:t>
            </a:r>
          </a:p>
          <a:p>
            <a:pPr lvl="1"/>
            <a:r>
              <a:rPr lang="en-US" sz="1800">
                <a:latin typeface="TrumpetLite" panose="020A0602050506020204" pitchFamily="18" charset="0"/>
                <a:ea typeface="ＭＳ Ｐゴシック" pitchFamily="34" charset="-128"/>
              </a:rPr>
              <a:t>Factorial </a:t>
            </a:r>
            <a:r>
              <a:rPr lang="el-GR" sz="1800">
                <a:latin typeface="TrumpetLite" panose="020A0602050506020204" pitchFamily="18" charset="0"/>
                <a:ea typeface="ＭＳ Ｐゴシック" pitchFamily="34" charset="-128"/>
              </a:rPr>
              <a:t>Θ</a:t>
            </a:r>
            <a:r>
              <a:rPr lang="en-US" sz="1800">
                <a:latin typeface="TrumpetLite" panose="020A0602050506020204" pitchFamily="18" charset="0"/>
                <a:ea typeface="ＭＳ Ｐゴシック" pitchFamily="34" charset="-128"/>
              </a:rPr>
              <a:t>(n!)</a:t>
            </a:r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8" t="15556" r="3520" b="10000"/>
          <a:stretch/>
        </p:blipFill>
        <p:spPr bwMode="auto">
          <a:xfrm>
            <a:off x="7010400" y="1536441"/>
            <a:ext cx="403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5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50C97-2690-BF5D-0144-DC4A93C49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E02A5E0-418B-18F5-99D3-30131FBFA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So What?</a:t>
            </a:r>
          </a:p>
        </p:txBody>
      </p:sp>
      <p:pic>
        <p:nvPicPr>
          <p:cNvPr id="2" name="Content Placeholder 3" descr="table30.jpg">
            <a:extLst>
              <a:ext uri="{FF2B5EF4-FFF2-40B4-BE49-F238E27FC236}">
                <a16:creationId xmlns:a16="http://schemas.microsoft.com/office/drawing/2014/main" id="{E54E0F5C-5823-7A01-6A11-C626C7B3E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3552"/>
          <a:stretch/>
        </p:blipFill>
        <p:spPr>
          <a:xfrm>
            <a:off x="293564" y="2895600"/>
            <a:ext cx="11593636" cy="2968038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43B953-078E-1C07-11E6-938F3144C1F4}"/>
              </a:ext>
            </a:extLst>
          </p:cNvPr>
          <p:cNvSpPr/>
          <p:nvPr/>
        </p:nvSpPr>
        <p:spPr>
          <a:xfrm>
            <a:off x="5564038" y="3581400"/>
            <a:ext cx="6170762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524C7-509A-7B47-5089-72F576C2879D}"/>
              </a:ext>
            </a:extLst>
          </p:cNvPr>
          <p:cNvSpPr txBox="1"/>
          <p:nvPr/>
        </p:nvSpPr>
        <p:spPr>
          <a:xfrm>
            <a:off x="533400" y="1905000"/>
            <a:ext cx="11175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TrumpetLite" panose="020A0602050506020204" pitchFamily="18" charset="0"/>
              </a:rPr>
              <a:t>Suppose that a computer could perform 10</a:t>
            </a:r>
            <a:r>
              <a:rPr lang="en-US" baseline="30000">
                <a:solidFill>
                  <a:schemeClr val="tx1"/>
                </a:solidFill>
                <a:latin typeface="TrumpetLite" panose="020A0602050506020204" pitchFamily="18" charset="0"/>
              </a:rPr>
              <a:t>11</a:t>
            </a:r>
            <a:r>
              <a:rPr lang="en-US">
                <a:solidFill>
                  <a:schemeClr val="tx1"/>
                </a:solidFill>
                <a:latin typeface="TrumpetLite" panose="020A0602050506020204" pitchFamily="18" charset="0"/>
              </a:rPr>
              <a:t> steps per second. Given algorithms with run times described by each of the six function families below, the table shows the total run time.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B247E4-F66B-E545-CC72-577D371CC5EA}"/>
              </a:ext>
            </a:extLst>
          </p:cNvPr>
          <p:cNvSpPr/>
          <p:nvPr/>
        </p:nvSpPr>
        <p:spPr>
          <a:xfrm>
            <a:off x="8610600" y="3581400"/>
            <a:ext cx="3124200" cy="213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3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5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" t="10262" r="1588" b="52538"/>
          <a:stretch/>
        </p:blipFill>
        <p:spPr bwMode="auto">
          <a:xfrm>
            <a:off x="515007" y="2438400"/>
            <a:ext cx="1121979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07ED97A-4D4E-0C02-ADCC-A8469F8A4C40}"/>
              </a:ext>
            </a:extLst>
          </p:cNvPr>
          <p:cNvSpPr txBox="1">
            <a:spLocks noChangeArrowheads="1"/>
          </p:cNvSpPr>
          <p:nvPr/>
        </p:nvSpPr>
        <p:spPr>
          <a:xfrm>
            <a:off x="711200" y="381000"/>
            <a:ext cx="1076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22222"/>
                </a:solidFill>
                <a:latin typeface="Arial" charset="0"/>
              </a:defRPr>
            </a:lvl9pPr>
          </a:lstStyle>
          <a:p>
            <a:pPr algn="l" defTabSz="914400">
              <a:buClrTx/>
              <a:buSzTx/>
              <a:buFontTx/>
            </a:pPr>
            <a:r>
              <a:rPr lang="en-US" sz="6000" kern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Searching &amp; Sorting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10058400" cy="4038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/>
              <a:t>Exam I is Friday, Chapters 1-4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F1168-7EC1-9EB1-998D-E3F0B1B38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9A401-8E1F-2CFF-A64C-76E7BE68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Sorting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307AF-8B52-F77E-B326-4A9C600C6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rumpetLite" panose="020A0602050506020204" pitchFamily="18" charset="0"/>
              </a:rPr>
              <a:t>There are many standard approaches to sorting a list of data</a:t>
            </a:r>
            <a:endParaRPr lang="en-US" dirty="0">
              <a:latin typeface="TrumpetLite" panose="020A0602050506020204" pitchFamily="18" charset="0"/>
            </a:endParaRPr>
          </a:p>
          <a:p>
            <a:pPr lvl="1"/>
            <a:r>
              <a:rPr lang="en-US">
                <a:solidFill>
                  <a:srgbClr val="C00000"/>
                </a:solidFill>
                <a:latin typeface="TrumpetLite" panose="020A0602050506020204" pitchFamily="18" charset="0"/>
                <a:cs typeface="Courier New" panose="02070309020205020404" pitchFamily="49" charset="0"/>
              </a:rPr>
              <a:t>Bubble Sort</a:t>
            </a:r>
            <a:endParaRPr lang="en-US">
              <a:latin typeface="TrumpetLite" panose="020A0602050506020204" pitchFamily="18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solidFill>
                  <a:srgbClr val="00B0F0"/>
                </a:solidFill>
                <a:latin typeface="TrumpetLite" panose="020A0602050506020204" pitchFamily="18" charset="0"/>
                <a:cs typeface="Courier New" panose="02070309020205020404" pitchFamily="49" charset="0"/>
              </a:rPr>
              <a:t>Insertion Sort</a:t>
            </a:r>
            <a:endParaRPr lang="en-US">
              <a:latin typeface="TrumpetLite" panose="020A0602050506020204" pitchFamily="18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solidFill>
                  <a:srgbClr val="FFC000"/>
                </a:solidFill>
                <a:latin typeface="TrumpetLite" panose="020A0602050506020204" pitchFamily="18" charset="0"/>
                <a:cs typeface="Courier New" panose="02070309020205020404" pitchFamily="49" charset="0"/>
              </a:rPr>
              <a:t>Selection Sort</a:t>
            </a:r>
            <a:endParaRPr lang="en-US">
              <a:latin typeface="TrumpetLite" panose="020A0602050506020204" pitchFamily="18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solidFill>
                  <a:srgbClr val="00B050"/>
                </a:solidFill>
                <a:latin typeface="TrumpetLite" panose="020A0602050506020204" pitchFamily="18" charset="0"/>
                <a:cs typeface="Courier New" panose="02070309020205020404" pitchFamily="49" charset="0"/>
              </a:rPr>
              <a:t>Merge Sort</a:t>
            </a:r>
            <a:endParaRPr lang="en-US">
              <a:latin typeface="TrumpetLite" panose="020A0602050506020204" pitchFamily="18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solidFill>
                  <a:srgbClr val="FF0000"/>
                </a:solidFill>
                <a:latin typeface="TrumpetLite" panose="020A0602050506020204" pitchFamily="18" charset="0"/>
                <a:cs typeface="Courier New" panose="02070309020205020404" pitchFamily="49" charset="0"/>
              </a:rPr>
              <a:t>Quicksort</a:t>
            </a:r>
            <a:endParaRPr lang="en-US">
              <a:latin typeface="TrumpetLite" panose="020A0602050506020204" pitchFamily="18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solidFill>
                  <a:srgbClr val="7030A0"/>
                </a:solidFill>
                <a:latin typeface="TrumpetLite" panose="020A0602050506020204" pitchFamily="18" charset="0"/>
                <a:cs typeface="Courier New" panose="02070309020205020404" pitchFamily="49" charset="0"/>
              </a:rPr>
              <a:t>Heap Sort</a:t>
            </a:r>
            <a:endParaRPr lang="en-US">
              <a:latin typeface="TrumpetLite" panose="020A0602050506020204" pitchFamily="18" charset="0"/>
              <a:cs typeface="Courier New" panose="02070309020205020404" pitchFamily="49" charset="0"/>
            </a:endParaRPr>
          </a:p>
          <a:p>
            <a:pPr lvl="1"/>
            <a:r>
              <a:rPr lang="en-US">
                <a:latin typeface="TrumpetLite" panose="020A0602050506020204" pitchFamily="18" charset="0"/>
                <a:cs typeface="Courier New" panose="02070309020205020404" pitchFamily="49" charset="0"/>
              </a:rPr>
              <a:t>etc.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solidFill>
                  <a:srgbClr val="0070C0"/>
                </a:solidFill>
                <a:latin typeface="TrumpetLite" panose="020A0602050506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Visualizations</a:t>
            </a:r>
            <a:r>
              <a:rPr lang="en-US">
                <a:solidFill>
                  <a:srgbClr val="0070C0"/>
                </a:solidFill>
                <a:latin typeface="TrumpetLite" panose="020A0602050506020204" pitchFamily="18" charset="0"/>
              </a:rPr>
              <a:t> (</a:t>
            </a:r>
            <a:r>
              <a:rPr lang="en-US">
                <a:solidFill>
                  <a:srgbClr val="0070C0"/>
                </a:solidFill>
                <a:latin typeface="TrumpetLite" panose="020A0602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</a:t>
            </a:r>
            <a:r>
              <a:rPr lang="en-US">
                <a:solidFill>
                  <a:srgbClr val="0070C0"/>
                </a:solidFill>
                <a:latin typeface="TrumpetLite" panose="020A0602050506020204" pitchFamily="18" charset="0"/>
              </a:rPr>
              <a:t>)</a:t>
            </a:r>
            <a:r>
              <a:rPr lang="en-US">
                <a:latin typeface="TrumpetLite" panose="020A0602050506020204" pitchFamily="18" charset="0"/>
              </a:rPr>
              <a:t>...</a:t>
            </a:r>
          </a:p>
          <a:p>
            <a:r>
              <a:rPr lang="en-US" b="1">
                <a:latin typeface="TrumpetLite" panose="020A0602050506020204" pitchFamily="18" charset="0"/>
              </a:rPr>
              <a:t>How efficient is the resulting algorithm? How can we know?</a:t>
            </a:r>
            <a:endParaRPr lang="en-US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1200" y="381000"/>
            <a:ext cx="9423400" cy="1219200"/>
          </a:xfrm>
        </p:spPr>
        <p:txBody>
          <a:bodyPr/>
          <a:lstStyle/>
          <a:p>
            <a:pPr algn="l"/>
            <a:r>
              <a:rPr lang="en-US" altLang="en-US" sz="6000" dirty="0" err="1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qUESTIONS</a:t>
            </a:r>
            <a:endParaRPr lang="en-US" alt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00" y="1752600"/>
            <a:ext cx="103378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How do we know if our algorithms are correct?</a:t>
            </a:r>
          </a:p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How do we know if our algorithms are good?</a:t>
            </a:r>
          </a:p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What do we mean by “good”?</a:t>
            </a:r>
          </a:p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Given multiple algorithms for solving a problem, which one should we choose?</a:t>
            </a:r>
          </a:p>
          <a:p>
            <a:pPr lvl="2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Correctness (required)</a:t>
            </a:r>
          </a:p>
          <a:p>
            <a:pPr lvl="2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Elegance (what’s that?)</a:t>
            </a:r>
          </a:p>
          <a:p>
            <a:pPr lvl="2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Efficiency</a:t>
            </a:r>
          </a:p>
          <a:p>
            <a:pPr lvl="2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Simplicity</a:t>
            </a:r>
          </a:p>
          <a:p>
            <a:pPr lvl="2"/>
            <a:r>
              <a:rPr lang="en-US" altLang="en-US" dirty="0" err="1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Extendability</a:t>
            </a:r>
            <a:endParaRPr lang="en-US" altLang="en-US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  <a:p>
            <a:pPr lvl="2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Maintenance</a:t>
            </a:r>
          </a:p>
          <a:p>
            <a:pPr lvl="2"/>
            <a:r>
              <a:rPr lang="en-US" altLang="en-US" dirty="0">
                <a:solidFill>
                  <a:schemeClr val="accent2">
                    <a:lumMod val="75000"/>
                  </a:schemeClr>
                </a:solidFill>
                <a:latin typeface="TrumpetLite" panose="020A0602050506020204" pitchFamily="18" charset="0"/>
              </a:rPr>
              <a:t>Others?</a:t>
            </a:r>
            <a:endParaRPr lang="en-US" altLang="en-US" baseline="-250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28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9372600" cy="1219200"/>
          </a:xfrm>
        </p:spPr>
        <p:txBody>
          <a:bodyPr/>
          <a:lstStyle/>
          <a:p>
            <a:pPr algn="l"/>
            <a:r>
              <a:rPr lang="en-US" alt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Resources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10058400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TrumpetLite" panose="020A0602050506020204" pitchFamily="18" charset="0"/>
              </a:rPr>
              <a:t>Given a problem, how do we determine the resources necessary to its solution?</a:t>
            </a:r>
          </a:p>
          <a:p>
            <a:pPr marL="919163" indent="-4572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B0F0"/>
                </a:solidFill>
                <a:latin typeface="TrumpetLite" panose="020A0602050506020204" pitchFamily="18" charset="0"/>
              </a:rPr>
              <a:t>This is a very hard question!!</a:t>
            </a:r>
            <a:r>
              <a:rPr lang="en-US" altLang="en-US" sz="2400" dirty="0">
                <a:latin typeface="TrumpetLite" panose="020A0602050506020204" pitchFamily="18" charset="0"/>
              </a:rPr>
              <a:t>       </a:t>
            </a: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</a:rPr>
              <a:t>Why?</a:t>
            </a:r>
          </a:p>
          <a:p>
            <a:r>
              <a:rPr lang="en-US" altLang="en-US" sz="2400" dirty="0">
                <a:latin typeface="TrumpetLite" panose="020A0602050506020204" pitchFamily="18" charset="0"/>
              </a:rPr>
              <a:t>For each </a:t>
            </a:r>
            <a:r>
              <a:rPr lang="en-US" altLang="en-US" sz="2400" cap="small" dirty="0">
                <a:solidFill>
                  <a:srgbClr val="7030A0"/>
                </a:solidFill>
                <a:latin typeface="TrumpetLite" panose="020A0602050506020204" pitchFamily="18" charset="0"/>
              </a:rPr>
              <a:t>problem</a:t>
            </a:r>
            <a:r>
              <a:rPr lang="en-US" altLang="en-US" sz="2400" dirty="0">
                <a:latin typeface="TrumpetLite" panose="020A0602050506020204" pitchFamily="18" charset="0"/>
              </a:rPr>
              <a:t> there are many </a:t>
            </a:r>
            <a:r>
              <a:rPr lang="en-US" altLang="en-US" sz="2400" cap="small" dirty="0">
                <a:solidFill>
                  <a:srgbClr val="00B050"/>
                </a:solidFill>
                <a:latin typeface="TrumpetLite" panose="020A0602050506020204" pitchFamily="18" charset="0"/>
              </a:rPr>
              <a:t>algorithms</a:t>
            </a:r>
            <a:r>
              <a:rPr lang="en-US" altLang="en-US" sz="2400" dirty="0">
                <a:latin typeface="TrumpetLite" panose="020A0602050506020204" pitchFamily="18" charset="0"/>
              </a:rPr>
              <a:t> that solve it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e.g</a:t>
            </a:r>
            <a:r>
              <a:rPr lang="en-US" altLang="en-US" sz="2200">
                <a:latin typeface="TrumpetLite" panose="020A0602050506020204" pitchFamily="18" charset="0"/>
              </a:rPr>
              <a:t>., As we observed regarding sorting</a:t>
            </a:r>
            <a:r>
              <a:rPr lang="en-US" altLang="en-US" sz="2200" dirty="0">
                <a:latin typeface="TrumpetLite" panose="020A0602050506020204" pitchFamily="18" charset="0"/>
              </a:rPr>
              <a:t>: bubble, selection, heap, quick, merge, etc.</a:t>
            </a:r>
          </a:p>
          <a:p>
            <a:r>
              <a:rPr lang="en-US" altLang="en-US" sz="2400" dirty="0">
                <a:latin typeface="TrumpetLite" panose="020A0602050506020204" pitchFamily="18" charset="0"/>
              </a:rPr>
              <a:t>For each </a:t>
            </a:r>
            <a:r>
              <a:rPr lang="en-US" altLang="en-US" sz="2400" cap="small" dirty="0">
                <a:solidFill>
                  <a:srgbClr val="00B050"/>
                </a:solidFill>
                <a:latin typeface="TrumpetLite" panose="020A0602050506020204" pitchFamily="18" charset="0"/>
              </a:rPr>
              <a:t>algorithm</a:t>
            </a:r>
            <a:r>
              <a:rPr lang="en-US" altLang="en-US" sz="2400" dirty="0">
                <a:latin typeface="TrumpetLite" panose="020A0602050506020204" pitchFamily="18" charset="0"/>
              </a:rPr>
              <a:t> there are many ways to </a:t>
            </a:r>
            <a:r>
              <a:rPr lang="en-US" altLang="en-US" sz="2400" cap="small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implement</a:t>
            </a:r>
            <a:r>
              <a:rPr lang="en-US" altLang="en-US" sz="2400" dirty="0">
                <a:latin typeface="TrumpetLite" panose="020A0602050506020204" pitchFamily="18" charset="0"/>
              </a:rPr>
              <a:t> it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e.g., Bubble sort: </a:t>
            </a:r>
            <a:r>
              <a:rPr lang="en-US" altLang="en-US" sz="2200" dirty="0">
                <a:solidFill>
                  <a:srgbClr val="002060"/>
                </a:solidFill>
                <a:latin typeface="TrumpetLite" panose="020A0602050506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wikipedia.com</a:t>
            </a:r>
            <a:endParaRPr lang="en-US" altLang="en-US" sz="2200" dirty="0">
              <a:solidFill>
                <a:srgbClr val="002060"/>
              </a:solidFill>
              <a:latin typeface="TrumpetLite" panose="020A0602050506020204" pitchFamily="18" charset="0"/>
            </a:endParaRPr>
          </a:p>
          <a:p>
            <a:r>
              <a:rPr lang="en-US" altLang="en-US" sz="2400" dirty="0">
                <a:latin typeface="TrumpetLite" panose="020A0602050506020204" pitchFamily="18" charset="0"/>
              </a:rPr>
              <a:t>For each </a:t>
            </a:r>
            <a:r>
              <a:rPr lang="en-US" altLang="en-US" sz="2400" cap="small" dirty="0">
                <a:solidFill>
                  <a:schemeClr val="accent2">
                    <a:lumMod val="60000"/>
                    <a:lumOff val="40000"/>
                  </a:schemeClr>
                </a:solidFill>
                <a:latin typeface="TrumpetLite" panose="020A0602050506020204" pitchFamily="18" charset="0"/>
              </a:rPr>
              <a:t>implementation</a:t>
            </a:r>
            <a:r>
              <a:rPr lang="en-US" altLang="en-US" sz="2400" dirty="0">
                <a:latin typeface="TrumpetLite" panose="020A0602050506020204" pitchFamily="18" charset="0"/>
              </a:rPr>
              <a:t> there are many </a:t>
            </a:r>
            <a:r>
              <a:rPr lang="en-US" altLang="en-US" sz="2400" cap="small" dirty="0">
                <a:solidFill>
                  <a:srgbClr val="92D050"/>
                </a:solidFill>
                <a:latin typeface="TrumpetLite" panose="020A0602050506020204" pitchFamily="18" charset="0"/>
              </a:rPr>
              <a:t>platforms</a:t>
            </a:r>
            <a:r>
              <a:rPr lang="en-US" altLang="en-US" sz="2400" dirty="0">
                <a:latin typeface="TrumpetLite" panose="020A0602050506020204" pitchFamily="18" charset="0"/>
              </a:rPr>
              <a:t> on which to execute it </a:t>
            </a:r>
            <a:r>
              <a:rPr lang="en-US" altLang="en-US" sz="2000" dirty="0">
                <a:latin typeface="TrumpetLite" panose="020A0602050506020204" pitchFamily="18" charset="0"/>
              </a:rPr>
              <a:t>(</a:t>
            </a:r>
            <a:r>
              <a:rPr lang="en-US" altLang="en-US" sz="2000" i="1" dirty="0">
                <a:latin typeface="TrumpetLite" panose="020A0602050506020204" pitchFamily="18" charset="0"/>
              </a:rPr>
              <a:t>both in terms of hardware and software</a:t>
            </a:r>
            <a:r>
              <a:rPr lang="en-US" altLang="en-US" sz="2000" dirty="0">
                <a:latin typeface="TrumpetLite" panose="020A0602050506020204" pitchFamily="18" charset="0"/>
              </a:rPr>
              <a:t>)</a:t>
            </a:r>
            <a:endParaRPr lang="en-US" altLang="en-US" sz="2400" dirty="0">
              <a:latin typeface="TrumpetLite" panose="020A0602050506020204" pitchFamily="18" charset="0"/>
            </a:endParaRP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e.g., Java, Python, Windows, MacOS, Linux, iOS, Android</a:t>
            </a:r>
          </a:p>
          <a:p>
            <a:r>
              <a:rPr lang="en-US" altLang="en-US" sz="2400" dirty="0">
                <a:latin typeface="TrumpetLite" panose="020A0602050506020204" pitchFamily="18" charset="0"/>
              </a:rPr>
              <a:t>For each </a:t>
            </a:r>
            <a:r>
              <a:rPr lang="en-US" altLang="en-US" sz="2400" cap="small" dirty="0">
                <a:solidFill>
                  <a:srgbClr val="92D050"/>
                </a:solidFill>
                <a:latin typeface="TrumpetLite" panose="020A0602050506020204" pitchFamily="18" charset="0"/>
              </a:rPr>
              <a:t>platform</a:t>
            </a:r>
            <a:r>
              <a:rPr lang="en-US" altLang="en-US" sz="2400" dirty="0">
                <a:latin typeface="TrumpetLite" panose="020A0602050506020204" pitchFamily="18" charset="0"/>
              </a:rPr>
              <a:t> there are many </a:t>
            </a:r>
            <a:r>
              <a:rPr lang="en-US" altLang="en-US" sz="2400" cap="small" dirty="0">
                <a:solidFill>
                  <a:srgbClr val="0070C0"/>
                </a:solidFill>
                <a:latin typeface="TrumpetLite" panose="020A0602050506020204" pitchFamily="18" charset="0"/>
              </a:rPr>
              <a:t>environmental factors </a:t>
            </a:r>
            <a:r>
              <a:rPr lang="en-US" altLang="en-US" sz="2400" dirty="0">
                <a:latin typeface="TrumpetLite" panose="020A0602050506020204" pitchFamily="18" charset="0"/>
              </a:rPr>
              <a:t>that can influence performance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e.g., memory, clock speed, OS load, other running programs</a:t>
            </a:r>
          </a:p>
        </p:txBody>
      </p:sp>
    </p:spTree>
    <p:extLst>
      <p:ext uri="{BB962C8B-B14F-4D97-AF65-F5344CB8AC3E}">
        <p14:creationId xmlns:p14="http://schemas.microsoft.com/office/powerpoint/2010/main" val="2093976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9296400" cy="1219200"/>
          </a:xfrm>
        </p:spPr>
        <p:txBody>
          <a:bodyPr/>
          <a:lstStyle/>
          <a:p>
            <a:pPr algn="l"/>
            <a:r>
              <a:rPr lang="en-US" alt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Efficiency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9296400" cy="4038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latin typeface="TrumpetLite" panose="020A0602050506020204" pitchFamily="18" charset="0"/>
              </a:rPr>
              <a:t>What does efficiency mean?</a:t>
            </a:r>
          </a:p>
          <a:p>
            <a:pPr marL="919163" indent="-4572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B0F0"/>
                </a:solidFill>
                <a:latin typeface="TrumpetLite" panose="020A0602050506020204" pitchFamily="18" charset="0"/>
              </a:rPr>
              <a:t>Judicious use of resources</a:t>
            </a:r>
          </a:p>
          <a:p>
            <a:pPr marL="919163" indent="-457200"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</a:rPr>
              <a:t>Not </a:t>
            </a:r>
            <a:r>
              <a:rPr lang="en-US" altLang="en-US" sz="2400" cap="small" dirty="0">
                <a:solidFill>
                  <a:schemeClr val="accent2"/>
                </a:solidFill>
                <a:latin typeface="TrumpetLite" panose="020A0602050506020204" pitchFamily="18" charset="0"/>
              </a:rPr>
              <a:t>at all costs</a:t>
            </a:r>
            <a:r>
              <a:rPr lang="en-US" altLang="en-US" sz="2400" dirty="0">
                <a:solidFill>
                  <a:schemeClr val="accent2"/>
                </a:solidFill>
                <a:latin typeface="TrumpetLite" panose="020A0602050506020204" pitchFamily="18" charset="0"/>
              </a:rPr>
              <a:t>!</a:t>
            </a:r>
          </a:p>
          <a:p>
            <a:r>
              <a:rPr lang="en-US" altLang="en-US" sz="2400" dirty="0">
                <a:latin typeface="TrumpetLite" panose="020A0602050506020204" pitchFamily="18" charset="0"/>
              </a:rPr>
              <a:t>What </a:t>
            </a:r>
            <a:r>
              <a:rPr lang="en-US" altLang="en-US" sz="2400" cap="small" dirty="0">
                <a:solidFill>
                  <a:srgbClr val="00B050"/>
                </a:solidFill>
                <a:latin typeface="TrumpetLite" panose="020A0602050506020204" pitchFamily="18" charset="0"/>
              </a:rPr>
              <a:t>resources</a:t>
            </a:r>
            <a:r>
              <a:rPr lang="en-US" altLang="en-US" sz="2400" dirty="0">
                <a:latin typeface="TrumpetLite" panose="020A0602050506020204" pitchFamily="18" charset="0"/>
              </a:rPr>
              <a:t>?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Space: Random Access Memory (RAM)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Time: CPU cycles</a:t>
            </a:r>
          </a:p>
          <a:p>
            <a:r>
              <a:rPr lang="en-US" altLang="en-US" sz="2400" dirty="0">
                <a:latin typeface="TrumpetLite" panose="020A0602050506020204" pitchFamily="18" charset="0"/>
              </a:rPr>
              <a:t>Which is more important?</a:t>
            </a:r>
          </a:p>
          <a:p>
            <a:pPr lvl="1"/>
            <a:r>
              <a:rPr lang="en-US" altLang="en-US" sz="2200" dirty="0">
                <a:latin typeface="TrumpetLite" panose="020A0602050506020204" pitchFamily="18" charset="0"/>
              </a:rPr>
              <a:t>Time!!!</a:t>
            </a:r>
          </a:p>
          <a:p>
            <a:pPr lvl="1"/>
            <a:r>
              <a:rPr lang="en-US" altLang="en-US" sz="2200">
                <a:solidFill>
                  <a:srgbClr val="002060"/>
                </a:solidFill>
                <a:latin typeface="TrumpetLite" panose="020A0602050506020204" pitchFamily="18" charset="0"/>
              </a:rPr>
              <a:t>Why?</a:t>
            </a:r>
            <a:endParaRPr lang="en-US" altLang="en-US" sz="2200" dirty="0">
              <a:solidFill>
                <a:srgbClr val="002060"/>
              </a:solidFill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Measuring Efficiency: Order of Magnitude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162800" cy="44958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We will adopt a concept of </a:t>
            </a:r>
            <a:r>
              <a:rPr lang="en-US" b="1">
                <a:solidFill>
                  <a:srgbClr val="C00000"/>
                </a:solidFill>
                <a:latin typeface="TrumpetLite" panose="020A0602050506020204" pitchFamily="18" charset="0"/>
                <a:ea typeface="ＭＳ Ｐゴシック" pitchFamily="34" charset="-128"/>
              </a:rPr>
              <a:t>order of magnitude</a:t>
            </a:r>
            <a:r>
              <a:rPr lang="en-US">
                <a:solidFill>
                  <a:srgbClr val="C00000"/>
                </a:solidFill>
                <a:latin typeface="TrumpetLite" panose="020A0602050506020204" pitchFamily="18" charset="0"/>
                <a:ea typeface="ＭＳ Ｐゴシック" pitchFamily="34" charset="-128"/>
              </a:rPr>
              <a:t> 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that groups functions into families based on their shapes and how quickly they grow.</a:t>
            </a:r>
          </a:p>
          <a:p>
            <a:pPr marL="0" indent="0">
              <a:buNone/>
            </a:pPr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For example, all of the functions pictured in this graph are </a:t>
            </a:r>
            <a:r>
              <a:rPr lang="en-US" b="1">
                <a:solidFill>
                  <a:srgbClr val="7030A0"/>
                </a:solidFill>
                <a:latin typeface="TrumpetLite" panose="020A0602050506020204" pitchFamily="18" charset="0"/>
                <a:ea typeface="ＭＳ Ｐゴシック" pitchFamily="34" charset="-128"/>
              </a:rPr>
              <a:t>linear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which means that the functions grow in a fashion that is directly proportional to the value of </a:t>
            </a:r>
            <a:r>
              <a:rPr lang="en-US" i="1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.</a:t>
            </a:r>
          </a:p>
          <a:p>
            <a:pPr marL="0" indent="0">
              <a:buNone/>
            </a:pPr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We refer to the family of linear functions as </a:t>
            </a:r>
            <a:r>
              <a:rPr lang="en-US" b="1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Θ(n)</a:t>
            </a:r>
            <a:r>
              <a:rPr lang="en-US">
                <a:solidFill>
                  <a:srgbClr val="00B050"/>
                </a:solidFill>
                <a:latin typeface="TrumpetLite" panose="020A0602050506020204" pitchFamily="18" charset="0"/>
                <a:ea typeface="ＭＳ Ｐゴシック" pitchFamily="34" charset="-128"/>
              </a:rPr>
              <a:t> </a:t>
            </a:r>
          </a:p>
        </p:txBody>
      </p:sp>
      <p:pic>
        <p:nvPicPr>
          <p:cNvPr id="22535" name="Picture 10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" b="9355"/>
          <a:stretch/>
        </p:blipFill>
        <p:spPr bwMode="auto">
          <a:xfrm>
            <a:off x="7889240" y="2057401"/>
            <a:ext cx="415035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9939C-4340-F062-6DC7-2071D328A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EB32D39-6C7B-D9B4-5829-0F6689AD7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Measuring Efficiency: Order of Magnitude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1BB3C32-F71B-C527-4812-A6FC65A4D3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00" y="2057400"/>
            <a:ext cx="6832600" cy="3809999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Similarly, all of the functions pictured in this graph are </a:t>
            </a:r>
            <a:r>
              <a:rPr lang="en-US" b="1">
                <a:solidFill>
                  <a:srgbClr val="FFC000"/>
                </a:solidFill>
                <a:latin typeface="TrumpetLite" panose="020A0602050506020204" pitchFamily="18" charset="0"/>
                <a:ea typeface="ＭＳ Ｐゴシック" pitchFamily="34" charset="-128"/>
              </a:rPr>
              <a:t>quadratic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, which means that the functions grow in a fashion that is proportional to the square of the value of </a:t>
            </a:r>
            <a:r>
              <a:rPr lang="en-US" i="1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.</a:t>
            </a:r>
          </a:p>
          <a:p>
            <a:pPr marL="0" indent="0">
              <a:buNone/>
            </a:pPr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This family of functions is referred to as </a:t>
            </a:r>
            <a:r>
              <a:rPr lang="en-US" b="1">
                <a:solidFill>
                  <a:srgbClr val="00B0F0"/>
                </a:solidFill>
                <a:latin typeface="TrumpetLite" panose="020A0602050506020204" pitchFamily="18" charset="0"/>
                <a:ea typeface="ＭＳ Ｐゴシック" pitchFamily="34" charset="-128"/>
              </a:rPr>
              <a:t>Θ(n</a:t>
            </a:r>
            <a:r>
              <a:rPr lang="en-US" b="1" baseline="30000">
                <a:solidFill>
                  <a:srgbClr val="00B0F0"/>
                </a:solidFill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b="1">
                <a:solidFill>
                  <a:srgbClr val="00B0F0"/>
                </a:solidFill>
                <a:latin typeface="TrumpetLite" panose="020A0602050506020204" pitchFamily="18" charset="0"/>
                <a:ea typeface="ＭＳ Ｐゴシック" pitchFamily="34" charset="-128"/>
              </a:rPr>
              <a:t>)</a:t>
            </a:r>
            <a:endParaRPr lang="en-US">
              <a:solidFill>
                <a:srgbClr val="00B0F0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8483DC08-6F71-5AA2-0E20-7665073CC4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11589" r="4225" b="10191"/>
          <a:stretch/>
        </p:blipFill>
        <p:spPr bwMode="auto">
          <a:xfrm>
            <a:off x="7848600" y="1904999"/>
            <a:ext cx="4114800" cy="35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68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D9006-CEF9-0379-5C04-9A8BDC03E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D42C3EF-7049-1B73-D261-5FD4FE2C5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Measuring Efficiency: Comparisons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547E323-B48A-9AE0-589D-F5751805C4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1200" y="2057400"/>
            <a:ext cx="7213600" cy="3809999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Eventually, every function with order n</a:t>
            </a:r>
            <a:r>
              <a:rPr lang="en-US" baseline="3000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 has greater values than any function with order n</a:t>
            </a:r>
          </a:p>
          <a:p>
            <a:pPr marL="0" indent="0">
              <a:buNone/>
            </a:pPr>
            <a:endParaRPr lang="en-US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>
                <a:latin typeface="TrumpetLite" panose="020A0602050506020204" pitchFamily="18" charset="0"/>
                <a:ea typeface="ＭＳ Ｐゴシック" pitchFamily="34" charset="-128"/>
              </a:rPr>
              <a:t>This is independent of which specific linear and quadratic functions are being compared</a:t>
            </a:r>
            <a:endParaRPr lang="en-US">
              <a:solidFill>
                <a:srgbClr val="00B0F0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13208" r="3774" b="13208"/>
          <a:stretch/>
        </p:blipFill>
        <p:spPr bwMode="auto">
          <a:xfrm>
            <a:off x="7772400" y="1676400"/>
            <a:ext cx="41343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89F930D0-0917-A381-2099-7A3F37A94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4" t="12105" r="2382" b="14016"/>
          <a:stretch/>
        </p:blipFill>
        <p:spPr bwMode="auto">
          <a:xfrm>
            <a:off x="7848600" y="1676400"/>
            <a:ext cx="3962400" cy="425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1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D1BD1C3523247903358D0A8AC0422" ma:contentTypeVersion="9" ma:contentTypeDescription="Create a new document." ma:contentTypeScope="" ma:versionID="5b226f5916f7946f7720915c3500729c">
  <xsd:schema xmlns:xsd="http://www.w3.org/2001/XMLSchema" xmlns:xs="http://www.w3.org/2001/XMLSchema" xmlns:p="http://schemas.microsoft.com/office/2006/metadata/properties" xmlns:ns3="52c17e26-d80b-4810-84b5-2d696440855c" xmlns:ns4="75e26a86-27e7-4108-abb5-a9a0ae913c4d" targetNamespace="http://schemas.microsoft.com/office/2006/metadata/properties" ma:root="true" ma:fieldsID="16c32700cd2aee0408f8e8b01b9b7d4a" ns3:_="" ns4:_="">
    <xsd:import namespace="52c17e26-d80b-4810-84b5-2d696440855c"/>
    <xsd:import namespace="75e26a86-27e7-4108-abb5-a9a0ae913c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17e26-d80b-4810-84b5-2d69644085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26a86-27e7-4108-abb5-a9a0ae913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A5725-7974-4EC8-9309-880412549B55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75e26a86-27e7-4108-abb5-a9a0ae913c4d"/>
    <ds:schemaRef ds:uri="52c17e26-d80b-4810-84b5-2d696440855c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C54B494-3767-4E2A-BEBF-8687646EDE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64C767-0B64-4A19-9079-71225667D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17e26-d80b-4810-84b5-2d696440855c"/>
    <ds:schemaRef ds:uri="75e26a86-27e7-4108-abb5-a9a0ae913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3701</TotalTime>
  <Words>557</Words>
  <Application>Microsoft Office PowerPoint</Application>
  <PresentationFormat>Widescreen</PresentationFormat>
  <Paragraphs>83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TrumpetLite</vt:lpstr>
      <vt:lpstr>Courier New</vt:lpstr>
      <vt:lpstr>ＭＳ Ｐゴシック</vt:lpstr>
      <vt:lpstr>Wingdings</vt:lpstr>
      <vt:lpstr>Arial</vt:lpstr>
      <vt:lpstr>Times New Roman</vt:lpstr>
      <vt:lpstr>Pizzicato-Swash</vt:lpstr>
      <vt:lpstr>Sample PPT_template</vt:lpstr>
      <vt:lpstr>1_Sample PPT_template</vt:lpstr>
      <vt:lpstr>PowerPoint Presentation</vt:lpstr>
      <vt:lpstr>ALERT</vt:lpstr>
      <vt:lpstr>Sorting</vt:lpstr>
      <vt:lpstr>qUESTIONS</vt:lpstr>
      <vt:lpstr>Resources</vt:lpstr>
      <vt:lpstr>Efficiency</vt:lpstr>
      <vt:lpstr>Measuring Efficiency: Order of Magnitude</vt:lpstr>
      <vt:lpstr>Measuring Efficiency: Order of Magnitude</vt:lpstr>
      <vt:lpstr>Measuring Efficiency: Comparisons</vt:lpstr>
      <vt:lpstr>Measuring Efficiency: Other Families</vt:lpstr>
      <vt:lpstr>So What?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Efficiency Order of Magnitude—Order n</dc:title>
  <dc:creator>David</dc:creator>
  <cp:lastModifiedBy>Stucki, David</cp:lastModifiedBy>
  <cp:revision>243</cp:revision>
  <dcterms:created xsi:type="dcterms:W3CDTF">2011-09-20T03:29:32Z</dcterms:created>
  <dcterms:modified xsi:type="dcterms:W3CDTF">2026-02-24T22:41:25Z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0x0101001C1D1BD1C3523247903358D0A8AC0422</vt:lpwstr>
  </property>
</Properties>
</file>