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75" r:id="rId1"/>
    <p:sldMasterId id="2147483942" r:id="rId2"/>
  </p:sldMasterIdLst>
  <p:notesMasterIdLst>
    <p:notesMasterId r:id="rId17"/>
  </p:notesMasterIdLst>
  <p:handoutMasterIdLst>
    <p:handoutMasterId r:id="rId18"/>
  </p:handoutMasterIdLst>
  <p:sldIdLst>
    <p:sldId id="322" r:id="rId3"/>
    <p:sldId id="389" r:id="rId4"/>
    <p:sldId id="398" r:id="rId5"/>
    <p:sldId id="392" r:id="rId6"/>
    <p:sldId id="393" r:id="rId7"/>
    <p:sldId id="394" r:id="rId8"/>
    <p:sldId id="395" r:id="rId9"/>
    <p:sldId id="396" r:id="rId10"/>
    <p:sldId id="397" r:id="rId11"/>
    <p:sldId id="385" r:id="rId12"/>
    <p:sldId id="386" r:id="rId13"/>
    <p:sldId id="399" r:id="rId14"/>
    <p:sldId id="400" r:id="rId15"/>
    <p:sldId id="402" r:id="rId16"/>
  </p:sldIdLst>
  <p:sldSz cx="12192000" cy="6858000"/>
  <p:notesSz cx="6858000" cy="9144000"/>
  <p:embeddedFontLst>
    <p:embeddedFont>
      <p:font typeface="ＭＳ Ｐゴシック" panose="020B0600070205080204" pitchFamily="34" charset="-128"/>
      <p:regular r:id="rId19"/>
    </p:embeddedFont>
    <p:embeddedFont>
      <p:font typeface="Pizzicato-Swash" panose="00000400000000000000" pitchFamily="2" charset="0"/>
      <p:regular r:id="rId20"/>
    </p:embeddedFont>
    <p:embeddedFont>
      <p:font typeface="TrumpetLite" panose="020A0602050506020204" pitchFamily="18" charset="0"/>
      <p:regular r:id="rId21"/>
      <p:bold r:id="rId22"/>
    </p:embeddedFont>
  </p:embeddedFontLst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5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948"/>
    <a:srgbClr val="FEFF60"/>
    <a:srgbClr val="114F96"/>
    <a:srgbClr val="0A508B"/>
    <a:srgbClr val="FFF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792" y="108"/>
      </p:cViewPr>
      <p:guideLst>
        <p:guide orient="horz" pos="1056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Times New Roman" charset="0"/>
              <a:buNone/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1885F9A-D393-4F76-885B-C13D8AA98B58}" type="datetime1">
              <a:rPr lang="en-US"/>
              <a:pPr>
                <a:defRPr/>
              </a:pPr>
              <a:t>2/15/2026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Times New Roman" charset="0"/>
              <a:buNone/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12EE98B-826F-4808-AFB3-7637A54E02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5972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4" name="Rectangle 9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685800"/>
            <a:ext cx="6076950" cy="34194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82" name="Rectangle 10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6875" cy="4105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ED11B58-71EA-4501-AEED-CA21CCE8CA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4189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ＭＳ Ｐゴシック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2">
            <a:extLst>
              <a:ext uri="{FF2B5EF4-FFF2-40B4-BE49-F238E27FC236}">
                <a16:creationId xmlns:a16="http://schemas.microsoft.com/office/drawing/2014/main" id="{DB3F7789-FC7B-49EE-95E1-B5FDA2C65FE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DAC7B17-A2D4-4930-9047-0E0DB4FF0A5B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48131" name="Text Box 1">
            <a:extLst>
              <a:ext uri="{FF2B5EF4-FFF2-40B4-BE49-F238E27FC236}">
                <a16:creationId xmlns:a16="http://schemas.microsoft.com/office/drawing/2014/main" id="{32B16F66-5220-442E-9710-69DCD3BA8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132" name="Rectangle 2">
            <a:extLst>
              <a:ext uri="{FF2B5EF4-FFF2-40B4-BE49-F238E27FC236}">
                <a16:creationId xmlns:a16="http://schemas.microsoft.com/office/drawing/2014/main" id="{8FE20874-43E3-4711-BF12-BEC39F0B7DB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2">
            <a:extLst>
              <a:ext uri="{FF2B5EF4-FFF2-40B4-BE49-F238E27FC236}">
                <a16:creationId xmlns:a16="http://schemas.microsoft.com/office/drawing/2014/main" id="{5F224768-60AB-4A98-BE84-B440FB0D066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311A988-DE6B-4F59-B28C-9D7C0A7A6C8E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4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1203" name="Text Box 1">
            <a:extLst>
              <a:ext uri="{FF2B5EF4-FFF2-40B4-BE49-F238E27FC236}">
                <a16:creationId xmlns:a16="http://schemas.microsoft.com/office/drawing/2014/main" id="{BBC46193-49E2-481E-B16A-A7C7EC303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04" name="Rectangle 2">
            <a:extLst>
              <a:ext uri="{FF2B5EF4-FFF2-40B4-BE49-F238E27FC236}">
                <a16:creationId xmlns:a16="http://schemas.microsoft.com/office/drawing/2014/main" id="{C22C5434-5D96-436C-A788-73D3E5B7349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796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2">
            <a:extLst>
              <a:ext uri="{FF2B5EF4-FFF2-40B4-BE49-F238E27FC236}">
                <a16:creationId xmlns:a16="http://schemas.microsoft.com/office/drawing/2014/main" id="{5F224768-60AB-4A98-BE84-B440FB0D066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311A988-DE6B-4F59-B28C-9D7C0A7A6C8E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5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1203" name="Text Box 1">
            <a:extLst>
              <a:ext uri="{FF2B5EF4-FFF2-40B4-BE49-F238E27FC236}">
                <a16:creationId xmlns:a16="http://schemas.microsoft.com/office/drawing/2014/main" id="{BBC46193-49E2-481E-B16A-A7C7EC303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04" name="Rectangle 2">
            <a:extLst>
              <a:ext uri="{FF2B5EF4-FFF2-40B4-BE49-F238E27FC236}">
                <a16:creationId xmlns:a16="http://schemas.microsoft.com/office/drawing/2014/main" id="{C22C5434-5D96-436C-A788-73D3E5B7349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118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2">
            <a:extLst>
              <a:ext uri="{FF2B5EF4-FFF2-40B4-BE49-F238E27FC236}">
                <a16:creationId xmlns:a16="http://schemas.microsoft.com/office/drawing/2014/main" id="{5F224768-60AB-4A98-BE84-B440FB0D066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311A988-DE6B-4F59-B28C-9D7C0A7A6C8E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6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1203" name="Text Box 1">
            <a:extLst>
              <a:ext uri="{FF2B5EF4-FFF2-40B4-BE49-F238E27FC236}">
                <a16:creationId xmlns:a16="http://schemas.microsoft.com/office/drawing/2014/main" id="{BBC46193-49E2-481E-B16A-A7C7EC303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04" name="Rectangle 2">
            <a:extLst>
              <a:ext uri="{FF2B5EF4-FFF2-40B4-BE49-F238E27FC236}">
                <a16:creationId xmlns:a16="http://schemas.microsoft.com/office/drawing/2014/main" id="{C22C5434-5D96-436C-A788-73D3E5B7349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767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2">
            <a:extLst>
              <a:ext uri="{FF2B5EF4-FFF2-40B4-BE49-F238E27FC236}">
                <a16:creationId xmlns:a16="http://schemas.microsoft.com/office/drawing/2014/main" id="{5F224768-60AB-4A98-BE84-B440FB0D066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311A988-DE6B-4F59-B28C-9D7C0A7A6C8E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7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1203" name="Text Box 1">
            <a:extLst>
              <a:ext uri="{FF2B5EF4-FFF2-40B4-BE49-F238E27FC236}">
                <a16:creationId xmlns:a16="http://schemas.microsoft.com/office/drawing/2014/main" id="{BBC46193-49E2-481E-B16A-A7C7EC303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04" name="Rectangle 2">
            <a:extLst>
              <a:ext uri="{FF2B5EF4-FFF2-40B4-BE49-F238E27FC236}">
                <a16:creationId xmlns:a16="http://schemas.microsoft.com/office/drawing/2014/main" id="{C22C5434-5D96-436C-A788-73D3E5B7349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951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2">
            <a:extLst>
              <a:ext uri="{FF2B5EF4-FFF2-40B4-BE49-F238E27FC236}">
                <a16:creationId xmlns:a16="http://schemas.microsoft.com/office/drawing/2014/main" id="{5F224768-60AB-4A98-BE84-B440FB0D066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311A988-DE6B-4F59-B28C-9D7C0A7A6C8E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8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1203" name="Text Box 1">
            <a:extLst>
              <a:ext uri="{FF2B5EF4-FFF2-40B4-BE49-F238E27FC236}">
                <a16:creationId xmlns:a16="http://schemas.microsoft.com/office/drawing/2014/main" id="{BBC46193-49E2-481E-B16A-A7C7EC303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04" name="Rectangle 2">
            <a:extLst>
              <a:ext uri="{FF2B5EF4-FFF2-40B4-BE49-F238E27FC236}">
                <a16:creationId xmlns:a16="http://schemas.microsoft.com/office/drawing/2014/main" id="{C22C5434-5D96-436C-A788-73D3E5B7349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1825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2">
            <a:extLst>
              <a:ext uri="{FF2B5EF4-FFF2-40B4-BE49-F238E27FC236}">
                <a16:creationId xmlns:a16="http://schemas.microsoft.com/office/drawing/2014/main" id="{5F224768-60AB-4A98-BE84-B440FB0D066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311A988-DE6B-4F59-B28C-9D7C0A7A6C8E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9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1203" name="Text Box 1">
            <a:extLst>
              <a:ext uri="{FF2B5EF4-FFF2-40B4-BE49-F238E27FC236}">
                <a16:creationId xmlns:a16="http://schemas.microsoft.com/office/drawing/2014/main" id="{BBC46193-49E2-481E-B16A-A7C7EC303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04" name="Rectangle 2">
            <a:extLst>
              <a:ext uri="{FF2B5EF4-FFF2-40B4-BE49-F238E27FC236}">
                <a16:creationId xmlns:a16="http://schemas.microsoft.com/office/drawing/2014/main" id="{C22C5434-5D96-436C-A788-73D3E5B7349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551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905000"/>
            <a:ext cx="10363200" cy="1905000"/>
          </a:xfr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191000"/>
            <a:ext cx="9652000" cy="1295400"/>
          </a:xfr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lvl1pPr marL="0" indent="0" algn="ctr">
              <a:buFontTx/>
              <a:buNone/>
              <a:defRPr sz="3400" b="1" i="1">
                <a:ln>
                  <a:noFill/>
                </a:ln>
                <a:noFill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 sz="1400">
                <a:solidFill>
                  <a:srgbClr val="222222"/>
                </a:solidFill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699D805-000F-4D72-A145-9CBEC87D87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37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74A14-E189-4933-ABD1-C17D06227B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080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88400" y="381000"/>
            <a:ext cx="26924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381000"/>
            <a:ext cx="78740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5F261-BC26-4CD9-8D82-505A748B1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678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381001"/>
            <a:ext cx="10756900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981201"/>
            <a:ext cx="5276851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1252" y="1981200"/>
            <a:ext cx="5276849" cy="2052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1252" y="4186239"/>
            <a:ext cx="5276849" cy="20526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0"/>
          </p:nvPr>
        </p:nvSpPr>
        <p:spPr>
          <a:xfrm>
            <a:off x="711201" y="6324601"/>
            <a:ext cx="78105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1"/>
          </p:nvPr>
        </p:nvSpPr>
        <p:spPr>
          <a:xfrm>
            <a:off x="8737601" y="6324601"/>
            <a:ext cx="25273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F57E1-6062-4E24-BD49-8319C410A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448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381001"/>
            <a:ext cx="10756900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981201"/>
            <a:ext cx="5276851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252" y="1981201"/>
            <a:ext cx="5276849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>
          <a:xfrm>
            <a:off x="711201" y="6324601"/>
            <a:ext cx="78105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>
          <a:xfrm>
            <a:off x="8737601" y="6324601"/>
            <a:ext cx="25273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4CDB8-0A66-4A24-A7BE-D3F3FC2D8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894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3124201"/>
            <a:ext cx="10350500" cy="828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914401" y="6248401"/>
            <a:ext cx="2527300" cy="4476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4165601" y="6248401"/>
            <a:ext cx="3848100" cy="447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8737601" y="6248401"/>
            <a:ext cx="2527300" cy="447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9B6C3-A4C0-4A09-81D8-80F4FBBA43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7407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vertitlea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2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overtitlea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2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0"/>
            <a:ext cx="12192000" cy="1676400"/>
          </a:xfrm>
          <a:prstGeom prst="round2DiagRect">
            <a:avLst/>
          </a:prstGeom>
          <a:solidFill>
            <a:srgbClr val="E6E100"/>
          </a:solidFill>
          <a:ln w="38100" cap="flat" cmpd="sng" algn="ctr">
            <a:solidFill>
              <a:srgbClr val="114F9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/>
          <a:lstStyle>
            <a:lvl1pPr>
              <a:defRPr sz="4400" b="1" baseline="0"/>
            </a:lvl1pPr>
          </a:lstStyle>
          <a:p>
            <a:pPr algn="ctr" defTabSz="914400" eaLnBrk="0" hangingPunct="0">
              <a:buClrTx/>
              <a:buSzTx/>
              <a:buFontTx/>
              <a:buNone/>
              <a:defRPr/>
            </a:pPr>
            <a:endParaRPr lang="en-US" sz="4400" kern="0" dirty="0">
              <a:solidFill>
                <a:srgbClr val="222222"/>
              </a:solidFill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5562600"/>
            <a:ext cx="12192000" cy="1295400"/>
          </a:xfrm>
          <a:prstGeom prst="round2DiagRect">
            <a:avLst/>
          </a:prstGeom>
          <a:solidFill>
            <a:schemeClr val="tx1"/>
          </a:solidFill>
          <a:ln w="38100" cap="flat" cmpd="sng" algn="ctr">
            <a:solidFill>
              <a:srgbClr val="114F9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lvl1pPr marL="0" indent="0" algn="l">
              <a:buFontTx/>
              <a:buNone/>
              <a:defRPr sz="2800" b="1" i="0" baseline="0">
                <a:solidFill>
                  <a:srgbClr val="CCFFCC"/>
                </a:solidFill>
                <a:latin typeface="+mj-lt"/>
                <a:ea typeface="Batang" pitchFamily="18" charset="-127"/>
              </a:defRPr>
            </a:lvl1pPr>
          </a:lstStyle>
          <a:p>
            <a:pPr defTabSz="914400" eaLnBrk="0" hangingPunct="0">
              <a:spcBef>
                <a:spcPct val="20000"/>
              </a:spcBef>
              <a:buClrTx/>
              <a:buSzTx/>
              <a:defRPr/>
            </a:pPr>
            <a:r>
              <a:rPr lang="en-US" sz="2800" kern="0">
                <a:cs typeface="ＭＳ Ｐゴシック" charset="-128"/>
              </a:rPr>
              <a:t>INVITATION TO </a:t>
            </a:r>
          </a:p>
          <a:p>
            <a:pPr defTabSz="914400" eaLnBrk="0" hangingPunct="0">
              <a:spcBef>
                <a:spcPct val="20000"/>
              </a:spcBef>
              <a:buClrTx/>
              <a:buSzTx/>
              <a:defRPr/>
            </a:pPr>
            <a:r>
              <a:rPr lang="en-US" sz="2800" kern="0">
                <a:cs typeface="ＭＳ Ｐゴシック" charset="-128"/>
              </a:rPr>
              <a:t>Computer Science</a:t>
            </a:r>
            <a:endParaRPr lang="en-US" sz="2800" kern="0" dirty="0">
              <a:cs typeface="ＭＳ Ｐゴシック" charset="-128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1" y="5676900"/>
            <a:ext cx="14605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"/>
          <p:cNvSpPr txBox="1">
            <a:spLocks noChangeArrowheads="1"/>
          </p:cNvSpPr>
          <p:nvPr/>
        </p:nvSpPr>
        <p:spPr bwMode="auto">
          <a:xfrm>
            <a:off x="711200" y="381000"/>
            <a:ext cx="1076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 eaLnBrk="0" hangingPunct="0">
              <a:buClrTx/>
              <a:buSzTx/>
              <a:buFontTx/>
              <a:buNone/>
              <a:defRPr/>
            </a:pPr>
            <a:endParaRPr lang="en-US" sz="3600" kern="0" dirty="0">
              <a:solidFill>
                <a:srgbClr val="222222"/>
              </a:solidFill>
              <a:latin typeface="+mj-lt"/>
              <a:cs typeface="ＭＳ Ｐゴシック" charset="-128"/>
            </a:endParaRPr>
          </a:p>
        </p:txBody>
      </p:sp>
      <p:sp>
        <p:nvSpPr>
          <p:cNvPr id="324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905000"/>
            <a:ext cx="10363200" cy="1905000"/>
          </a:xfrm>
          <a:solidFill>
            <a:srgbClr val="FFF948"/>
          </a:solidFill>
          <a:ln w="38100" cap="flat" cmpd="sng" algn="ctr">
            <a:solidFill>
              <a:srgbClr val="114F9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191000"/>
            <a:ext cx="9652000" cy="1295400"/>
          </a:xfrm>
          <a:solidFill>
            <a:srgbClr val="FFF948"/>
          </a:solidFill>
          <a:ln w="38100" cap="flat" cmpd="sng" algn="ctr">
            <a:solidFill>
              <a:srgbClr val="114F9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lvl1pPr marL="0" indent="0" algn="ctr">
              <a:buFontTx/>
              <a:buNone/>
              <a:defRPr sz="3400" b="1" i="1">
                <a:solidFill>
                  <a:srgbClr val="CCFFCC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Date Placeholder 9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 sz="1400">
                <a:solidFill>
                  <a:srgbClr val="222222"/>
                </a:solidFill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30E96C5-5F54-4E09-9C4D-1CCCA6B4F9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6640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09C8A9-C483-4D59-9C3E-010020360F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2387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8ED32-5395-49C0-98B6-6592EEAE9C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5997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1676400"/>
            <a:ext cx="5283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6400"/>
            <a:ext cx="5283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EEF1C-127B-4163-978B-11A5E16AD2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7122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BDF2D-7DED-4170-8622-C48004EDBA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896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550F3-C72B-44CA-AAF1-AEC2AB472D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8533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A382C-8729-47FC-A15B-C7407C40DF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2259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44170-8E47-48A9-9DAE-D8134E7AF5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3719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3FEA2-EC9B-432C-8E38-E572E90F5D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680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5CB68-4A0A-4874-AC57-4C4E9482A9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427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1B58F-5348-4A20-BD55-AB87CE8E44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2521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88400" y="381000"/>
            <a:ext cx="26924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381000"/>
            <a:ext cx="78740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53C24-A766-42AC-BF5C-34C0CED5D7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9430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381001"/>
            <a:ext cx="10756900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981201"/>
            <a:ext cx="5276851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1252" y="1981200"/>
            <a:ext cx="5276849" cy="2052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1252" y="4186239"/>
            <a:ext cx="5276849" cy="20526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0"/>
          </p:nvPr>
        </p:nvSpPr>
        <p:spPr>
          <a:xfrm>
            <a:off x="711201" y="6324601"/>
            <a:ext cx="78105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1"/>
          </p:nvPr>
        </p:nvSpPr>
        <p:spPr>
          <a:xfrm>
            <a:off x="8737601" y="6324601"/>
            <a:ext cx="25273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1BF8D-0C57-4604-BD1C-E100AC3E81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96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381001"/>
            <a:ext cx="10756900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981201"/>
            <a:ext cx="5276851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252" y="1981201"/>
            <a:ext cx="5276849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>
          <a:xfrm>
            <a:off x="711201" y="6324601"/>
            <a:ext cx="78105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>
          <a:xfrm>
            <a:off x="8737601" y="6324601"/>
            <a:ext cx="25273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18148-F79D-4314-BEB8-BF1FEBB25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3926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3124201"/>
            <a:ext cx="10350500" cy="828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914401" y="6248401"/>
            <a:ext cx="2527300" cy="4476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4165601" y="6248401"/>
            <a:ext cx="3848100" cy="447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8737601" y="6248401"/>
            <a:ext cx="2527300" cy="447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BF991-48FF-4671-9CF3-6DFA4C1B0D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824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02F4E-14AB-4062-9662-3F7CE6D69D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44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1676400"/>
            <a:ext cx="5283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6400"/>
            <a:ext cx="5283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84AA4-49A3-4C8E-801A-0E6C40D77A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866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6883D-4881-4E7D-8E79-9B09E9A14E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30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53DA2-BDF8-430B-8DBC-D2744DABE0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8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96059-88C9-457F-A33A-58F49CD1E6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646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C682F-FE13-40FE-8F86-F289E14BB9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759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68B7F-BB7D-4DE9-A4BD-6AD958C89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114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1200" y="381000"/>
            <a:ext cx="1076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1676400"/>
            <a:ext cx="1076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358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1200" y="6324600"/>
            <a:ext cx="7823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8" charset="0"/>
              <a:buNone/>
              <a:defRPr sz="1400">
                <a:solidFill>
                  <a:srgbClr val="222222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3235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24600"/>
            <a:ext cx="2743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CAE807B1-E832-4D6B-BF0F-5D20D10948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37" r:id="rId2"/>
    <p:sldLayoutId id="2147484038" r:id="rId3"/>
    <p:sldLayoutId id="2147484039" r:id="rId4"/>
    <p:sldLayoutId id="2147484040" r:id="rId5"/>
    <p:sldLayoutId id="2147484041" r:id="rId6"/>
    <p:sldLayoutId id="2147484042" r:id="rId7"/>
    <p:sldLayoutId id="2147484043" r:id="rId8"/>
    <p:sldLayoutId id="2147484044" r:id="rId9"/>
    <p:sldLayoutId id="2147484045" r:id="rId10"/>
    <p:sldLayoutId id="2147484046" r:id="rId11"/>
    <p:sldLayoutId id="2147484058" r:id="rId12"/>
    <p:sldLayoutId id="2147484059" r:id="rId13"/>
    <p:sldLayoutId id="2147484060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coverstrip2.png"/>
          <p:cNvPicPr>
            <a:picLocks noChangeAspect="1"/>
          </p:cNvPicPr>
          <p:nvPr/>
        </p:nvPicPr>
        <p:blipFill>
          <a:blip r:embed="rId16" cstate="print">
            <a:lum bright="70000" contrast="-70000"/>
          </a:blip>
          <a:srcRect/>
          <a:stretch>
            <a:fillRect/>
          </a:stretch>
        </p:blipFill>
        <p:spPr bwMode="auto">
          <a:xfrm rot="5400000">
            <a:off x="5334000" y="-5334000"/>
            <a:ext cx="1524000" cy="121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8" name="Picture 7" descr="coverstrip2.png"/>
          <p:cNvPicPr>
            <a:picLocks noChangeAspect="1"/>
          </p:cNvPicPr>
          <p:nvPr/>
        </p:nvPicPr>
        <p:blipFill>
          <a:blip r:embed="rId16" cstate="print">
            <a:lum bright="70000" contrast="-70000"/>
          </a:blip>
          <a:srcRect/>
          <a:stretch>
            <a:fillRect/>
          </a:stretch>
        </p:blipFill>
        <p:spPr bwMode="auto">
          <a:xfrm rot="5400000">
            <a:off x="5638799" y="304801"/>
            <a:ext cx="914402" cy="121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1200" y="381000"/>
            <a:ext cx="1076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1676400"/>
            <a:ext cx="1076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358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1200" y="6324600"/>
            <a:ext cx="7823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8" charset="0"/>
              <a:buNone/>
              <a:defRPr sz="1400">
                <a:solidFill>
                  <a:srgbClr val="222222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3235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24600"/>
            <a:ext cx="2743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0B166987-7D13-435E-B159-7056AAA134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47" r:id="rId2"/>
    <p:sldLayoutId id="2147484048" r:id="rId3"/>
    <p:sldLayoutId id="2147484049" r:id="rId4"/>
    <p:sldLayoutId id="2147484050" r:id="rId5"/>
    <p:sldLayoutId id="2147484051" r:id="rId6"/>
    <p:sldLayoutId id="2147484052" r:id="rId7"/>
    <p:sldLayoutId id="2147484053" r:id="rId8"/>
    <p:sldLayoutId id="2147484054" r:id="rId9"/>
    <p:sldLayoutId id="2147484055" r:id="rId10"/>
    <p:sldLayoutId id="2147484056" r:id="rId11"/>
    <p:sldLayoutId id="2147484062" r:id="rId12"/>
    <p:sldLayoutId id="2147484063" r:id="rId13"/>
    <p:sldLayoutId id="2147484064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A2D2DF1-C9A5-4A8E-892B-1217106BD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3400" y="1828800"/>
            <a:ext cx="3581400" cy="4267200"/>
          </a:xfrm>
        </p:spPr>
        <p:txBody>
          <a:bodyPr/>
          <a:lstStyle/>
          <a:p>
            <a:pPr marL="0" indent="0">
              <a:buNone/>
            </a:pPr>
            <a:r>
              <a:rPr lang="en-US" sz="60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Algorithms: Representation, Discovery,</a:t>
            </a:r>
            <a:br>
              <a:rPr lang="en-US" sz="60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</a:br>
            <a:r>
              <a:rPr lang="en-US" sz="60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&amp; Design</a:t>
            </a:r>
          </a:p>
        </p:txBody>
      </p:sp>
      <p:sp>
        <p:nvSpPr>
          <p:cNvPr id="2" name="AutoShape 6" descr="Article_PPT_Template-1.jpg">
            <a:extLst>
              <a:ext uri="{FF2B5EF4-FFF2-40B4-BE49-F238E27FC236}">
                <a16:creationId xmlns:a16="http://schemas.microsoft.com/office/drawing/2014/main" id="{3C427006-4F12-415A-A372-1F54566207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-1143000"/>
            <a:ext cx="47244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ECD442-B21B-52C6-F439-B2C099657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71" y="1676399"/>
            <a:ext cx="7483929" cy="420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B513C-4CCB-4748-B124-B9CA915AF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Algorithm Design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F17A1-3CE6-4AC9-82D5-1114B038D6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rumpetLite" panose="020A0602050506020204" pitchFamily="18" charset="0"/>
              </a:rPr>
              <a:t>Given a file full of numbers, compute the average of each line. The file ends with a -1 alone on a line.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60020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20 5 13 104 38 12</a:t>
            </a:r>
          </a:p>
          <a:p>
            <a:pPr marL="160020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4 1000</a:t>
            </a:r>
          </a:p>
          <a:p>
            <a:pPr marL="160020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2 4 6 8 10</a:t>
            </a:r>
          </a:p>
          <a:p>
            <a:pPr marL="160020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97 91 89 87 83 79 73 71</a:t>
            </a:r>
          </a:p>
          <a:p>
            <a:pPr marL="1600200" indent="0">
              <a:spcAft>
                <a:spcPts val="1800"/>
              </a:spcAft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-1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TrumpetLite" panose="020A0602050506020204" pitchFamily="18" charset="0"/>
              </a:rPr>
              <a:t>Let’s use </a:t>
            </a:r>
            <a:r>
              <a:rPr lang="en-US" dirty="0" err="1">
                <a:latin typeface="TrumpetLite" panose="020A0602050506020204" pitchFamily="18" charset="0"/>
              </a:rPr>
              <a:t>Polya</a:t>
            </a:r>
            <a:r>
              <a:rPr lang="en-US" dirty="0">
                <a:latin typeface="TrumpetLite" panose="020A0602050506020204" pitchFamily="18" charset="0"/>
              </a:rPr>
              <a:t> &amp; Top-Down Design...</a:t>
            </a:r>
          </a:p>
        </p:txBody>
      </p:sp>
    </p:spTree>
    <p:extLst>
      <p:ext uri="{BB962C8B-B14F-4D97-AF65-F5344CB8AC3E}">
        <p14:creationId xmlns:p14="http://schemas.microsoft.com/office/powerpoint/2010/main" val="242187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B8330-7777-4DDC-9DAD-713C6A177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Algorithm Design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3F39D-F515-4A15-BB1B-F0D91B1894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rumpetLite" panose="020A0602050506020204" pitchFamily="18" charset="0"/>
              </a:rPr>
              <a:t>Understand</a:t>
            </a:r>
          </a:p>
          <a:p>
            <a:r>
              <a:rPr lang="en-US" dirty="0">
                <a:latin typeface="TrumpetLite" panose="020A0602050506020204" pitchFamily="18" charset="0"/>
              </a:rPr>
              <a:t>Devise a plan</a:t>
            </a:r>
          </a:p>
          <a:p>
            <a:pPr lvl="1"/>
            <a:r>
              <a:rPr lang="en-US" dirty="0">
                <a:latin typeface="TrumpetLite" panose="020A0602050506020204" pitchFamily="18" charset="0"/>
              </a:rPr>
              <a:t>Decompose/Combine</a:t>
            </a:r>
          </a:p>
          <a:p>
            <a:pPr lvl="1"/>
            <a:r>
              <a:rPr lang="en-US" dirty="0">
                <a:latin typeface="TrumpetLite" panose="020A0602050506020204" pitchFamily="18" charset="0"/>
              </a:rPr>
              <a:t>Solve</a:t>
            </a:r>
          </a:p>
          <a:p>
            <a:pPr marL="0" indent="0">
              <a:buNone/>
            </a:pPr>
            <a:endParaRPr lang="en-US" dirty="0"/>
          </a:p>
          <a:p>
            <a:pPr marL="137160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Get line of numbers</a:t>
            </a:r>
          </a:p>
          <a:p>
            <a:pPr marL="137160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While line is not -1</a:t>
            </a:r>
          </a:p>
          <a:p>
            <a:pPr marL="137160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Compute average of line</a:t>
            </a:r>
          </a:p>
          <a:p>
            <a:pPr marL="137160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Print average</a:t>
            </a:r>
          </a:p>
          <a:p>
            <a:pPr marL="137160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End While</a:t>
            </a:r>
          </a:p>
        </p:txBody>
      </p:sp>
    </p:spTree>
    <p:extLst>
      <p:ext uri="{BB962C8B-B14F-4D97-AF65-F5344CB8AC3E}">
        <p14:creationId xmlns:p14="http://schemas.microsoft.com/office/powerpoint/2010/main" val="368520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2CCD67-D62D-3BAB-FFE3-6B884D18BC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DD58F-42E9-5DB0-4234-7E65D4C6A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Searching</a:t>
            </a:r>
            <a:endParaRPr lang="en-US" sz="5400" dirty="0">
              <a:solidFill>
                <a:schemeClr val="accent6">
                  <a:lumMod val="75000"/>
                </a:schemeClr>
              </a:solidFill>
              <a:latin typeface="Pizzicato-Swash" panose="00000400000000000000" pitchFamily="2" charset="0"/>
              <a:ea typeface="Pizzicato-Swash" panose="000004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E4F4F-AA36-0360-EA41-810E58807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rumpetLite" panose="020A0602050506020204" pitchFamily="18" charset="0"/>
              </a:rPr>
              <a:t>There are two standard approaches to searching for a value in a list of data</a:t>
            </a:r>
            <a:endParaRPr lang="en-US" dirty="0">
              <a:latin typeface="TrumpetLite" panose="020A0602050506020204" pitchFamily="18" charset="0"/>
            </a:endParaRPr>
          </a:p>
          <a:p>
            <a:pPr lvl="1"/>
            <a:r>
              <a:rPr lang="en-US">
                <a:latin typeface="TrumpetLite" panose="020A0602050506020204" pitchFamily="18" charset="0"/>
                <a:cs typeface="Courier New" panose="02070309020205020404" pitchFamily="49" charset="0"/>
              </a:rPr>
              <a:t>Sequential Search</a:t>
            </a:r>
          </a:p>
          <a:p>
            <a:pPr lvl="1"/>
            <a:r>
              <a:rPr lang="en-US">
                <a:latin typeface="TrumpetLite" panose="020A0602050506020204" pitchFamily="18" charset="0"/>
                <a:cs typeface="Courier New" panose="02070309020205020404" pitchFamily="49" charset="0"/>
              </a:rPr>
              <a:t>Binary Search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>
                <a:solidFill>
                  <a:schemeClr val="accent2"/>
                </a:solidFill>
                <a:latin typeface="TrumpetLite" panose="020A0602050506020204" pitchFamily="18" charset="0"/>
              </a:rPr>
              <a:t>Sequential search </a:t>
            </a:r>
            <a:r>
              <a:rPr lang="en-US">
                <a:latin typeface="TrumpetLite" panose="020A0602050506020204" pitchFamily="18" charset="0"/>
              </a:rPr>
              <a:t>makes no assumptions about the data, so simply walks down the list one element at a time, exhaustively examining each element</a:t>
            </a:r>
          </a:p>
          <a:p>
            <a:pPr lvl="1"/>
            <a:r>
              <a:rPr lang="en-US">
                <a:latin typeface="TrumpetLite" panose="020A0602050506020204" pitchFamily="18" charset="0"/>
              </a:rPr>
              <a:t>Examples</a:t>
            </a:r>
          </a:p>
          <a:p>
            <a:r>
              <a:rPr lang="en-US" b="1">
                <a:solidFill>
                  <a:srgbClr val="00B050"/>
                </a:solidFill>
                <a:latin typeface="TrumpetLite" panose="020A0602050506020204" pitchFamily="18" charset="0"/>
              </a:rPr>
              <a:t>Binary search </a:t>
            </a:r>
            <a:r>
              <a:rPr lang="en-US">
                <a:latin typeface="TrumpetLite" panose="020A0602050506020204" pitchFamily="18" charset="0"/>
              </a:rPr>
              <a:t>assumes that the data is sorted in ascending order. This allows us to use a technique similar to looking for a word in the dictionary. Start in the middle, and iteratively reduce the places to look by half</a:t>
            </a:r>
          </a:p>
          <a:p>
            <a:pPr lvl="1"/>
            <a:r>
              <a:rPr lang="en-US">
                <a:latin typeface="TrumpetLite" panose="020A0602050506020204" pitchFamily="18" charset="0"/>
              </a:rPr>
              <a:t>Examples</a:t>
            </a:r>
            <a:endParaRPr lang="en-US" dirty="0">
              <a:latin typeface="TrumpetLite" panose="020A0602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67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AFE812-E469-C48D-AA63-B3E7414D2F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BDA2A-94E4-534A-B62A-19363436C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Searching</a:t>
            </a:r>
            <a:endParaRPr lang="en-US" sz="5400" dirty="0">
              <a:solidFill>
                <a:schemeClr val="accent6">
                  <a:lumMod val="75000"/>
                </a:schemeClr>
              </a:solidFill>
              <a:latin typeface="Pizzicato-Swash" panose="00000400000000000000" pitchFamily="2" charset="0"/>
              <a:ea typeface="Pizzicato-Swash" panose="000004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45FCA-6E61-DCA4-4356-541DA7090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rumpetLite" panose="020A0602050506020204" pitchFamily="18" charset="0"/>
              </a:rPr>
              <a:t>What are the advantages and disadvantages of each</a:t>
            </a:r>
            <a:endParaRPr lang="en-US" dirty="0">
              <a:latin typeface="TrumpetLite" panose="020A0602050506020204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sz="2000">
                <a:latin typeface="TrumpetLite" panose="020A0602050506020204" pitchFamily="18" charset="0"/>
                <a:cs typeface="Courier New" panose="02070309020205020404" pitchFamily="49" charset="0"/>
              </a:rPr>
              <a:t>Sequential Search?</a:t>
            </a:r>
          </a:p>
          <a:p>
            <a:pPr lvl="1">
              <a:spcBef>
                <a:spcPts val="0"/>
              </a:spcBef>
            </a:pPr>
            <a:r>
              <a:rPr lang="en-US" sz="2000">
                <a:latin typeface="TrumpetLite" panose="020A0602050506020204" pitchFamily="18" charset="0"/>
                <a:cs typeface="Courier New" panose="02070309020205020404" pitchFamily="49" charset="0"/>
              </a:rPr>
              <a:t>Binary Search?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>
                <a:solidFill>
                  <a:schemeClr val="accent2"/>
                </a:solidFill>
                <a:latin typeface="TrumpetLite" panose="020A0602050506020204" pitchFamily="18" charset="0"/>
              </a:rPr>
              <a:t>Sequential search</a:t>
            </a:r>
            <a:endParaRPr lang="en-US">
              <a:latin typeface="TrumpetLite" panose="020A0602050506020204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sz="2000">
                <a:latin typeface="TrumpetLite" panose="020A0602050506020204" pitchFamily="18" charset="0"/>
              </a:rPr>
              <a:t>No pre-processing</a:t>
            </a:r>
          </a:p>
          <a:p>
            <a:pPr lvl="1">
              <a:spcBef>
                <a:spcPts val="0"/>
              </a:spcBef>
            </a:pPr>
            <a:r>
              <a:rPr lang="en-US" sz="2000">
                <a:solidFill>
                  <a:srgbClr val="00B0F0"/>
                </a:solidFill>
                <a:latin typeface="TrumpetLite" panose="020A0602050506020204" pitchFamily="18" charset="0"/>
              </a:rPr>
              <a:t>Best case</a:t>
            </a:r>
            <a:r>
              <a:rPr lang="en-US" sz="2000">
                <a:latin typeface="TrumpetLite" panose="020A0602050506020204" pitchFamily="18" charset="0"/>
              </a:rPr>
              <a:t>: 1 comparison</a:t>
            </a:r>
          </a:p>
          <a:p>
            <a:pPr lvl="1">
              <a:spcBef>
                <a:spcPts val="0"/>
              </a:spcBef>
            </a:pPr>
            <a:r>
              <a:rPr lang="en-US" sz="2000">
                <a:solidFill>
                  <a:srgbClr val="C00000"/>
                </a:solidFill>
                <a:latin typeface="TrumpetLite" panose="020A0602050506020204" pitchFamily="18" charset="0"/>
              </a:rPr>
              <a:t>Worst case</a:t>
            </a:r>
            <a:r>
              <a:rPr lang="en-US" sz="2000">
                <a:latin typeface="TrumpetLite" panose="020A0602050506020204" pitchFamily="18" charset="0"/>
              </a:rPr>
              <a:t>: n comparisons</a:t>
            </a:r>
          </a:p>
          <a:p>
            <a:pPr lvl="1">
              <a:spcBef>
                <a:spcPts val="0"/>
              </a:spcBef>
            </a:pPr>
            <a:r>
              <a:rPr lang="en-US" sz="2000">
                <a:solidFill>
                  <a:srgbClr val="FFC000"/>
                </a:solidFill>
                <a:latin typeface="TrumpetLite" panose="020A0602050506020204" pitchFamily="18" charset="0"/>
              </a:rPr>
              <a:t>Average case</a:t>
            </a:r>
            <a:r>
              <a:rPr lang="en-US" sz="2000">
                <a:latin typeface="TrumpetLite" panose="020A0602050506020204" pitchFamily="18" charset="0"/>
              </a:rPr>
              <a:t>: n/2 comparisons</a:t>
            </a:r>
          </a:p>
          <a:p>
            <a:r>
              <a:rPr lang="en-US" b="1">
                <a:solidFill>
                  <a:srgbClr val="00B050"/>
                </a:solidFill>
                <a:latin typeface="TrumpetLite" panose="020A0602050506020204" pitchFamily="18" charset="0"/>
              </a:rPr>
              <a:t>Binary search</a:t>
            </a:r>
            <a:endParaRPr lang="en-US">
              <a:latin typeface="TrumpetLite" panose="020A0602050506020204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sz="2000">
                <a:latin typeface="TrumpetLite" panose="020A0602050506020204" pitchFamily="18" charset="0"/>
              </a:rPr>
              <a:t>Must be pre-processed to ensure that it is sorted</a:t>
            </a:r>
          </a:p>
          <a:p>
            <a:pPr lvl="1">
              <a:spcBef>
                <a:spcPts val="0"/>
              </a:spcBef>
            </a:pPr>
            <a:r>
              <a:rPr lang="en-US" sz="2000">
                <a:solidFill>
                  <a:srgbClr val="00B0F0"/>
                </a:solidFill>
                <a:latin typeface="TrumpetLite" panose="020A0602050506020204" pitchFamily="18" charset="0"/>
              </a:rPr>
              <a:t>Best case</a:t>
            </a:r>
            <a:r>
              <a:rPr lang="en-US" sz="2000">
                <a:latin typeface="TrumpetLite" panose="020A0602050506020204" pitchFamily="18" charset="0"/>
              </a:rPr>
              <a:t>: 1 comparison</a:t>
            </a:r>
          </a:p>
          <a:p>
            <a:pPr lvl="1">
              <a:spcBef>
                <a:spcPts val="0"/>
              </a:spcBef>
            </a:pPr>
            <a:r>
              <a:rPr lang="en-US" sz="2000">
                <a:solidFill>
                  <a:srgbClr val="C00000"/>
                </a:solidFill>
                <a:latin typeface="TrumpetLite" panose="020A0602050506020204" pitchFamily="18" charset="0"/>
              </a:rPr>
              <a:t>Worst case</a:t>
            </a:r>
            <a:r>
              <a:rPr lang="en-US" sz="2000">
                <a:latin typeface="TrumpetLite" panose="020A0602050506020204" pitchFamily="18" charset="0"/>
              </a:rPr>
              <a:t>: lg n comparisons</a:t>
            </a:r>
          </a:p>
          <a:p>
            <a:pPr lvl="1">
              <a:spcBef>
                <a:spcPts val="0"/>
              </a:spcBef>
            </a:pPr>
            <a:r>
              <a:rPr lang="en-US" sz="2000">
                <a:solidFill>
                  <a:srgbClr val="FFC000"/>
                </a:solidFill>
                <a:latin typeface="TrumpetLite" panose="020A0602050506020204" pitchFamily="18" charset="0"/>
              </a:rPr>
              <a:t>Average case</a:t>
            </a:r>
            <a:r>
              <a:rPr lang="en-US" sz="2000">
                <a:latin typeface="TrumpetLite" panose="020A0602050506020204" pitchFamily="18" charset="0"/>
              </a:rPr>
              <a:t>: ~(lg n)-1  comparisons</a:t>
            </a:r>
          </a:p>
        </p:txBody>
      </p:sp>
    </p:spTree>
    <p:extLst>
      <p:ext uri="{BB962C8B-B14F-4D97-AF65-F5344CB8AC3E}">
        <p14:creationId xmlns:p14="http://schemas.microsoft.com/office/powerpoint/2010/main" val="25161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BF1168-7EC1-9EB1-998D-E3F0B1B385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9A401-8E1F-2CFF-A64C-76E7BE682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Sorting</a:t>
            </a:r>
            <a:endParaRPr lang="en-US" sz="5400" dirty="0">
              <a:solidFill>
                <a:schemeClr val="accent6">
                  <a:lumMod val="75000"/>
                </a:schemeClr>
              </a:solidFill>
              <a:latin typeface="Pizzicato-Swash" panose="00000400000000000000" pitchFamily="2" charset="0"/>
              <a:ea typeface="Pizzicato-Swash" panose="000004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307AF-8B52-F77E-B326-4A9C600C64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rumpetLite" panose="020A0602050506020204" pitchFamily="18" charset="0"/>
              </a:rPr>
              <a:t>There are many standard approaches to sorting a list of data</a:t>
            </a:r>
            <a:endParaRPr lang="en-US" dirty="0">
              <a:latin typeface="TrumpetLite" panose="020A0602050506020204" pitchFamily="18" charset="0"/>
            </a:endParaRPr>
          </a:p>
          <a:p>
            <a:pPr lvl="1"/>
            <a:r>
              <a:rPr lang="en-US">
                <a:solidFill>
                  <a:srgbClr val="C00000"/>
                </a:solidFill>
                <a:latin typeface="TrumpetLite" panose="020A0602050506020204" pitchFamily="18" charset="0"/>
                <a:cs typeface="Courier New" panose="02070309020205020404" pitchFamily="49" charset="0"/>
              </a:rPr>
              <a:t>Bubble Sort</a:t>
            </a:r>
            <a:r>
              <a:rPr lang="en-US">
                <a:latin typeface="TrumpetLite" panose="020A0602050506020204" pitchFamily="18" charset="0"/>
                <a:cs typeface="Courier New" panose="02070309020205020404" pitchFamily="49" charset="0"/>
              </a:rPr>
              <a:t>, </a:t>
            </a:r>
            <a:r>
              <a:rPr lang="en-US">
                <a:solidFill>
                  <a:srgbClr val="00B0F0"/>
                </a:solidFill>
                <a:latin typeface="TrumpetLite" panose="020A0602050506020204" pitchFamily="18" charset="0"/>
                <a:cs typeface="Courier New" panose="02070309020205020404" pitchFamily="49" charset="0"/>
              </a:rPr>
              <a:t>Insertion Sort</a:t>
            </a:r>
            <a:r>
              <a:rPr lang="en-US">
                <a:latin typeface="TrumpetLite" panose="020A0602050506020204" pitchFamily="18" charset="0"/>
                <a:cs typeface="Courier New" panose="02070309020205020404" pitchFamily="49" charset="0"/>
              </a:rPr>
              <a:t>, </a:t>
            </a:r>
            <a:r>
              <a:rPr lang="en-US">
                <a:solidFill>
                  <a:srgbClr val="FFC000"/>
                </a:solidFill>
                <a:latin typeface="TrumpetLite" panose="020A0602050506020204" pitchFamily="18" charset="0"/>
                <a:cs typeface="Courier New" panose="02070309020205020404" pitchFamily="49" charset="0"/>
              </a:rPr>
              <a:t>Selection Sort</a:t>
            </a:r>
            <a:r>
              <a:rPr lang="en-US">
                <a:latin typeface="TrumpetLite" panose="020A0602050506020204" pitchFamily="18" charset="0"/>
                <a:cs typeface="Courier New" panose="02070309020205020404" pitchFamily="49" charset="0"/>
              </a:rPr>
              <a:t>, </a:t>
            </a:r>
            <a:r>
              <a:rPr lang="en-US">
                <a:solidFill>
                  <a:srgbClr val="00B050"/>
                </a:solidFill>
                <a:latin typeface="TrumpetLite" panose="020A0602050506020204" pitchFamily="18" charset="0"/>
                <a:cs typeface="Courier New" panose="02070309020205020404" pitchFamily="49" charset="0"/>
              </a:rPr>
              <a:t>Merge Sort</a:t>
            </a:r>
            <a:r>
              <a:rPr lang="en-US">
                <a:latin typeface="TrumpetLite" panose="020A0602050506020204" pitchFamily="18" charset="0"/>
                <a:cs typeface="Courier New" panose="02070309020205020404" pitchFamily="49" charset="0"/>
              </a:rPr>
              <a:t>, </a:t>
            </a:r>
            <a:r>
              <a:rPr lang="en-US">
                <a:solidFill>
                  <a:srgbClr val="FF0000"/>
                </a:solidFill>
                <a:latin typeface="TrumpetLite" panose="020A0602050506020204" pitchFamily="18" charset="0"/>
                <a:cs typeface="Courier New" panose="02070309020205020404" pitchFamily="49" charset="0"/>
              </a:rPr>
              <a:t>Quicksort</a:t>
            </a:r>
            <a:r>
              <a:rPr lang="en-US">
                <a:latin typeface="TrumpetLite" panose="020A0602050506020204" pitchFamily="18" charset="0"/>
                <a:cs typeface="Courier New" panose="02070309020205020404" pitchFamily="49" charset="0"/>
              </a:rPr>
              <a:t>, </a:t>
            </a:r>
            <a:r>
              <a:rPr lang="en-US">
                <a:solidFill>
                  <a:srgbClr val="7030A0"/>
                </a:solidFill>
                <a:latin typeface="TrumpetLite" panose="020A0602050506020204" pitchFamily="18" charset="0"/>
                <a:cs typeface="Courier New" panose="02070309020205020404" pitchFamily="49" charset="0"/>
              </a:rPr>
              <a:t>Heap Sort</a:t>
            </a:r>
            <a:r>
              <a:rPr lang="en-US">
                <a:latin typeface="TrumpetLite" panose="020A0602050506020204" pitchFamily="18" charset="0"/>
                <a:cs typeface="Courier New" panose="02070309020205020404" pitchFamily="49" charset="0"/>
              </a:rPr>
              <a:t>, etc.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>
                <a:latin typeface="TrumpetLite" panose="020A0602050506020204" pitchFamily="18" charset="0"/>
              </a:rPr>
              <a:t>Let's apply Polya and try to solve the problem from scratch </a:t>
            </a:r>
            <a:r>
              <a:rPr lang="en-US" sz="1800">
                <a:latin typeface="TrumpetLite" panose="020A0602050506020204" pitchFamily="18" charset="0"/>
              </a:rPr>
              <a:t>(recall the birthday activity?)</a:t>
            </a:r>
            <a:endParaRPr lang="en-US">
              <a:latin typeface="TrumpetLite" panose="020A0602050506020204" pitchFamily="18" charset="0"/>
            </a:endParaRPr>
          </a:p>
          <a:p>
            <a:pPr lvl="1"/>
            <a:r>
              <a:rPr lang="en-US">
                <a:latin typeface="TrumpetLite" panose="020A0602050506020204" pitchFamily="18" charset="0"/>
              </a:rPr>
              <a:t>Understand</a:t>
            </a:r>
          </a:p>
          <a:p>
            <a:pPr lvl="1"/>
            <a:r>
              <a:rPr lang="en-US">
                <a:latin typeface="TrumpetLite" panose="020A0602050506020204" pitchFamily="18" charset="0"/>
              </a:rPr>
              <a:t>Plan</a:t>
            </a:r>
          </a:p>
          <a:p>
            <a:pPr lvl="1"/>
            <a:r>
              <a:rPr lang="en-US">
                <a:latin typeface="TrumpetLite" panose="020A0602050506020204" pitchFamily="18" charset="0"/>
              </a:rPr>
              <a:t>Act</a:t>
            </a:r>
          </a:p>
          <a:p>
            <a:pPr lvl="1"/>
            <a:r>
              <a:rPr lang="en-US">
                <a:latin typeface="TrumpetLite" panose="020A0602050506020204" pitchFamily="18" charset="0"/>
              </a:rPr>
              <a:t>Reflect</a:t>
            </a:r>
          </a:p>
          <a:p>
            <a:r>
              <a:rPr lang="en-US" b="1">
                <a:latin typeface="TrumpetLite" panose="020A0602050506020204" pitchFamily="18" charset="0"/>
              </a:rPr>
              <a:t>How efficient is the resulting algorithm? How can we know?</a:t>
            </a:r>
            <a:endParaRPr lang="en-US">
              <a:latin typeface="TrumpetLite" panose="020A0602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25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457DD-42EB-488A-93AF-47B9A24C1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ALERTs</a:t>
            </a:r>
            <a:endParaRPr lang="en-US" sz="5400" dirty="0">
              <a:solidFill>
                <a:schemeClr val="accent6">
                  <a:lumMod val="75000"/>
                </a:schemeClr>
              </a:solidFill>
              <a:latin typeface="Pizzicato-Swash" panose="00000400000000000000" pitchFamily="2" charset="0"/>
              <a:ea typeface="Pizzicato-Swash" panose="000004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ED3F3-5033-4930-B561-2DFA709460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Exam I is next Friday, Chapters 1-4</a:t>
            </a:r>
          </a:p>
          <a:p>
            <a:pPr lvl="1"/>
            <a:r>
              <a:rPr lang="en-US"/>
              <a:t>so no new assignment this week: prepare for exam instead!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975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457DD-42EB-488A-93AF-47B9A24C1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Richard Pattis</a:t>
            </a:r>
            <a:endParaRPr lang="en-US" sz="5400" dirty="0">
              <a:solidFill>
                <a:schemeClr val="accent6">
                  <a:lumMod val="75000"/>
                </a:schemeClr>
              </a:solidFill>
              <a:latin typeface="Pizzicato-Swash" panose="00000400000000000000" pitchFamily="2" charset="0"/>
              <a:ea typeface="Pizzicato-Swash" panose="000004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ED3F3-5033-4930-B561-2DFA70946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676400"/>
            <a:ext cx="8305800" cy="4267200"/>
          </a:xfrm>
        </p:spPr>
        <p:txBody>
          <a:bodyPr/>
          <a:lstStyle/>
          <a:p>
            <a:pPr marL="0" indent="0" algn="ctr">
              <a:buNone/>
            </a:pPr>
            <a:r>
              <a:rPr lang="en-US">
                <a:latin typeface="TrumpetLite" panose="020A0602050506020204" pitchFamily="18" charset="0"/>
              </a:rPr>
              <a:t>“When building a complex system, having crackerjack programmers </a:t>
            </a:r>
            <a:r>
              <a:rPr lang="en-US">
                <a:solidFill>
                  <a:schemeClr val="accent2">
                    <a:lumMod val="60000"/>
                    <a:lumOff val="40000"/>
                  </a:schemeClr>
                </a:solidFill>
                <a:latin typeface="TrumpetLite" panose="020A0602050506020204" pitchFamily="18" charset="0"/>
              </a:rPr>
              <a:t>(who can make any design work, even a bad one)</a:t>
            </a:r>
            <a:r>
              <a:rPr lang="en-US">
                <a:latin typeface="TrumpetLite" panose="020A0602050506020204" pitchFamily="18" charset="0"/>
              </a:rPr>
              <a:t> can be a liability. The result, after lots of effort, is a working system that cannot be easily maintained or upgraded.</a:t>
            </a:r>
          </a:p>
          <a:p>
            <a:pPr marL="0" indent="0" algn="ctr">
              <a:buNone/>
            </a:pPr>
            <a:r>
              <a:rPr lang="en-US">
                <a:latin typeface="TrumpetLite" panose="020A0602050506020204" pitchFamily="18" charset="0"/>
              </a:rPr>
              <a:t> Good—but not great—programmers would fail early,</a:t>
            </a:r>
            <a:br>
              <a:rPr lang="en-US">
                <a:latin typeface="TrumpetLite" panose="020A0602050506020204" pitchFamily="18" charset="0"/>
              </a:rPr>
            </a:br>
            <a:r>
              <a:rPr lang="en-US">
                <a:solidFill>
                  <a:schemeClr val="accent2"/>
                </a:solidFill>
                <a:latin typeface="TrumpetLite" panose="020A0602050506020204" pitchFamily="18" charset="0"/>
              </a:rPr>
              <a:t>causing a realization that the system must be redesigned,</a:t>
            </a:r>
            <a:br>
              <a:rPr lang="en-US">
                <a:solidFill>
                  <a:schemeClr val="accent2"/>
                </a:solidFill>
                <a:latin typeface="TrumpetLite" panose="020A0602050506020204" pitchFamily="18" charset="0"/>
              </a:rPr>
            </a:br>
            <a:r>
              <a:rPr lang="en-US">
                <a:latin typeface="TrumpetLite" panose="020A0602050506020204" pitchFamily="18" charset="0"/>
              </a:rPr>
              <a:t>and then reimplemented.</a:t>
            </a:r>
          </a:p>
          <a:p>
            <a:pPr marL="0" indent="0" algn="ctr">
              <a:buNone/>
            </a:pPr>
            <a:r>
              <a:rPr lang="en-US">
                <a:latin typeface="TrumpetLite" panose="020A0602050506020204" pitchFamily="18" charset="0"/>
              </a:rPr>
              <a:t>The extra cost is paid once, early in the system's cycle </a:t>
            </a:r>
            <a:r>
              <a:rPr lang="en-US">
                <a:solidFill>
                  <a:srgbClr val="00B0F0"/>
                </a:solidFill>
                <a:latin typeface="TrumpetLite" panose="020A0602050506020204" pitchFamily="18" charset="0"/>
              </a:rPr>
              <a:t>(when it is cheap),</a:t>
            </a:r>
            <a:r>
              <a:rPr lang="en-US">
                <a:latin typeface="TrumpetLite" panose="020A0602050506020204" pitchFamily="18" charset="0"/>
              </a:rPr>
              <a:t> instead of repeatedly paid late in the system's cycle </a:t>
            </a:r>
            <a:r>
              <a:rPr lang="en-US">
                <a:solidFill>
                  <a:srgbClr val="002060"/>
                </a:solidFill>
                <a:latin typeface="TrumpetLite" panose="020A0602050506020204" pitchFamily="18" charset="0"/>
              </a:rPr>
              <a:t>(when it is more expensive)</a:t>
            </a:r>
            <a:r>
              <a:rPr lang="en-US">
                <a:latin typeface="TrumpetLite" panose="020A0602050506020204" pitchFamily="18" charset="0"/>
              </a:rPr>
              <a:t>.”</a:t>
            </a:r>
            <a:endParaRPr lang="en-US" dirty="0">
              <a:latin typeface="TrumpetLite" panose="020A0602050506020204" pitchFamily="18" charset="0"/>
            </a:endParaRPr>
          </a:p>
        </p:txBody>
      </p:sp>
      <p:pic>
        <p:nvPicPr>
          <p:cNvPr id="1026" name="Picture 2" descr="Richard Pattis Home Page">
            <a:extLst>
              <a:ext uri="{FF2B5EF4-FFF2-40B4-BE49-F238E27FC236}">
                <a16:creationId xmlns:a16="http://schemas.microsoft.com/office/drawing/2014/main" id="{2CB533A6-D067-4606-920E-17AFAA7F7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152400"/>
            <a:ext cx="16764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93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8FA2B537-C1FD-48B4-8F16-D92B5B2F62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Karel the Robot: Runs a steeplechase</a:t>
            </a: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2A7AB9FF-1205-483A-9F58-387E34330D5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53594" y="1676400"/>
            <a:ext cx="8077200" cy="4953000"/>
          </a:xfrm>
        </p:spPr>
        <p:txBody>
          <a:bodyPr/>
          <a:lstStyle/>
          <a:p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Named after Karel </a:t>
            </a:r>
            <a:r>
              <a:rPr lang="en-US" altLang="en-US" dirty="0" err="1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Čapek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,</a:t>
            </a:r>
            <a:b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</a:b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the playwright who coined</a:t>
            </a:r>
            <a:b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</a:b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the word robot in 1920</a:t>
            </a:r>
          </a:p>
          <a:p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Lives in a 2D world made</a:t>
            </a:r>
            <a:b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</a:b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up of streets &amp; avenues</a:t>
            </a:r>
          </a:p>
          <a:p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He can only be positioned at intersections, and can only face one of the four cardinal directions (N, S, E, W)</a:t>
            </a:r>
          </a:p>
          <a:p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He has three cameras (with ½ block range) that point ahead, to the left, and to the right, and detect walls</a:t>
            </a:r>
          </a:p>
          <a:p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He can also hear beepers at the same intersection he is at</a:t>
            </a:r>
          </a:p>
          <a:p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He can only do 3 things: move, turnleft, turnoff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7700F9C-2BFB-48F9-BEC8-696DACC0B5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23" r="15539"/>
          <a:stretch/>
        </p:blipFill>
        <p:spPr bwMode="auto">
          <a:xfrm>
            <a:off x="7583051" y="1639824"/>
            <a:ext cx="4456549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A42A55C5-D563-4E90-A42C-3A82B8A10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3257177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8229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uiExpand="1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8FA2B537-C1FD-48B4-8F16-D92B5B2F62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Karel the Robot: Runs a steeplechase</a:t>
            </a: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2A7AB9FF-1205-483A-9F58-387E34330D5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43000" y="1676400"/>
            <a:ext cx="8077200" cy="4953000"/>
          </a:xfrm>
        </p:spPr>
        <p:txBody>
          <a:bodyPr/>
          <a:lstStyle/>
          <a:p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Karel finds himself at the</a:t>
            </a:r>
            <a:b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</a:b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corner of 1</a:t>
            </a:r>
            <a:r>
              <a:rPr lang="en-US" altLang="en-US" baseline="30000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st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 and 1</a:t>
            </a:r>
            <a:r>
              <a:rPr lang="en-US" altLang="en-US" baseline="30000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st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, facing</a:t>
            </a:r>
            <a:b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</a:b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east, ready to run a</a:t>
            </a:r>
            <a:b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</a:b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steeplechase race</a:t>
            </a:r>
          </a:p>
          <a:p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The length of the race is</a:t>
            </a:r>
            <a:b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</a:b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unknown, but there is a beeper at the finish line.</a:t>
            </a:r>
          </a:p>
          <a:p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The number and heights of the hurdles is also unknown.</a:t>
            </a:r>
          </a:p>
          <a:p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The goal, illustrated by the diagram above, is to run the race by following the contour of the hurdles (marked by the orange path)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7700F9C-2BFB-48F9-BEC8-696DACC0B5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23" r="15539"/>
          <a:stretch/>
        </p:blipFill>
        <p:spPr bwMode="auto">
          <a:xfrm>
            <a:off x="5943600" y="1639824"/>
            <a:ext cx="4456549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0191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uiExpand="1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8FA2B537-C1FD-48B4-8F16-D92B5B2F62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Karel the Robot: Runs a steeplechase</a:t>
            </a: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2A7AB9FF-1205-483A-9F58-387E34330D5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66800" y="1676400"/>
            <a:ext cx="8077200" cy="49530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Understand the problem</a:t>
            </a:r>
          </a:p>
          <a:p>
            <a:pPr marL="914400" lvl="1" indent="-514350"/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questions?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Devise a plan</a:t>
            </a:r>
          </a:p>
          <a:p>
            <a:pPr marL="914400" lvl="1" indent="-514350"/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let’s use top-down design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Carry out plan</a:t>
            </a:r>
          </a:p>
          <a:p>
            <a:pPr marL="914400" lvl="1" indent="-514350"/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How to decompose? Are there repetitive parts? Or phases?</a:t>
            </a:r>
          </a:p>
          <a:p>
            <a:pPr marL="914400" lvl="1" indent="-514350"/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How about advancing to the east by one block?</a:t>
            </a:r>
          </a:p>
          <a:p>
            <a:pPr marL="1714500" lvl="4" indent="0">
              <a:buNone/>
            </a:pPr>
            <a:r>
              <a:rPr lang="en-US" altLang="en-US" sz="16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 not-next-to-a-beeper do begin</a:t>
            </a:r>
          </a:p>
          <a:p>
            <a:pPr marL="1714500" lvl="4" indent="0">
              <a:buNone/>
            </a:pPr>
            <a:r>
              <a:rPr lang="en-US" altLang="en-US" sz="16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advance-one-block;</a:t>
            </a:r>
          </a:p>
          <a:p>
            <a:pPr marL="1714500" lvl="4" indent="0">
              <a:buNone/>
            </a:pPr>
            <a:r>
              <a:rPr lang="en-US" altLang="en-US" sz="16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end;</a:t>
            </a:r>
          </a:p>
          <a:p>
            <a:pPr marL="1714500" lvl="4" indent="0">
              <a:buNone/>
            </a:pPr>
            <a:r>
              <a:rPr lang="en-US" altLang="en-US" sz="16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turnoff;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7700F9C-2BFB-48F9-BEC8-696DACC0B5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23" r="15539"/>
          <a:stretch/>
        </p:blipFill>
        <p:spPr bwMode="auto">
          <a:xfrm>
            <a:off x="6086857" y="1639824"/>
            <a:ext cx="4456549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3633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uiExpand="1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8FA2B537-C1FD-48B4-8F16-D92B5B2F62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Karel the Robot: Runs a steeplechase</a:t>
            </a: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2A7AB9FF-1205-483A-9F58-387E34330D5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90600" y="1676400"/>
            <a:ext cx="8077200" cy="4953000"/>
          </a:xfrm>
        </p:spPr>
        <p:txBody>
          <a:bodyPr/>
          <a:lstStyle/>
          <a:p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So now we need to figure</a:t>
            </a:r>
            <a:b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</a:b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out how to advance one</a:t>
            </a:r>
            <a:b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</a:b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block. But that’s much</a:t>
            </a:r>
            <a:b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</a:b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easier than running the</a:t>
            </a:r>
            <a:b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</a:b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entire race! This is progress</a:t>
            </a:r>
          </a:p>
          <a:p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Decision time: there are two possibilities—what are they?</a:t>
            </a:r>
          </a:p>
          <a:p>
            <a:pPr marL="1257300" lvl="3" indent="0">
              <a:buNone/>
            </a:pPr>
            <a:r>
              <a:rPr lang="en-US" altLang="en-US" sz="16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define-new-instruction advance-one-block as begin</a:t>
            </a:r>
          </a:p>
          <a:p>
            <a:pPr marL="1257300" lvl="3" indent="0">
              <a:buNone/>
            </a:pPr>
            <a:r>
              <a:rPr lang="en-US" altLang="en-US" sz="16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if front-is-clear then begin</a:t>
            </a:r>
          </a:p>
          <a:p>
            <a:pPr marL="1257300" lvl="3" indent="0">
              <a:buNone/>
            </a:pPr>
            <a:r>
              <a:rPr lang="en-US" altLang="en-US" sz="16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move;</a:t>
            </a:r>
          </a:p>
          <a:p>
            <a:pPr marL="1257300" lvl="3" indent="0">
              <a:buNone/>
            </a:pPr>
            <a:r>
              <a:rPr lang="en-US" altLang="en-US" sz="16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end</a:t>
            </a:r>
          </a:p>
          <a:p>
            <a:pPr marL="1257300" lvl="3" indent="0">
              <a:buNone/>
            </a:pPr>
            <a:r>
              <a:rPr lang="en-US" altLang="en-US" sz="16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else begin</a:t>
            </a:r>
          </a:p>
          <a:p>
            <a:pPr marL="1257300" lvl="3" indent="0">
              <a:buNone/>
            </a:pPr>
            <a:r>
              <a:rPr lang="en-US" altLang="en-US" sz="16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jump;</a:t>
            </a:r>
          </a:p>
          <a:p>
            <a:pPr marL="1257300" lvl="3" indent="0">
              <a:buNone/>
            </a:pPr>
            <a:r>
              <a:rPr lang="en-US" altLang="en-US" sz="16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end;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7700F9C-2BFB-48F9-BEC8-696DACC0B5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23" r="15539"/>
          <a:stretch/>
        </p:blipFill>
        <p:spPr bwMode="auto">
          <a:xfrm>
            <a:off x="6086857" y="1639824"/>
            <a:ext cx="4456549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164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uiExpand="1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8FA2B537-C1FD-48B4-8F16-D92B5B2F62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Karel the Robot: Runs a steeplechase</a:t>
            </a: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2A7AB9FF-1205-483A-9F58-387E34330D5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66800" y="1676400"/>
            <a:ext cx="8077200" cy="4953000"/>
          </a:xfrm>
        </p:spPr>
        <p:txBody>
          <a:bodyPr/>
          <a:lstStyle/>
          <a:p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Learning to jump is easy</a:t>
            </a:r>
            <a:b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</a:b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if we recognize that this</a:t>
            </a:r>
            <a:b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</a:b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subproblem has several</a:t>
            </a:r>
            <a:b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</a:b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distinct sequential phases</a:t>
            </a:r>
          </a:p>
          <a:p>
            <a:endParaRPr lang="en-US" altLang="en-US" sz="3200" dirty="0">
              <a:solidFill>
                <a:schemeClr val="accent2">
                  <a:lumMod val="75000"/>
                </a:schemeClr>
              </a:solidFill>
              <a:latin typeface="TrumpetLite" panose="020A0602050506020204" pitchFamily="18" charset="0"/>
            </a:endParaRPr>
          </a:p>
          <a:p>
            <a:pPr marL="0" indent="0">
              <a:buNone/>
            </a:pPr>
            <a:r>
              <a:rPr lang="en-US" altLang="en-US" sz="16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   define-new-instruction jump as begin</a:t>
            </a:r>
          </a:p>
          <a:p>
            <a:pPr marL="1257300" lvl="3" indent="0">
              <a:buNone/>
            </a:pPr>
            <a:r>
              <a:rPr lang="en-US" altLang="en-US" sz="16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turnleft;</a:t>
            </a:r>
          </a:p>
          <a:p>
            <a:pPr marL="1257300" lvl="3" indent="0">
              <a:buNone/>
            </a:pPr>
            <a:r>
              <a:rPr lang="en-US" altLang="en-US" sz="16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jump-up;</a:t>
            </a:r>
          </a:p>
          <a:p>
            <a:pPr marL="1257300" lvl="3" indent="0">
              <a:buNone/>
            </a:pPr>
            <a:r>
              <a:rPr lang="en-US" altLang="en-US" sz="16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cross-over;</a:t>
            </a:r>
          </a:p>
          <a:p>
            <a:pPr marL="1257300" lvl="3" indent="0">
              <a:buNone/>
            </a:pPr>
            <a:r>
              <a:rPr lang="en-US" altLang="en-US" sz="16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fall-down;</a:t>
            </a:r>
          </a:p>
          <a:p>
            <a:pPr marL="1257300" lvl="3" indent="0">
              <a:buNone/>
            </a:pPr>
            <a:r>
              <a:rPr lang="en-US" altLang="en-US" sz="16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turnleft;</a:t>
            </a:r>
          </a:p>
          <a:p>
            <a:pPr marL="1257300" lvl="3" indent="0">
              <a:buNone/>
            </a:pPr>
            <a:r>
              <a:rPr lang="en-US" altLang="en-US" sz="16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end;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7700F9C-2BFB-48F9-BEC8-696DACC0B5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23" r="15539"/>
          <a:stretch/>
        </p:blipFill>
        <p:spPr bwMode="auto">
          <a:xfrm>
            <a:off x="6086857" y="1639824"/>
            <a:ext cx="4456549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9550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8FA2B537-C1FD-48B4-8F16-D92B5B2F62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Karel the Robot: Runs a steeplechase</a:t>
            </a: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2A7AB9FF-1205-483A-9F58-387E34330D5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57400" y="1676400"/>
            <a:ext cx="8077200" cy="4953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16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define-new-instruction jump-up as begin</a:t>
            </a:r>
          </a:p>
          <a:p>
            <a:pPr marL="0" indent="0">
              <a:buNone/>
            </a:pPr>
            <a:r>
              <a:rPr lang="en-US" altLang="en-US" sz="16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while right-is-blocked do begin</a:t>
            </a:r>
          </a:p>
          <a:p>
            <a:pPr marL="0" indent="0">
              <a:buNone/>
            </a:pPr>
            <a:r>
              <a:rPr lang="en-US" altLang="en-US" sz="16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move;</a:t>
            </a:r>
          </a:p>
          <a:p>
            <a:pPr marL="0" indent="0">
              <a:buNone/>
            </a:pPr>
            <a:r>
              <a:rPr lang="en-US" altLang="en-US" sz="16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end;</a:t>
            </a:r>
          </a:p>
          <a:p>
            <a:pPr marL="0" indent="0">
              <a:buNone/>
            </a:pPr>
            <a:r>
              <a:rPr lang="en-US" altLang="en-US" sz="16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end;</a:t>
            </a:r>
          </a:p>
          <a:p>
            <a:pPr marL="0" indent="0">
              <a:buNone/>
            </a:pPr>
            <a:endParaRPr lang="en-US" altLang="en-US" sz="1600" b="1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altLang="en-US" sz="1600" b="1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altLang="en-US" sz="1600" b="1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altLang="en-US" sz="1600" b="1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n-US" sz="16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define-new-instruction fall-down as begin</a:t>
            </a:r>
          </a:p>
          <a:p>
            <a:pPr marL="0" indent="0">
              <a:buNone/>
            </a:pPr>
            <a:r>
              <a:rPr lang="en-US" altLang="en-US" sz="16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while front-is-clear do begin</a:t>
            </a:r>
          </a:p>
          <a:p>
            <a:pPr marL="0" indent="0">
              <a:buNone/>
            </a:pPr>
            <a:r>
              <a:rPr lang="en-US" altLang="en-US" sz="16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move;</a:t>
            </a:r>
          </a:p>
          <a:p>
            <a:pPr marL="0" indent="0">
              <a:buNone/>
            </a:pPr>
            <a:r>
              <a:rPr lang="en-US" altLang="en-US" sz="16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end;</a:t>
            </a:r>
          </a:p>
          <a:p>
            <a:pPr marL="0" indent="0">
              <a:buNone/>
            </a:pPr>
            <a:r>
              <a:rPr lang="en-US" altLang="en-US" sz="16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end;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92EC4D-42FE-4CAA-A679-E36B098B320F}"/>
              </a:ext>
            </a:extLst>
          </p:cNvPr>
          <p:cNvSpPr txBox="1"/>
          <p:nvPr/>
        </p:nvSpPr>
        <p:spPr>
          <a:xfrm>
            <a:off x="5105401" y="5334001"/>
            <a:ext cx="524534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6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define-new-instruction </a:t>
            </a:r>
            <a:r>
              <a:rPr lang="en-US" altLang="en-US" sz="1600" b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turnright</a:t>
            </a:r>
            <a:r>
              <a:rPr lang="en-US" altLang="en-US" sz="16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as begin</a:t>
            </a:r>
          </a:p>
          <a:p>
            <a:r>
              <a:rPr lang="en-US" altLang="en-US" sz="16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turnleft;</a:t>
            </a:r>
          </a:p>
          <a:p>
            <a:r>
              <a:rPr lang="en-US" altLang="en-US" sz="16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turnleft;</a:t>
            </a:r>
          </a:p>
          <a:p>
            <a:r>
              <a:rPr lang="en-US" altLang="en-US" sz="16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turnleft;</a:t>
            </a:r>
          </a:p>
          <a:p>
            <a:r>
              <a:rPr lang="en-US" altLang="en-US" sz="16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BC1769-C59C-461D-A5DA-9AD1B35164AA}"/>
              </a:ext>
            </a:extLst>
          </p:cNvPr>
          <p:cNvSpPr txBox="1"/>
          <p:nvPr/>
        </p:nvSpPr>
        <p:spPr>
          <a:xfrm>
            <a:off x="5105401" y="2767281"/>
            <a:ext cx="536877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6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define-new-instruction cross-over as begin</a:t>
            </a:r>
          </a:p>
          <a:p>
            <a:r>
              <a:rPr lang="en-US" altLang="en-US" sz="16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600" b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turnright</a:t>
            </a:r>
            <a:r>
              <a:rPr lang="en-US" altLang="en-US" sz="16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altLang="en-US" sz="16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move;</a:t>
            </a:r>
          </a:p>
          <a:p>
            <a:r>
              <a:rPr lang="en-US" altLang="en-US" sz="16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600" b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turnright</a:t>
            </a:r>
            <a:r>
              <a:rPr lang="en-US" altLang="en-US" sz="16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altLang="en-US" sz="16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end;</a:t>
            </a:r>
          </a:p>
        </p:txBody>
      </p:sp>
    </p:spTree>
    <p:extLst>
      <p:ext uri="{BB962C8B-B14F-4D97-AF65-F5344CB8AC3E}">
        <p14:creationId xmlns:p14="http://schemas.microsoft.com/office/powerpoint/2010/main" val="26417354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Sample PPT_template">
  <a:themeElements>
    <a:clrScheme name="Sample PPT_template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B9"/>
      </a:accent6>
      <a:hlink>
        <a:srgbClr val="FFFFFF"/>
      </a:hlink>
      <a:folHlink>
        <a:srgbClr val="B2B2B2"/>
      </a:folHlink>
    </a:clrScheme>
    <a:fontScheme name="Sample PP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ample PPT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PPT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B9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ample PPT_template">
  <a:themeElements>
    <a:clrScheme name="Sample PPT_template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B9"/>
      </a:accent6>
      <a:hlink>
        <a:srgbClr val="FFFFFF"/>
      </a:hlink>
      <a:folHlink>
        <a:srgbClr val="B2B2B2"/>
      </a:folHlink>
    </a:clrScheme>
    <a:fontScheme name="Sample PP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ample PPT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PPT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B9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3454</TotalTime>
  <Words>907</Words>
  <Application>Microsoft Office PowerPoint</Application>
  <PresentationFormat>Widescreen</PresentationFormat>
  <Paragraphs>135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Courier New</vt:lpstr>
      <vt:lpstr>ＭＳ Ｐゴシック</vt:lpstr>
      <vt:lpstr>Times New Roman</vt:lpstr>
      <vt:lpstr>Arial</vt:lpstr>
      <vt:lpstr>Pizzicato-Swash</vt:lpstr>
      <vt:lpstr>TrumpetLite</vt:lpstr>
      <vt:lpstr>Sample PPT_template</vt:lpstr>
      <vt:lpstr>1_Sample PPT_template</vt:lpstr>
      <vt:lpstr>PowerPoint Presentation</vt:lpstr>
      <vt:lpstr>ALERTs</vt:lpstr>
      <vt:lpstr>Richard Pattis</vt:lpstr>
      <vt:lpstr>Karel the Robot: Runs a steeplechase</vt:lpstr>
      <vt:lpstr>Karel the Robot: Runs a steeplechase</vt:lpstr>
      <vt:lpstr>Karel the Robot: Runs a steeplechase</vt:lpstr>
      <vt:lpstr>Karel the Robot: Runs a steeplechase</vt:lpstr>
      <vt:lpstr>Karel the Robot: Runs a steeplechase</vt:lpstr>
      <vt:lpstr>Karel the Robot: Runs a steeplechase</vt:lpstr>
      <vt:lpstr>Algorithm Design Example</vt:lpstr>
      <vt:lpstr>Algorithm Design Example</vt:lpstr>
      <vt:lpstr>Searching</vt:lpstr>
      <vt:lpstr>Searching</vt:lpstr>
      <vt:lpstr>Sorting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Examples of Algorithmic Problem Solving Example 4: Meeting Your Match</dc:title>
  <dc:creator>David</dc:creator>
  <cp:lastModifiedBy>Stucki, David</cp:lastModifiedBy>
  <cp:revision>219</cp:revision>
  <dcterms:created xsi:type="dcterms:W3CDTF">2011-08-22T21:18:53Z</dcterms:created>
  <dcterms:modified xsi:type="dcterms:W3CDTF">2026-02-16T03:27:37Z</dcterms:modified>
</cp:coreProperties>
</file>