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17"/>
  </p:notesMasterIdLst>
  <p:handoutMasterIdLst>
    <p:handoutMasterId r:id="rId18"/>
  </p:handoutMasterIdLst>
  <p:sldIdLst>
    <p:sldId id="322" r:id="rId3"/>
    <p:sldId id="389" r:id="rId4"/>
    <p:sldId id="258" r:id="rId5"/>
    <p:sldId id="349" r:id="rId6"/>
    <p:sldId id="260" r:id="rId7"/>
    <p:sldId id="385" r:id="rId8"/>
    <p:sldId id="386" r:id="rId9"/>
    <p:sldId id="387" r:id="rId10"/>
    <p:sldId id="347" r:id="rId11"/>
    <p:sldId id="388" r:id="rId12"/>
    <p:sldId id="362" r:id="rId13"/>
    <p:sldId id="390" r:id="rId14"/>
    <p:sldId id="391" r:id="rId15"/>
    <p:sldId id="392" r:id="rId16"/>
  </p:sldIdLst>
  <p:sldSz cx="12192000" cy="6858000"/>
  <p:notesSz cx="6858000" cy="9144000"/>
  <p:embeddedFontLst>
    <p:embeddedFont>
      <p:font typeface="Pizzicato-Swash" panose="00000400000000000000" pitchFamily="2" charset="0"/>
      <p:regular r:id="rId19"/>
    </p:embeddedFont>
    <p:embeddedFont>
      <p:font typeface="TrumpetLite" panose="020A0602050506020204" pitchFamily="18" charset="0"/>
      <p:regular r:id="rId20"/>
      <p:bold r:id="rId21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38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12E01F-C8E0-4E01-80CB-14DA9D78F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F522-674C-46BD-99A3-3E4F30762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0A216C4-0FCA-45F9-B211-C03196D0FCAF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BAC8-D497-46BC-98C5-67CA2B15A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310E-344A-4A92-8363-A39C49654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9FA6E-5023-4B35-92F8-B83FC67BC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548A741-20FB-45AD-B2F4-45254CB6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1B1FB15-C6EC-49C9-9C26-29FA4071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F76E9E22-C3D5-402D-B18D-E11354B8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64CC1E29-449A-498F-89AC-88284CA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91961F5-FE77-4116-A4C1-FD89177A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3C745832-9CBC-43F6-8647-17E2A567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DED4AA-C679-48AF-91D9-9F97465434B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D89DD3-161A-4CE3-AA96-7DA07EC82F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BA259456-1B77-4206-B1D9-6EAABF75BF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A518CF3-0BA7-4EE4-A138-61429B426A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C0DF8AB-74F1-474F-8AAB-39CFB37D12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492829A-02C8-4EB4-9FE1-910F4D7A8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993E140-3300-4CD6-909A-CE24088DD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3D492417-6F27-46C0-9E21-AB21B562D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F789FE-1EA8-4AB4-87F8-28D4AEEBEAD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6E66578-2550-47F8-A3AD-647C5F1E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8A3CCF0-0A6B-47DB-9641-6E873DA0C5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DBEA7F55-ECAE-4E05-9105-861B6F55D2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F5A8BA-7EC7-4142-AE90-EF12A04B27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FBC2A7E-825A-412E-BB2A-1FE2751E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DA3C6F5-F4C2-4C03-B145-76359A13A2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8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6457D0-0345-9426-7CC1-7097ABA0D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B93F0643-AF5A-1889-C5EB-B822D66EAB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D72DDD4C-9AFE-D183-7C7F-4AEE960E6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D6CF206E-54A5-002F-191C-19CBB9161C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5B484-FD1F-2C80-BD5B-1866652A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BC5ABD00-E73A-2F84-FC1D-69E4324C3F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DE3E4A32-FAA3-5825-6D02-61CA526E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ADCE810C-8B04-51B9-D5AB-A85181EDF9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7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285CE-1A14-E2DC-7E2F-B346F5398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982EE360-50AD-CB4E-978A-57B529FB84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CF5D2BD2-F07D-3252-8100-CBCA184C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B65FF7FF-7022-962E-D057-4D984E465B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1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7456-8CA1-4605-A05C-D50BFD98B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66F0F-428B-48B9-8770-8D7AF36C3A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7923A97-83FE-4736-9601-7B528B038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122DD-BC3B-48C7-8413-9751F17116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9AB50-BED2-4EE5-9549-4901F8B1A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CF221-9090-4475-98AA-7D70F5FC1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2A08C-9485-4ABC-81AD-09B8B8AC6E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5F54C-15A7-4C3A-B66C-B6AE2A207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65F59-5F7B-411F-B8A8-163E1C1A2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BA2CF-C60B-4594-BB83-56C3F282F322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2ADB-9A4B-474A-8382-149DBE24900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76095C06-88EE-4417-B985-7867045BC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5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E0A4-1B0E-4298-8E69-C98D481EB2D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E05B-F156-4E85-A577-572FC1FDE87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26788181-E150-451E-9DC3-C6325E093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DB5EE-0FD5-44C9-9876-E7614B4185C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492D-3B81-45A5-A1CE-116C6ECDE6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234C-492B-4379-A764-FFB23BC6E6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2925C230-7AF9-4423-BF57-786700E7D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FA088C0-AEB9-4CFB-A9DA-2253E03A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A9A3668-A590-477A-A354-F9075FB6E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A8BB46-8DDF-4628-9B10-157AC7C8D3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9B12F5E-27B0-490D-A40D-587CE1417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0CE9A-90E5-453F-AF14-1438A14DAA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ECCD7-2261-4377-9472-B6709458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40032C-2664-4DE0-BDFA-66CC7FF02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32182-B98B-4BA0-91F2-450FEA269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1DA82-F5D8-4DB2-976A-1D4446691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1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79D3-6B51-47CE-B3EA-EC4420F076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66743-C6DE-459D-9E2B-7644793716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68759-3C47-4624-AA0F-68388673B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00435E-CA5C-442E-AAEC-507A3CAE58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75097-9DC1-4438-AD3A-43C7163C1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5C1D9-B002-46EA-9296-50649E774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35E1B-EF4F-4703-8BB4-7585A77A33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69683-0D4B-48F7-A3E3-DA57920BBA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02FDF-FB1B-47D0-AB5C-377A8A9DA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A42E7E-3F7A-439F-843C-C564C15464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D886D7-FFBD-46E5-9575-67F92002F4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55023-4729-48EC-BBA3-6CE9E23B0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8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186E8A-819F-4873-9AC1-4711AEEC75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79DAE4-4AB9-44C9-B630-5B4A5A25A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E7876-2C4A-4C51-AE04-174C305A3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9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8FECA-34BB-48D9-B775-D7EC7A832A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4C51B-DC6C-48BE-AEAE-5A1B572A7C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3626A-49FD-4138-8B18-BF64D99A5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7FCDE-FCCC-45EE-BD8F-D7A82E4B25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7940A-A767-484C-8038-038CB92A5D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6CEF5-8803-4785-8BD3-747FC9F1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4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5408E-8DE8-49D4-AF72-20AEC811EA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93369-D802-45AE-8554-C787FF14BF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BE881-CF74-4ED7-A75F-EB4800D7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44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12116-F41F-4A5D-9BE8-91F58A617D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0EC5D-02E4-4DAC-B347-5657838B42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559C1-9AED-4C39-BA2B-B8FB12280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1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13562-9BCB-4A5F-94AB-535F099148B8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5FEA-B233-4540-A015-834DD77DBE3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18702E8F-2E8D-4C04-A786-598396F64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19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D9A4-34D9-482B-9850-75125A5DB524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88F6-C325-4184-90F6-22810C5CF63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37A41731-2384-4DA4-A38D-53CC76087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B21CF-44BD-469E-9D93-ABC865534F6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972CD-1739-457D-B7CB-4E44A3003F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A3829-8DCE-4937-BEA8-D3D3DCEAAF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E8F24E5B-4982-4D7A-8C09-6AC472034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F4FF8-85D2-4E19-B269-E6D7649E27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0EF02-ABC4-4715-9641-97D2906A3E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2F46D-3BA8-41B1-9EB2-914B877DE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E2167-37D1-4BBE-BC20-8E4F27C9AA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3ACB-EB6B-4BB8-A6DB-CBA63CF922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6F188-907F-453A-8EEE-8B53AD5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5DB39-E7BA-4577-9E4D-9A89B6F586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096036-8603-4673-A461-2F138FF21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55B55-8404-4AA6-96F3-D3931D732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EFC65A-B740-4576-892E-3EFBB3E2A7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15137-D042-4FB5-802F-9E331DCD3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EF8AA-62A7-466A-A209-BE974A90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465EC7-D946-40D3-8760-E24D1808C3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F46EE6-954F-4398-B751-088F22F0C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E9AEF-DF7D-44B1-A6D4-562682CC6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B573-DA7F-413B-9BEA-C4D2BDCFF4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5B8C9-2032-432E-BF9A-233B0AB655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F232-6FFF-4A13-912F-BDBA5B44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DF05B-205D-4F43-A5C7-EE0EA680D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E7D59-5EDE-4F59-9913-7C82B8BAB1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DBB19-094F-40A7-A9F4-4B117A51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EFF06-F1A0-49D9-A629-E920CB17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0A228C-0D9E-406A-9953-C465E66C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0250D659-981F-46D4-9847-8CBD3348A3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799533C1-77CE-40DB-9035-D80D3F4DA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36A55C8-C7AF-40E9-834C-B2691E969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0476CDA4-F0B5-45FD-9861-4D9BD59B0C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61665FE6-E721-4E93-BF38-23F9F391C7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119C322E-303A-47FE-BCAB-4C3B898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3E16B75-1286-4D7C-AA28-09AB0A40A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61754372-A8EB-4A67-ABB9-20AD21460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DC5DF499-2858-48D9-838C-FC9ED2E4C4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9AF5AAB-F359-441D-B154-E8573DCD5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828800"/>
            <a:ext cx="3581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Algorithms: Representation, Discovery,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&amp; Design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8CB082-59BB-30FD-B6C5-DB05B0FF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1676399"/>
            <a:ext cx="7483929" cy="42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EC03-4EA7-4356-9CC2-72A625C2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0702-694A-4D5A-BC68-85A49DB1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4035277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rumpetLite" panose="020A0602050506020204" pitchFamily="18" charset="0"/>
              </a:rPr>
              <a:t>A structured subset of English with programming language syntax and notations.</a:t>
            </a:r>
          </a:p>
          <a:p>
            <a:pPr marL="0" indent="0">
              <a:buNone/>
            </a:pPr>
            <a:endParaRPr lang="en-US" sz="8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rumpetLite" panose="020A0602050506020204" pitchFamily="18" charset="0"/>
              </a:rPr>
              <a:t>Establishes a consistent yet flexible informal notation for each of the three control structure types (Turing’s building blocks).</a:t>
            </a:r>
          </a:p>
          <a:p>
            <a:pPr marL="0" indent="0">
              <a:buNone/>
            </a:pPr>
            <a:endParaRPr lang="en-US" sz="8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rumpetLite" panose="020A0602050506020204" pitchFamily="18" charset="0"/>
              </a:rPr>
              <a:t>Focus is on essence of computational structure without the burden of syntactic precision</a:t>
            </a:r>
          </a:p>
        </p:txBody>
      </p:sp>
      <p:pic>
        <p:nvPicPr>
          <p:cNvPr id="2052" name="Picture 4" descr="pseudocode constructs">
            <a:extLst>
              <a:ext uri="{FF2B5EF4-FFF2-40B4-BE49-F238E27FC236}">
                <a16:creationId xmlns:a16="http://schemas.microsoft.com/office/drawing/2014/main" id="{91540A30-2921-5A1A-317F-9F3D11B2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20" y="1676400"/>
            <a:ext cx="71738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9B5A97-AF21-4F3F-B8B3-428ED250B82A}"/>
              </a:ext>
            </a:extLst>
          </p:cNvPr>
          <p:cNvSpPr txBox="1"/>
          <p:nvPr/>
        </p:nvSpPr>
        <p:spPr>
          <a:xfrm>
            <a:off x="565267" y="503568"/>
            <a:ext cx="865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Flow Chart Depictions of Control Constructs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1B6366D-9677-DDD4-0065-2529EAF9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6465"/>
            <a:ext cx="58892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blem Solving Flow Chart | Important Charts &amp; Graphs | Pinterest ...">
            <a:extLst>
              <a:ext uri="{FF2B5EF4-FFF2-40B4-BE49-F238E27FC236}">
                <a16:creationId xmlns:a16="http://schemas.microsoft.com/office/drawing/2014/main" id="{0FE15E55-74C1-DBB5-C4D2-6A206521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5535"/>
            <a:ext cx="5715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57ED7-9F11-90C0-E3F9-0B2BB62B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576AC7C-E0C3-3C76-B239-08CB9DF6B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Pseudocode Example: Multiply by Repeated addition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D87B822-7426-693C-666D-965394106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539551"/>
            <a:ext cx="7696200" cy="44802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Get values for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000">
                <a:latin typeface="TrumpetLite" panose="020A0602050506020204" pitchFamily="18" charset="0"/>
              </a:rPr>
              <a:t> and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b</a:t>
            </a:r>
          </a:p>
          <a:p>
            <a:pPr marL="0" indent="0">
              <a:buNone/>
            </a:pPr>
            <a:r>
              <a:rPr lang="en-US" altLang="en-US" sz="2000">
                <a:solidFill>
                  <a:srgbClr val="0070C0"/>
                </a:solidFill>
                <a:latin typeface="TrumpetLite" panose="020A0602050506020204" pitchFamily="18" charset="0"/>
              </a:rPr>
              <a:t>If</a:t>
            </a:r>
            <a:r>
              <a:rPr lang="en-US" altLang="en-US" sz="2000">
                <a:latin typeface="TrumpetLite" panose="020A0602050506020204" pitchFamily="18" charset="0"/>
              </a:rPr>
              <a:t> either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000">
                <a:latin typeface="TrumpetLite" panose="020A0602050506020204" pitchFamily="18" charset="0"/>
              </a:rPr>
              <a:t> = 0 or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b</a:t>
            </a:r>
            <a:r>
              <a:rPr lang="en-US" altLang="en-US" sz="2000">
                <a:latin typeface="TrumpetLite" panose="020A0602050506020204" pitchFamily="18" charset="0"/>
              </a:rPr>
              <a:t> = 0 </a:t>
            </a:r>
            <a:r>
              <a:rPr lang="en-US" altLang="en-US" sz="2000">
                <a:solidFill>
                  <a:srgbClr val="0070C0"/>
                </a:solidFill>
                <a:latin typeface="TrumpetLite" panose="020A0602050506020204" pitchFamily="18" charset="0"/>
              </a:rPr>
              <a:t>Then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Set the value of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product</a:t>
            </a:r>
            <a:r>
              <a:rPr lang="en-US" altLang="en-US" sz="2000">
                <a:latin typeface="TrumpetLite" panose="020A0602050506020204" pitchFamily="18" charset="0"/>
              </a:rPr>
              <a:t> to 0</a:t>
            </a:r>
            <a:endParaRPr lang="en-US" altLang="en-US" sz="20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sz="2000">
                <a:solidFill>
                  <a:srgbClr val="0070C0"/>
                </a:solidFill>
                <a:latin typeface="TrumpetLite" panose="020A0602050506020204" pitchFamily="18" charset="0"/>
              </a:rPr>
              <a:t>Else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Set the value of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count</a:t>
            </a:r>
            <a:r>
              <a:rPr lang="en-US" altLang="en-US" sz="2000">
                <a:latin typeface="TrumpetLite" panose="020A0602050506020204" pitchFamily="18" charset="0"/>
              </a:rPr>
              <a:t> to 0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Set the value of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product</a:t>
            </a:r>
            <a:r>
              <a:rPr lang="en-US" altLang="en-US" sz="2000">
                <a:latin typeface="TrumpetLite" panose="020A0602050506020204" pitchFamily="18" charset="0"/>
              </a:rPr>
              <a:t> to 0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</a:t>
            </a:r>
            <a:r>
              <a:rPr lang="en-US" altLang="en-US" sz="2000">
                <a:solidFill>
                  <a:srgbClr val="0070C0"/>
                </a:solidFill>
                <a:latin typeface="TrumpetLite" panose="020A0602050506020204" pitchFamily="18" charset="0"/>
              </a:rPr>
              <a:t>While</a:t>
            </a:r>
            <a:r>
              <a:rPr lang="en-US" altLang="en-US" sz="2000">
                <a:latin typeface="TrumpetLite" panose="020A0602050506020204" pitchFamily="18" charset="0"/>
              </a:rPr>
              <a:t>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count</a:t>
            </a:r>
            <a:r>
              <a:rPr lang="en-US" altLang="en-US" sz="2000">
                <a:latin typeface="TrumpetLite" panose="020A0602050506020204" pitchFamily="18" charset="0"/>
              </a:rPr>
              <a:t> &lt;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b</a:t>
            </a:r>
            <a:r>
              <a:rPr lang="en-US" altLang="en-US" sz="2000">
                <a:latin typeface="TrumpetLite" panose="020A0602050506020204" pitchFamily="18" charset="0"/>
              </a:rPr>
              <a:t> </a:t>
            </a:r>
            <a:r>
              <a:rPr lang="en-US" altLang="en-US" sz="2000">
                <a:solidFill>
                  <a:srgbClr val="0070C0"/>
                </a:solidFill>
                <a:latin typeface="TrumpetLite" panose="020A0602050506020204" pitchFamily="18" charset="0"/>
              </a:rPr>
              <a:t>Do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	Set the value of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product</a:t>
            </a:r>
            <a:r>
              <a:rPr lang="en-US" altLang="en-US" sz="2000">
                <a:latin typeface="TrumpetLite" panose="020A0602050506020204" pitchFamily="18" charset="0"/>
              </a:rPr>
              <a:t> to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product</a:t>
            </a:r>
            <a:r>
              <a:rPr lang="en-US" altLang="en-US" sz="2000">
                <a:latin typeface="TrumpetLite" panose="020A0602050506020204" pitchFamily="18" charset="0"/>
              </a:rPr>
              <a:t> + a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	Set the value of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count</a:t>
            </a:r>
            <a:r>
              <a:rPr lang="en-US" altLang="en-US" sz="2000">
                <a:latin typeface="TrumpetLite" panose="020A0602050506020204" pitchFamily="18" charset="0"/>
              </a:rPr>
              <a:t> to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count</a:t>
            </a:r>
            <a:r>
              <a:rPr lang="en-US" altLang="en-US" sz="2000">
                <a:latin typeface="TrumpetLite" panose="020A0602050506020204" pitchFamily="18" charset="0"/>
              </a:rPr>
              <a:t> + 1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	</a:t>
            </a:r>
            <a:r>
              <a:rPr lang="en-US" altLang="en-US" sz="2000">
                <a:solidFill>
                  <a:srgbClr val="0070C0"/>
                </a:solidFill>
                <a:latin typeface="TrumpetLite" panose="020A0602050506020204" pitchFamily="18" charset="0"/>
              </a:rPr>
              <a:t>End While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Print 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product</a:t>
            </a:r>
          </a:p>
          <a:p>
            <a:pPr marL="0" indent="0">
              <a:buNone/>
            </a:pPr>
            <a:r>
              <a:rPr lang="en-US" altLang="en-US" sz="2000">
                <a:latin typeface="TrumpetLite" panose="020A0602050506020204" pitchFamily="18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8240613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4C4E7-A8BF-685B-485D-3E7B93AF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2E6E345-BEBB-44B6-E357-0B54900DD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Pseudocode Example: Sequential Search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184A7C6-B7E8-0496-5965-5297EA14B4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9144000" cy="4937449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Get values for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key</a:t>
            </a:r>
            <a:r>
              <a:rPr lang="en-US" altLang="en-US" sz="2400">
                <a:latin typeface="TrumpetLite" panose="020A0602050506020204" pitchFamily="18" charset="0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2400">
                <a:latin typeface="TrumpetLite" panose="020A0602050506020204" pitchFamily="18" charset="0"/>
              </a:rPr>
              <a:t>, ...,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1000</a:t>
            </a:r>
            <a:r>
              <a:rPr lang="en-US" altLang="en-US" sz="2400">
                <a:latin typeface="TrumpetLite" panose="020A0602050506020204" pitchFamily="18" charset="0"/>
              </a:rPr>
              <a:t> and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P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2400">
                <a:latin typeface="TrumpetLite" panose="020A0602050506020204" pitchFamily="18" charset="0"/>
              </a:rPr>
              <a:t>, ...,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P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1000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to 1 and 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Found</a:t>
            </a:r>
            <a:r>
              <a:rPr lang="en-US" altLang="en-US" sz="2400">
                <a:latin typeface="TrumpetLite" panose="020A0602050506020204" pitchFamily="18" charset="0"/>
              </a:rPr>
              <a:t> to No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While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Found</a:t>
            </a:r>
            <a:r>
              <a:rPr lang="en-US" altLang="en-US" sz="2400">
                <a:latin typeface="TrumpetLite" panose="020A0602050506020204" pitchFamily="18" charset="0"/>
              </a:rPr>
              <a:t> = No and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&lt; 1001 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Do</a:t>
            </a:r>
            <a:endParaRPr lang="en-US" altLang="en-US" sz="2400" dirty="0">
              <a:solidFill>
                <a:srgbClr val="0070C0"/>
              </a:solidFill>
              <a:latin typeface="TrumpetLite" panose="020A06020505060202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If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key</a:t>
            </a:r>
            <a:r>
              <a:rPr lang="en-US" altLang="en-US" sz="2400">
                <a:latin typeface="TrumpetLite" panose="020A0602050506020204" pitchFamily="18" charset="0"/>
              </a:rPr>
              <a:t> =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Then</a:t>
            </a:r>
            <a:r>
              <a:rPr lang="en-US" altLang="en-US" sz="2400">
                <a:latin typeface="TrumpetLite" panose="020A0602050506020204" pitchFamily="18" charset="0"/>
              </a:rPr>
              <a:t>        </a:t>
            </a:r>
            <a:r>
              <a:rPr lang="en-US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# is the key in the ith position of the list?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	Print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P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, the phone number of person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	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Found</a:t>
            </a:r>
            <a:r>
              <a:rPr lang="en-US" altLang="en-US" sz="2400">
                <a:latin typeface="TrumpetLite" panose="020A0602050506020204" pitchFamily="18" charset="0"/>
              </a:rPr>
              <a:t> to Yes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Else</a:t>
            </a:r>
            <a:r>
              <a:rPr lang="en-US" altLang="en-US" sz="2400">
                <a:latin typeface="TrumpetLite" panose="020A0602050506020204" pitchFamily="18" charset="0"/>
              </a:rPr>
              <a:t>         </a:t>
            </a:r>
            <a:r>
              <a:rPr lang="en-US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# key is not in the ith position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	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to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+ 1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End While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If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Found</a:t>
            </a:r>
            <a:r>
              <a:rPr lang="en-US" altLang="en-US" sz="2400">
                <a:latin typeface="TrumpetLite" panose="020A0602050506020204" pitchFamily="18" charset="0"/>
              </a:rPr>
              <a:t> = No 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Then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Print the message 'That key is not found in the list'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2967231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BC6AE-E921-464D-4260-43E17A3A3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23E43BC6-20A3-4726-3ABF-9E1C04954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Pseudocode Example: Find the Smallest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1BA947D-1057-EA6E-8EC7-104F14E246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9144000" cy="4937449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Get values for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n    </a:t>
            </a:r>
            <a:r>
              <a:rPr lang="en-US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# the size of the list</a:t>
            </a:r>
            <a:endParaRPr lang="en-US" altLang="en-US" sz="2400" baseline="-2500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Get the values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2400">
                <a:latin typeface="TrumpetLite" panose="020A0602050506020204" pitchFamily="18" charset="0"/>
              </a:rPr>
              <a:t>, ...,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smallest</a:t>
            </a:r>
            <a:r>
              <a:rPr lang="en-US" altLang="en-US" sz="2400">
                <a:latin typeface="TrumpetLite" panose="020A0602050506020204" pitchFamily="18" charset="0"/>
              </a:rPr>
              <a:t> to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location</a:t>
            </a:r>
            <a:r>
              <a:rPr lang="en-US" altLang="en-US" sz="2400">
                <a:latin typeface="TrumpetLite" panose="020A0602050506020204" pitchFamily="18" charset="0"/>
              </a:rPr>
              <a:t> to 1 and set the value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to 2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While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latin typeface="TrumpetLite" panose="020A06020505060202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Do</a:t>
            </a:r>
            <a:endParaRPr lang="en-US" altLang="en-US" sz="2400" dirty="0">
              <a:solidFill>
                <a:srgbClr val="0070C0"/>
              </a:solidFill>
              <a:latin typeface="TrumpetLite" panose="020A06020505060202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If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&lt;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smallest</a:t>
            </a:r>
            <a:r>
              <a:rPr lang="en-US" altLang="en-US" sz="2400">
                <a:latin typeface="TrumpetLite" panose="020A0602050506020204" pitchFamily="18" charset="0"/>
              </a:rPr>
              <a:t> </a:t>
            </a: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Then</a:t>
            </a:r>
            <a:r>
              <a:rPr lang="en-US" altLang="en-US" sz="2400">
                <a:latin typeface="TrumpetLite" panose="020A0602050506020204" pitchFamily="18" charset="0"/>
              </a:rPr>
              <a:t>             </a:t>
            </a:r>
            <a:r>
              <a:rPr lang="en-US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# we found something smaller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	Set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smallest</a:t>
            </a:r>
            <a:r>
              <a:rPr lang="en-US" altLang="en-US" sz="2400">
                <a:latin typeface="TrumpetLite" panose="020A0602050506020204" pitchFamily="18" charset="0"/>
              </a:rPr>
              <a:t> to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A</a:t>
            </a:r>
            <a:r>
              <a:rPr lang="en-US" altLang="en-US" sz="2400" baseline="-250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       </a:t>
            </a:r>
            <a:r>
              <a:rPr lang="en-US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# remember the new smallest</a:t>
            </a:r>
            <a:endParaRPr lang="en-US" altLang="en-US" sz="2400" baseline="-2500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	Set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location</a:t>
            </a:r>
            <a:r>
              <a:rPr lang="en-US" altLang="en-US" sz="2400">
                <a:latin typeface="TrumpetLite" panose="020A0602050506020204" pitchFamily="18" charset="0"/>
              </a:rPr>
              <a:t> to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         </a:t>
            </a:r>
            <a:r>
              <a:rPr lang="en-US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# remember where we found it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	Set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to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i</a:t>
            </a:r>
            <a:r>
              <a:rPr lang="en-US" altLang="en-US" sz="2400">
                <a:latin typeface="TrumpetLite" panose="020A0602050506020204" pitchFamily="18" charset="0"/>
              </a:rPr>
              <a:t> + 1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solidFill>
                  <a:srgbClr val="0070C0"/>
                </a:solidFill>
                <a:latin typeface="TrumpetLite" panose="020A0602050506020204" pitchFamily="18" charset="0"/>
              </a:rPr>
              <a:t>End While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Print the values of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smallest</a:t>
            </a:r>
            <a:r>
              <a:rPr lang="en-US" altLang="en-US" sz="2400">
                <a:latin typeface="TrumpetLite" panose="020A0602050506020204" pitchFamily="18" charset="0"/>
              </a:rPr>
              <a:t> and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</a:rPr>
              <a:t>location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2400">
                <a:latin typeface="TrumpetLite" panose="020A0602050506020204" pitchFamily="18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703428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you’re keeping up with reading the textbook. You should be finished with the </a:t>
            </a:r>
            <a:r>
              <a:rPr lang="en-US"/>
              <a:t>first four </a:t>
            </a:r>
            <a:r>
              <a:rPr lang="en-US" dirty="0"/>
              <a:t>chapters by the end </a:t>
            </a:r>
            <a:r>
              <a:rPr lang="en-US"/>
              <a:t>of this week.</a:t>
            </a:r>
          </a:p>
          <a:p>
            <a:endParaRPr lang="en-US" dirty="0"/>
          </a:p>
          <a:p>
            <a:r>
              <a:rPr lang="en-US" dirty="0"/>
              <a:t>Please read the article by Jeanette Wing about Computational Thinking that is on the course web </a:t>
            </a:r>
            <a:r>
              <a:rPr lang="en-US"/>
              <a:t>page.</a:t>
            </a:r>
          </a:p>
          <a:p>
            <a:endParaRPr lang="en-US"/>
          </a:p>
          <a:p>
            <a:r>
              <a:rPr lang="en-US"/>
              <a:t>Assignment 5 is due this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D037C14-7F48-49DA-85A0-5AA51193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Donald Knuth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290DF91-AAB2-4D92-8AA7-8E8E8C027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6705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“A person well-trained in computer science knows how to deal with algorithms: how to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construct them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,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manipulate them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,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understand them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,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</a:rPr>
              <a:t>analyze them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. This knowledge is preparation for much more than writing good computer programs; it is a general-purpose </a:t>
            </a:r>
            <a:r>
              <a:rPr lang="en-US" sz="2000" dirty="0">
                <a:solidFill>
                  <a:srgbClr val="00B050"/>
                </a:solidFill>
                <a:latin typeface="TrumpetLite" panose="020A0602050506020204" pitchFamily="18" charset="0"/>
              </a:rPr>
              <a:t>mental tool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that will be a definite aid to the understanding of other subjects, whether they be chemistry, linguistics, or music, etc.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The reason for this may be understood in the following way: It has often been said that a person does not really understand something until after teaching it to someone else. Actually, a person does not really understand something until </a:t>
            </a:r>
            <a:r>
              <a:rPr lang="en-US" sz="2000" dirty="0">
                <a:solidFill>
                  <a:srgbClr val="92D050"/>
                </a:solidFill>
                <a:latin typeface="TrumpetLite" panose="020A0602050506020204" pitchFamily="18" charset="0"/>
              </a:rPr>
              <a:t>after teaching it to a computer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, i.e., expressing it as an algorithm . . . An attempt to formalize things as algorithms leads to a much deeper understanding than if we simply try to comprehend things in the traditional way.”</a:t>
            </a:r>
            <a:endParaRPr lang="en-US" altLang="en-US" sz="18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pic>
        <p:nvPicPr>
          <p:cNvPr id="12295" name="Picture 7" descr="Related image">
            <a:extLst>
              <a:ext uri="{FF2B5EF4-FFF2-40B4-BE49-F238E27FC236}">
                <a16:creationId xmlns:a16="http://schemas.microsoft.com/office/drawing/2014/main" id="{617E1CD3-B143-4D06-8CFF-6C0A10581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5" b="33824"/>
          <a:stretch/>
        </p:blipFill>
        <p:spPr bwMode="auto">
          <a:xfrm>
            <a:off x="7604760" y="2057400"/>
            <a:ext cx="45872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77C6417-6B69-4E9C-9832-9203E76F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Elementary Issues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4099AAC-8CDF-4E1C-9DCB-1ACE0FA39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TrumpetLite" panose="020A0602050506020204" pitchFamily="18" charset="0"/>
              </a:rPr>
              <a:t>How to represent and communicate algorithms?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TrumpetLite" panose="020A0602050506020204" pitchFamily="18" charset="0"/>
              </a:rPr>
              <a:t>What strategies are available for </a:t>
            </a:r>
            <a:br>
              <a:rPr lang="en-US" altLang="en-US" sz="2800" dirty="0">
                <a:latin typeface="TrumpetLite" panose="020A0602050506020204" pitchFamily="18" charset="0"/>
              </a:rPr>
            </a:br>
            <a:r>
              <a:rPr lang="en-US" altLang="en-US" sz="2800" dirty="0">
                <a:latin typeface="TrumpetLite" panose="020A0602050506020204" pitchFamily="18" charset="0"/>
              </a:rPr>
              <a:t>discovering &amp; designing algorithms?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Representation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Claim #1: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English is </a:t>
            </a:r>
            <a:r>
              <a:rPr lang="en-US" altLang="en-US" b="1" dirty="0">
                <a:solidFill>
                  <a:srgbClr val="C00000"/>
                </a:solidFill>
                <a:latin typeface="TrumpetLite" panose="020A0602050506020204" pitchFamily="18" charset="0"/>
              </a:rPr>
              <a:t>not</a:t>
            </a:r>
            <a:r>
              <a:rPr lang="en-US" altLang="en-US" dirty="0">
                <a:latin typeface="TrumpetLite" panose="020A0602050506020204" pitchFamily="18" charset="0"/>
              </a:rPr>
              <a:t> a good choice!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Why? or Why not?</a:t>
            </a:r>
          </a:p>
          <a:p>
            <a:endParaRPr lang="en-US" altLang="en-US" dirty="0">
              <a:latin typeface="TrumpetLite" panose="020A0602050506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3BE6-B669-4E17-98B8-50AAC3A2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152400"/>
            <a:ext cx="3008313" cy="1600200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Nicolo Tartaglia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(1499-1557)</a:t>
            </a:r>
            <a:br>
              <a:rPr lang="en-US" dirty="0"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Solving the Cubic</a:t>
            </a:r>
            <a:b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Annotated poem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201042-BF41-403B-8F51-E489DBFE7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050" y="296742"/>
            <a:ext cx="5575693" cy="6332658"/>
          </a:xfrm>
          <a:prstGeom prst="rect">
            <a:avLst/>
          </a:prstGeom>
        </p:spPr>
      </p:pic>
      <p:pic>
        <p:nvPicPr>
          <p:cNvPr id="110598" name="Picture 6" descr="The Cubic Equation as Poetry">
            <a:extLst>
              <a:ext uri="{FF2B5EF4-FFF2-40B4-BE49-F238E27FC236}">
                <a16:creationId xmlns:a16="http://schemas.microsoft.com/office/drawing/2014/main" id="{DC85FC5B-E90E-4706-A573-DE02EDB6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28801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1EEDA6-5938-4BE0-949E-81CDFF3F203D}"/>
              </a:ext>
            </a:extLst>
          </p:cNvPr>
          <p:cNvSpPr/>
          <p:nvPr/>
        </p:nvSpPr>
        <p:spPr bwMode="auto">
          <a:xfrm>
            <a:off x="9525000" y="762000"/>
            <a:ext cx="1143000" cy="457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201042-BF41-403B-8F51-E489DBFE7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050" y="296742"/>
            <a:ext cx="5575693" cy="6332658"/>
          </a:xfrm>
          <a:prstGeom prst="rect">
            <a:avLst/>
          </a:prstGeom>
        </p:spPr>
      </p:pic>
      <p:pic>
        <p:nvPicPr>
          <p:cNvPr id="110598" name="Picture 6" descr="The Cubic Equation as Poetry">
            <a:extLst>
              <a:ext uri="{FF2B5EF4-FFF2-40B4-BE49-F238E27FC236}">
                <a16:creationId xmlns:a16="http://schemas.microsoft.com/office/drawing/2014/main" id="{DC85FC5B-E90E-4706-A573-DE02EDB6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28801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C2FDDC-3099-4FD7-80D5-39657CF2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152400"/>
            <a:ext cx="3008313" cy="1600200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Nicolo Tartaglia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(1499-1557)</a:t>
            </a:r>
            <a:br>
              <a:rPr lang="en-US" dirty="0"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Solving the Cubic</a:t>
            </a:r>
            <a:b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Annotated poem</a:t>
            </a:r>
          </a:p>
        </p:txBody>
      </p:sp>
    </p:spTree>
    <p:extLst>
      <p:ext uri="{BB962C8B-B14F-4D97-AF65-F5344CB8AC3E}">
        <p14:creationId xmlns:p14="http://schemas.microsoft.com/office/powerpoint/2010/main" val="51712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Representation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Claim #1: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English is </a:t>
            </a:r>
            <a:r>
              <a:rPr lang="en-US" altLang="en-US" b="1" dirty="0">
                <a:solidFill>
                  <a:srgbClr val="C00000"/>
                </a:solidFill>
                <a:latin typeface="TrumpetLite" panose="020A0602050506020204" pitchFamily="18" charset="0"/>
              </a:rPr>
              <a:t>not</a:t>
            </a:r>
            <a:r>
              <a:rPr lang="en-US" altLang="en-US" dirty="0">
                <a:latin typeface="TrumpetLite" panose="020A0602050506020204" pitchFamily="18" charset="0"/>
              </a:rPr>
              <a:t> a good choice!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Why? or Why not?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Claim #2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Mathematical Equations are </a:t>
            </a:r>
            <a:r>
              <a:rPr lang="en-US" altLang="en-US" b="1" dirty="0">
                <a:solidFill>
                  <a:srgbClr val="C00000"/>
                </a:solidFill>
                <a:latin typeface="TrumpetLite" panose="020A0602050506020204" pitchFamily="18" charset="0"/>
              </a:rPr>
              <a:t>not</a:t>
            </a:r>
            <a:r>
              <a:rPr lang="en-US" altLang="en-US" dirty="0">
                <a:latin typeface="TrumpetLite" panose="020A0602050506020204" pitchFamily="18" charset="0"/>
              </a:rPr>
              <a:t> a good choice!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Why? or Why not?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Claim #3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Java/C#/Python/Etc. are </a:t>
            </a:r>
            <a:r>
              <a:rPr lang="en-US" altLang="en-US" b="1" dirty="0">
                <a:solidFill>
                  <a:srgbClr val="C00000"/>
                </a:solidFill>
                <a:latin typeface="TrumpetLite" panose="020A0602050506020204" pitchFamily="18" charset="0"/>
              </a:rPr>
              <a:t>not</a:t>
            </a:r>
            <a:r>
              <a:rPr lang="en-US" altLang="en-US" dirty="0">
                <a:latin typeface="TrumpetLite" panose="020A0602050506020204" pitchFamily="18" charset="0"/>
              </a:rPr>
              <a:t> a good choice!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Why? or Why not?</a:t>
            </a:r>
          </a:p>
        </p:txBody>
      </p:sp>
    </p:spTree>
    <p:extLst>
      <p:ext uri="{BB962C8B-B14F-4D97-AF65-F5344CB8AC3E}">
        <p14:creationId xmlns:p14="http://schemas.microsoft.com/office/powerpoint/2010/main" val="899229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06B99-A0B1-43CA-8A68-A016125C5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67" y="1504749"/>
            <a:ext cx="4829983" cy="452593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73B6E-0FEA-4DFB-A5DB-DDAFE4A9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6071">
            <a:off x="7517251" y="1146959"/>
            <a:ext cx="3811627" cy="51383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5E78D-E440-463D-ADEA-28C47C4B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2925">
            <a:off x="1931080" y="4168130"/>
            <a:ext cx="5800222" cy="248898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51C78D3B-AC11-4354-8B2B-C81A4C03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IOCCC:</a:t>
            </a:r>
            <a:r>
              <a:rPr lang="en-US" altLang="en-US" sz="5400" dirty="0"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International Obfuscated C Code Contest</a:t>
            </a:r>
            <a:endParaRPr lang="en-US" alt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ED7B1-3277-417B-B446-5E83376ED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30571">
            <a:off x="6040657" y="265084"/>
            <a:ext cx="2513470" cy="630784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716</Words>
  <Application>Microsoft Office PowerPoint</Application>
  <PresentationFormat>Widescreen</PresentationFormat>
  <Paragraphs>87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TrumpetLite</vt:lpstr>
      <vt:lpstr>Pizzicato-Swash</vt:lpstr>
      <vt:lpstr>Arial</vt:lpstr>
      <vt:lpstr>Sample PPT_template</vt:lpstr>
      <vt:lpstr>1_Sample PPT_template</vt:lpstr>
      <vt:lpstr>PowerPoint Presentation</vt:lpstr>
      <vt:lpstr>ALERT</vt:lpstr>
      <vt:lpstr>Donald Knuth</vt:lpstr>
      <vt:lpstr>Elementary Issues</vt:lpstr>
      <vt:lpstr>Representation</vt:lpstr>
      <vt:lpstr>Nicolo Tartaglia (1499-1557) Solving the Cubic Annotated poem</vt:lpstr>
      <vt:lpstr>Nicolo Tartaglia (1499-1557) Solving the Cubic Annotated poem</vt:lpstr>
      <vt:lpstr>Representation</vt:lpstr>
      <vt:lpstr>IOCCC: International Obfuscated C Code Contest</vt:lpstr>
      <vt:lpstr>Pseudocode</vt:lpstr>
      <vt:lpstr>PowerPoint Presentation</vt:lpstr>
      <vt:lpstr>Pseudocode Example: Multiply by Repeated addition</vt:lpstr>
      <vt:lpstr>Pseudocode Example: Sequential Search</vt:lpstr>
      <vt:lpstr>Pseudocode Example: Find the Smallest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Stucki, David</cp:lastModifiedBy>
  <cp:revision>225</cp:revision>
  <dcterms:created xsi:type="dcterms:W3CDTF">2011-08-22T21:18:53Z</dcterms:created>
  <dcterms:modified xsi:type="dcterms:W3CDTF">2026-02-08T01:21:20Z</dcterms:modified>
</cp:coreProperties>
</file>