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032" r:id="rId2"/>
  </p:sldMasterIdLst>
  <p:notesMasterIdLst>
    <p:notesMasterId r:id="rId17"/>
  </p:notesMasterIdLst>
  <p:handoutMasterIdLst>
    <p:handoutMasterId r:id="rId18"/>
  </p:handoutMasterIdLst>
  <p:sldIdLst>
    <p:sldId id="322" r:id="rId3"/>
    <p:sldId id="528" r:id="rId4"/>
    <p:sldId id="514" r:id="rId5"/>
    <p:sldId id="529" r:id="rId6"/>
    <p:sldId id="497" r:id="rId7"/>
    <p:sldId id="527" r:id="rId8"/>
    <p:sldId id="516" r:id="rId9"/>
    <p:sldId id="517" r:id="rId10"/>
    <p:sldId id="518" r:id="rId11"/>
    <p:sldId id="519" r:id="rId12"/>
    <p:sldId id="530" r:id="rId13"/>
    <p:sldId id="531" r:id="rId14"/>
    <p:sldId id="532" r:id="rId15"/>
    <p:sldId id="533" r:id="rId16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19"/>
    </p:embeddedFont>
    <p:embeddedFont>
      <p:font typeface="Footlight MT Light" panose="0204060206030A020304" pitchFamily="18" charset="0"/>
      <p:regular r:id="rId20"/>
    </p:embeddedFont>
    <p:embeddedFont>
      <p:font typeface="Good Times" panose="00000400000000000000" pitchFamily="2" charset="0"/>
      <p:regular r:id="rId21"/>
    </p:embeddedFont>
    <p:embeddedFont>
      <p:font typeface="Pizzicato-Swash" panose="00000400000000000000" pitchFamily="2" charset="0"/>
      <p:regular r:id="rId22"/>
    </p:embeddedFont>
    <p:embeddedFont>
      <p:font typeface="TrumpetLite" panose="020A0602050506020204" pitchFamily="18" charset="0"/>
      <p:regular r:id="rId23"/>
      <p:bold r:id="rId24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92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0D3B3B-463C-4BC6-9F8B-100D600112FE}" type="datetime1">
              <a:rPr lang="en-US"/>
              <a:pPr>
                <a:defRPr/>
              </a:pPr>
              <a:t>2/7/2026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D225DB-1B35-498F-B73E-5DE97F388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30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09DA5B-4D14-46A2-8F5D-80FDE2306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36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1DBA66-A856-4268-BBFF-04834C25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6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2E90D-98D4-4FAF-8EE8-59FA533E8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1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C3CB7-D74F-4FE3-809B-9DC0C3D7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4979-E456-4170-9C7A-DDDD366AF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3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9D5B7-8C2C-4D5C-B3ED-E12E12DF5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1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3287-576F-4012-947B-F02371993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36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937BA24-DFD9-4395-BB6F-1D116E662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01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6BF1-E0D6-4B4D-8465-917124574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2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F86CC-CCDF-4E34-8F10-A549DF317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734B-4B0A-4664-8805-CB07EA4D6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0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9914-39B8-40E9-95FA-AAE725C22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051EC-4421-46AE-9C55-93513C8CF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4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3D98B-69CA-484F-8761-6F1756A17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74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E0D6-8D7D-4F91-8596-EDCFFD984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6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27CB-C0ED-44FB-AB6E-78438AE4E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93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2609-8BDD-40E8-B998-FDF02D32A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24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5C6DF-20B9-4A61-ADE9-A473CE5E6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1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227A6-471E-478E-B5D0-F13604AD7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32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74298-ECB5-4607-AF41-2604F0322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3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41B75-C363-45B7-B429-FD5ADF1C0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15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361C-7E46-4BD6-9911-396D07713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80C97-1F0A-494A-A3F7-4436F3CD1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19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A37D7-C4D8-4BE5-9342-6F4D719AE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4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CB90D-32BC-40BF-BF70-524E8BE4A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1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0655E-19D7-44A4-B063-4AD3A3432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3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37B2B-F198-4F08-B717-FDC2B8EC6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4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99416-48D6-49D6-BD1C-309A27C2B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3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5292E-D922-4B1E-A2AE-31C650D7F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5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F787514-5172-44E1-AEE8-EB07E34DD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20" r:id="rId12"/>
    <p:sldLayoutId id="2147484221" r:id="rId13"/>
    <p:sldLayoutId id="214748422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2B17459-A87D-4811-80A5-A5ABEDB15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24" r:id="rId12"/>
    <p:sldLayoutId id="2147484225" r:id="rId13"/>
    <p:sldLayoutId id="214748422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8800" y="1295400"/>
            <a:ext cx="1981200" cy="4953000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</a:t>
            </a:r>
            <a:b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CPU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(ALU &amp; CU)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ow to Choose an AMD CPU - Make Tech Easier">
            <a:extLst>
              <a:ext uri="{FF2B5EF4-FFF2-40B4-BE49-F238E27FC236}">
                <a16:creationId xmlns:a16="http://schemas.microsoft.com/office/drawing/2014/main" id="{C8225947-DC0E-4882-83C9-5D29A2EA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2" y="1600200"/>
            <a:ext cx="8686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at is the Intel Comet Lake release date? 10th Gen CPUs rumoured to launch  in Q2 | PCGamesN">
            <a:extLst>
              <a:ext uri="{FF2B5EF4-FFF2-40B4-BE49-F238E27FC236}">
                <a16:creationId xmlns:a16="http://schemas.microsoft.com/office/drawing/2014/main" id="{B1D33597-0CB9-4664-8839-0026BF6BA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200"/>
            <a:ext cx="2710542" cy="151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JUMPGT X	meaning: 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				if GT = 1 then jump to X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				else continue to next instruction</a:t>
            </a: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IF GT = 1 THEN </a:t>
            </a:r>
            <a:r>
              <a:rPr lang="en-US" dirty="0" err="1">
                <a:ea typeface="ＭＳ Ｐゴシック" pitchFamily="34" charset="-128"/>
              </a:rPr>
              <a:t>IR</a:t>
            </a:r>
            <a:r>
              <a:rPr lang="en-US" baseline="-25000" dirty="0" err="1">
                <a:ea typeface="ＭＳ Ｐゴシック" pitchFamily="34" charset="-128"/>
              </a:rPr>
              <a:t>addr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PC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D889ADB-C4EF-450F-AAAD-2315D9FC2C76}" type="slidenum">
              <a:rPr lang="en-US" sz="1400">
                <a:solidFill>
                  <a:schemeClr val="tx1"/>
                </a:solidFill>
                <a:latin typeface="Arial" pitchFamily="34" charset="0"/>
              </a:rPr>
              <a:pPr eaLnBrk="1" hangingPunct="1"/>
              <a:t>10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81038-81CC-5915-403E-C1FA2279C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7C6E77D-C5C3-1AB1-502C-D5CB8CAB2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CPU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B19B962-ACD5-FC3D-7B9C-54838DD7ED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200" y="1676400"/>
            <a:ext cx="10414000" cy="4114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In reality, CPUs will have scores to hundreds of primitive operations (so opcodes may be as long as 8 or 10 bits) and dozens of data registers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Operations often also have more than a single operand, perhaps as many as 4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So real machine language instructions can be up to 8 bytes (32 bits) in length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In a few weeks you will have a chance to write some simple programs in the machine language for the MIPs processor (originally introduced in 1985)</a:t>
            </a:r>
          </a:p>
        </p:txBody>
      </p:sp>
    </p:spTree>
    <p:extLst>
      <p:ext uri="{BB962C8B-B14F-4D97-AF65-F5344CB8AC3E}">
        <p14:creationId xmlns:p14="http://schemas.microsoft.com/office/powerpoint/2010/main" val="1608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8151B-846C-3BBC-B267-F75EC5CF4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4612ED63-FB76-8418-521F-655FBBEB4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Real CPUs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DE1E167-652B-B9D3-C1A3-85A93D3A4A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200" y="1600200"/>
            <a:ext cx="1076960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There are several other ways in which our simplified model doesn't accurately reflect the complexities of modern CPUs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It is often the case that the processor actually begins to execute one operation before the previous one has been completed, thus overlapping the execution in time. This is called </a:t>
            </a:r>
            <a:r>
              <a:rPr lang="en-US" i="1">
                <a:latin typeface="TrumpetLite" panose="020A0602050506020204" pitchFamily="18" charset="0"/>
                <a:ea typeface="ＭＳ Ｐゴシック" pitchFamily="34" charset="-128"/>
              </a:rPr>
              <a:t>pipelining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Modern processors are multi-core, meaning that they contain several duplicate copies of the ALU and CU circuitry, so that they can literally be performing several tasks at once.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Some processors (like the ones in laptops and phones) are designed to operate with less power at the expense of speed</a:t>
            </a:r>
          </a:p>
        </p:txBody>
      </p:sp>
    </p:spTree>
    <p:extLst>
      <p:ext uri="{BB962C8B-B14F-4D97-AF65-F5344CB8AC3E}">
        <p14:creationId xmlns:p14="http://schemas.microsoft.com/office/powerpoint/2010/main" val="24261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02B58-4D9C-A56A-8F73-CE1C49062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6FD0456-EA45-459E-74C4-DBCEB1BE8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Caching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4EE0ACA-D309-92A6-3C53-409D1E762B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200" y="1600200"/>
            <a:ext cx="10769600" cy="45720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Finally, it is standard for computers to have an additional form of memory called cache memory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"We are therefore forced to recognize the possibility of constructing a hierarchy of memories, each of which has greater capacity than the preceding but which is less quickly accessible." –Burks, Goldstine, &amp; von Neumann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Why?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Recently used information is likely to be used again soon</a:t>
            </a:r>
          </a:p>
          <a:p>
            <a:pPr lvl="2">
              <a:spcBef>
                <a:spcPts val="600"/>
              </a:spcBef>
              <a:spcAft>
                <a:spcPts val="12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Information near that which was recently used is likely to be used soon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68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5131C-CA9E-22B5-A705-E95CA1E01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052DD7C-B3FD-B22E-6F78-7F880205D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Next Time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42EB855-267C-FBA0-51B6-192DEFA3E2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200" y="1600200"/>
            <a:ext cx="10769600" cy="45720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4800">
                <a:latin typeface="Good Times" panose="00000400000000000000" pitchFamily="2" charset="0"/>
                <a:ea typeface="ＭＳ Ｐゴシック" pitchFamily="34" charset="-128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03350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Footlight MT Light" panose="0204060206030A020304" pitchFamily="18" charset="0"/>
              </a:rPr>
              <a:t>Assignment 5 is available on Brightspace. It is due 2/13.</a:t>
            </a:r>
          </a:p>
          <a:p>
            <a:endParaRPr lang="en-US">
              <a:latin typeface="Footlight MT Light" panose="0204060206030A020304" pitchFamily="18" charset="0"/>
            </a:endParaRPr>
          </a:p>
          <a:p>
            <a:r>
              <a:rPr lang="en-US">
                <a:latin typeface="Footlight MT Light" panose="0204060206030A020304" pitchFamily="18" charset="0"/>
              </a:rPr>
              <a:t>Read Chapter 4</a:t>
            </a:r>
            <a:endParaRPr lang="en-US" dirty="0">
              <a:latin typeface="Footlight MT Light" panose="0204060206030A020304" pitchFamily="18" charset="0"/>
            </a:endParaRP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6DE9B-DFC5-417F-B9A3-450D1A4EA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4ECCD7-2261-4377-9472-B67094584AA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7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600200"/>
            <a:ext cx="10337800" cy="4495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In chapter 3 of the textbook you were introduced to a Toy Computer that was a very simplified model of a Von Neumann machine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Today we will be starting to look at a slightly more complex model, one that has 16 operations rather than 8, and that uses a single data register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This will mean that the binary opcodes we need will be 4-bit sequences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Why?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16 = 2</a:t>
            </a:r>
            <a:r>
              <a:rPr lang="en-US" baseline="30000">
                <a:latin typeface="TrumpetLite" panose="020A0602050506020204" pitchFamily="18" charset="0"/>
                <a:ea typeface="ＭＳ Ｐゴシック" pitchFamily="34" charset="-128"/>
              </a:rPr>
              <a:t>4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, so to select one of 16 operations requires a multiplexor with 4 selectors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In order to understand how these operations are performed by the CPU we will first need to adopt a notation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E8400-1F61-7EEE-7AB8-1C9443572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A80C8DF-310B-EF10-B47F-707E4B314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CCB9C5E-A379-1495-19B4-DC9417B4D5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92964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Notation for computer’s behavior: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177423-FF8C-BD98-530F-D58FB3241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18739"/>
              </p:ext>
            </p:extLst>
          </p:nvPr>
        </p:nvGraphicFramePr>
        <p:xfrm>
          <a:off x="1295400" y="2499421"/>
          <a:ext cx="9067800" cy="3398337"/>
        </p:xfrm>
        <a:graphic>
          <a:graphicData uri="http://schemas.openxmlformats.org/drawingml/2006/table">
            <a:tbl>
              <a:tblPr/>
              <a:tblGrid>
                <a:gridCol w="2153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CON(A)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Contents of memory cell 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 → 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Send value in register A to register 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(special registers: PC, MAR, MDR, IR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addr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, ALU, R, GT, EQ, LT, +1)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FETCH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Initiate a memory fetch operation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STORE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Initiate a memory store operation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ADD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Instruct the ALU to select the output of the adder circuit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SUBTRACT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Instruct the ALU to select the output of the subtract circuit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...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...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43844"/>
                  </a:ext>
                </a:extLst>
              </a:tr>
              <a:tr h="396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&lt;OP&gt;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Instruct the ALU to select the output of the &lt;OP&gt; circuit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92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04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46B7-08B7-48DD-9C17-C37E5149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Instruction Set for Von Neumann Machine </a:t>
            </a: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6" b="55670"/>
          <a:stretch/>
        </p:blipFill>
        <p:spPr bwMode="auto">
          <a:xfrm>
            <a:off x="1266723" y="1828800"/>
            <a:ext cx="9658553" cy="39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1FFE-F0E5-4BE8-9FD4-DE747A48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Instruction Set for Von Neumann Machine 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C8CB52-1F19-42BE-8D15-C74D67226261}"/>
              </a:ext>
            </a:extLst>
          </p:cNvPr>
          <p:cNvGrpSpPr/>
          <p:nvPr/>
        </p:nvGrpSpPr>
        <p:grpSpPr>
          <a:xfrm>
            <a:off x="1295400" y="1524000"/>
            <a:ext cx="9140204" cy="5029200"/>
            <a:chOff x="1066800" y="2802698"/>
            <a:chExt cx="6400800" cy="3521902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ED49AD48-FCA7-4823-B07C-8D73D051B8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11" b="91023"/>
            <a:stretch/>
          </p:blipFill>
          <p:spPr bwMode="auto">
            <a:xfrm>
              <a:off x="1066800" y="2802698"/>
              <a:ext cx="6400800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28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207" b="8538"/>
            <a:stretch/>
          </p:blipFill>
          <p:spPr bwMode="auto">
            <a:xfrm>
              <a:off x="1066800" y="3048000"/>
              <a:ext cx="6400800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23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LOAD X	meaning CON(X) </a:t>
            </a:r>
            <a:r>
              <a:rPr lang="en-US" sz="2800" dirty="0"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R</a:t>
            </a:r>
          </a:p>
          <a:p>
            <a:pPr marL="914400" lvl="1" indent="-457200">
              <a:buFontTx/>
              <a:buAutoNum type="arabicPeriod"/>
            </a:pPr>
            <a:r>
              <a:rPr lang="en-US" dirty="0" err="1">
                <a:ea typeface="ＭＳ Ｐゴシック" pitchFamily="34" charset="-128"/>
              </a:rPr>
              <a:t>IR</a:t>
            </a:r>
            <a:r>
              <a:rPr lang="en-US" baseline="-25000" dirty="0" err="1">
                <a:ea typeface="ＭＳ Ｐゴシック" pitchFamily="34" charset="-128"/>
              </a:rPr>
              <a:t>addr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MAR	Send address X to MAR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FETCH		Initiate Fetch, data to MDR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MDR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R		Move data in MDR to R</a:t>
            </a: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STORE X	meaning R </a:t>
            </a:r>
            <a:r>
              <a:rPr lang="en-US" sz="2800" dirty="0"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CON(X)</a:t>
            </a:r>
          </a:p>
          <a:p>
            <a:pPr marL="914400" lvl="1" indent="-457200">
              <a:buFontTx/>
              <a:buAutoNum type="arabicPeriod"/>
            </a:pPr>
            <a:r>
              <a:rPr lang="en-US" dirty="0" err="1">
                <a:ea typeface="ＭＳ Ｐゴシック" pitchFamily="34" charset="-128"/>
              </a:rPr>
              <a:t>IR</a:t>
            </a:r>
            <a:r>
              <a:rPr lang="en-US" baseline="-25000" dirty="0" err="1">
                <a:ea typeface="ＭＳ Ｐゴシック" pitchFamily="34" charset="-128"/>
              </a:rPr>
              <a:t>addr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MAR	Send address X to MAR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R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MDR		Send data in R to MDR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STORE		Initiate store of MDR to 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ADD X	meaning R + CON(X) </a:t>
            </a:r>
            <a:r>
              <a:rPr lang="en-US" sz="2800" dirty="0"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R</a:t>
            </a:r>
          </a:p>
          <a:p>
            <a:pPr marL="914400" lvl="1" indent="-457200">
              <a:buFontTx/>
              <a:buAutoNum type="arabicPeriod"/>
            </a:pPr>
            <a:r>
              <a:rPr lang="en-US" dirty="0" err="1">
                <a:ea typeface="ＭＳ Ｐゴシック" pitchFamily="34" charset="-128"/>
              </a:rPr>
              <a:t>IR</a:t>
            </a:r>
            <a:r>
              <a:rPr lang="en-US" baseline="-25000" dirty="0" err="1">
                <a:ea typeface="ＭＳ Ｐゴシック" pitchFamily="34" charset="-128"/>
              </a:rPr>
              <a:t>addr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MAR	Send address X to MAR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FETCH		Initiate Fetch, data to MDR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MDR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ALU		Send data in MDR to ALU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R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ALU		Send data in R to ALU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ADD			Select ADD circuit as result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ALU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R		Copy selected result to R</a:t>
            </a:r>
          </a:p>
          <a:p>
            <a:pPr>
              <a:buFontTx/>
              <a:buNone/>
            </a:pPr>
            <a:endParaRPr lang="en-US" sz="2000" dirty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JUMP X	meaning get next instruction from X</a:t>
            </a:r>
          </a:p>
          <a:p>
            <a:pPr marL="914400" lvl="1" indent="-457200">
              <a:buFontTx/>
              <a:buAutoNum type="arabicPeriod"/>
            </a:pPr>
            <a:r>
              <a:rPr lang="en-US" dirty="0" err="1">
                <a:ea typeface="ＭＳ Ｐゴシック" pitchFamily="34" charset="-128"/>
              </a:rPr>
              <a:t>IR</a:t>
            </a:r>
            <a:r>
              <a:rPr lang="en-US" baseline="-25000" dirty="0" err="1">
                <a:ea typeface="ＭＳ Ｐゴシック" pitchFamily="34" charset="-128"/>
              </a:rPr>
              <a:t>addr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PC	Send address X to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Putting the Pieces Together</a:t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COMPARE X   meaning: 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				if CON(X) &gt; R then GT = 1 else 0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				if CON(X) = R then EQ = 1 else 0</a:t>
            </a:r>
          </a:p>
          <a:p>
            <a:pPr>
              <a:buFontTx/>
              <a:buNone/>
            </a:pPr>
            <a:r>
              <a:rPr lang="en-US" dirty="0">
                <a:ea typeface="ＭＳ Ｐゴシック" pitchFamily="34" charset="-128"/>
              </a:rPr>
              <a:t>				if CON(X) &lt; R then LT = 1 else 0</a:t>
            </a:r>
          </a:p>
          <a:p>
            <a:pPr marL="914400" lvl="1" indent="-457200">
              <a:buFontTx/>
              <a:buAutoNum type="arabicPeriod"/>
            </a:pPr>
            <a:r>
              <a:rPr lang="en-US" dirty="0" err="1">
                <a:ea typeface="ＭＳ Ｐゴシック" pitchFamily="34" charset="-128"/>
              </a:rPr>
              <a:t>IR</a:t>
            </a:r>
            <a:r>
              <a:rPr lang="en-US" baseline="-25000" dirty="0" err="1">
                <a:ea typeface="ＭＳ Ｐゴシック" pitchFamily="34" charset="-128"/>
              </a:rPr>
              <a:t>addr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MAR	Send address X to MAR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FETCH		Initiate Fetch, data to MDR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MDR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ALU		Send data in MDR to ALU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R 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→</a:t>
            </a:r>
            <a:r>
              <a:rPr lang="en-US" dirty="0">
                <a:ea typeface="ＭＳ Ｐゴシック" pitchFamily="34" charset="-128"/>
              </a:rPr>
              <a:t> ALU		Send data in R to ALU</a:t>
            </a:r>
          </a:p>
          <a:p>
            <a:pPr marL="914400" lvl="1" indent="-457200">
              <a:buFontTx/>
              <a:buAutoNum type="arabicPeriod"/>
            </a:pPr>
            <a:r>
              <a:rPr lang="en-US" dirty="0">
                <a:ea typeface="ＭＳ Ｐゴシック" pitchFamily="34" charset="-128"/>
              </a:rPr>
              <a:t>SUBTRACT		Evaluate CON(X) – R</a:t>
            </a:r>
          </a:p>
          <a:p>
            <a:pPr marL="914400" lvl="1" indent="-457200">
              <a:buNone/>
            </a:pPr>
            <a:r>
              <a:rPr lang="en-US" dirty="0">
                <a:ea typeface="ＭＳ Ｐゴシック" pitchFamily="34" charset="-128"/>
              </a:rPr>
              <a:t>				Sets EQ, GT, and 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11863</TotalTime>
  <Words>921</Words>
  <Application>Microsoft Office PowerPoint</Application>
  <PresentationFormat>Widescreen</PresentationFormat>
  <Paragraphs>94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Footlight MT Light</vt:lpstr>
      <vt:lpstr>Times New Roman</vt:lpstr>
      <vt:lpstr>Pizzicato-Swash</vt:lpstr>
      <vt:lpstr>Good Times</vt:lpstr>
      <vt:lpstr>ＭＳ Ｐゴシック</vt:lpstr>
      <vt:lpstr>TrumpetLite</vt:lpstr>
      <vt:lpstr>Arial</vt:lpstr>
      <vt:lpstr>Sample PPT_template</vt:lpstr>
      <vt:lpstr>1_Sample PPT_template</vt:lpstr>
      <vt:lpstr>PowerPoint Presentation</vt:lpstr>
      <vt:lpstr>ALERT</vt:lpstr>
      <vt:lpstr>Putting the Pieces Together The Von Neumann Architecture</vt:lpstr>
      <vt:lpstr>Putting the Pieces Together The Von Neumann Architecture</vt:lpstr>
      <vt:lpstr>Instruction Set for Von Neumann Machine </vt:lpstr>
      <vt:lpstr>Instruction Set for Von Neumann Machine </vt:lpstr>
      <vt:lpstr>Putting the Pieces Together The Von Neumann Architecture</vt:lpstr>
      <vt:lpstr>Putting the Pieces Together The Von Neumann Architecture</vt:lpstr>
      <vt:lpstr>Putting the Pieces Together The Von Neumann Architecture</vt:lpstr>
      <vt:lpstr>Putting the Pieces Together The Von Neumann Architecture</vt:lpstr>
      <vt:lpstr>Putting the Pieces Together The CPU</vt:lpstr>
      <vt:lpstr>Putting the Pieces Together Real CPUs</vt:lpstr>
      <vt:lpstr>Putting the Pieces Together Caching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379</cp:revision>
  <dcterms:created xsi:type="dcterms:W3CDTF">2011-10-02T14:51:07Z</dcterms:created>
  <dcterms:modified xsi:type="dcterms:W3CDTF">2026-02-08T00:06:51Z</dcterms:modified>
</cp:coreProperties>
</file>