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5" r:id="rId1"/>
    <p:sldMasterId id="2147484032" r:id="rId2"/>
  </p:sldMasterIdLst>
  <p:notesMasterIdLst>
    <p:notesMasterId r:id="rId17"/>
  </p:notesMasterIdLst>
  <p:handoutMasterIdLst>
    <p:handoutMasterId r:id="rId18"/>
  </p:handoutMasterIdLst>
  <p:sldIdLst>
    <p:sldId id="322" r:id="rId3"/>
    <p:sldId id="389" r:id="rId4"/>
    <p:sldId id="507" r:id="rId5"/>
    <p:sldId id="490" r:id="rId6"/>
    <p:sldId id="508" r:id="rId7"/>
    <p:sldId id="509" r:id="rId8"/>
    <p:sldId id="510" r:id="rId9"/>
    <p:sldId id="511" r:id="rId10"/>
    <p:sldId id="512" r:id="rId11"/>
    <p:sldId id="494" r:id="rId12"/>
    <p:sldId id="513" r:id="rId13"/>
    <p:sldId id="495" r:id="rId14"/>
    <p:sldId id="526" r:id="rId15"/>
    <p:sldId id="463" r:id="rId16"/>
  </p:sldIdLst>
  <p:sldSz cx="12192000" cy="6858000"/>
  <p:notesSz cx="6858000" cy="9144000"/>
  <p:embeddedFontLst>
    <p:embeddedFont>
      <p:font typeface="ＭＳ Ｐゴシック" panose="020B0600070205080204" pitchFamily="34" charset="-128"/>
      <p:regular r:id="rId19"/>
    </p:embeddedFont>
    <p:embeddedFont>
      <p:font typeface="Pizzicato-Swash" panose="00000400000000000000" pitchFamily="2" charset="0"/>
      <p:regular r:id="rId20"/>
    </p:embeddedFont>
    <p:embeddedFont>
      <p:font typeface="TrumpetLite" panose="020A0602050506020204" pitchFamily="18" charset="0"/>
      <p:regular r:id="rId21"/>
      <p:bold r:id="rId22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948"/>
    <a:srgbClr val="FEFF60"/>
    <a:srgbClr val="114F96"/>
    <a:srgbClr val="0A508B"/>
    <a:srgbClr val="FF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792" y="10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0D3B3B-463C-4BC6-9F8B-100D600112FE}" type="datetime1">
              <a:rPr lang="en-US"/>
              <a:pPr>
                <a:defRPr/>
              </a:pPr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D225DB-1B35-498F-B73E-5DE97F388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309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4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685800"/>
            <a:ext cx="6076950" cy="3419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D09DA5B-4D14-46A2-8F5D-80FDE2306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369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DB3F7789-FC7B-49EE-95E1-B5FDA2C65F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AC7B17-A2D4-4930-9047-0E0DB4FF0A5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32B16F66-5220-442E-9710-69DCD3BA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8FE20874-43E3-4711-BF12-BEC39F0B7D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9050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9652000" cy="12954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71DBA66-A856-4268-BBFF-04834C25A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6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2E90D-98D4-4FAF-8EE8-59FA533E8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1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C3CB7-D74F-4FE3-809B-9DC0C3D77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F4979-E456-4170-9C7A-DDDD366AF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34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9D5B7-8C2C-4D5C-B3ED-E12E12DF5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12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63287-576F-4012-947B-F02371993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36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1676400"/>
          </a:xfrm>
          <a:prstGeom prst="round2DiagRect">
            <a:avLst/>
          </a:prstGeom>
          <a:solidFill>
            <a:srgbClr val="E6E100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>
            <a:lvl1pPr>
              <a:defRPr sz="4400" b="1" baseline="0"/>
            </a:lvl1pPr>
          </a:lstStyle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4400" kern="0" dirty="0">
              <a:solidFill>
                <a:srgbClr val="222222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5562600"/>
            <a:ext cx="12192000" cy="1295400"/>
          </a:xfrm>
          <a:prstGeom prst="round2DiagRect">
            <a:avLst/>
          </a:prstGeom>
          <a:solidFill>
            <a:schemeClr val="tx1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l">
              <a:buFontTx/>
              <a:buNone/>
              <a:defRPr sz="2800" b="1" i="0" baseline="0">
                <a:solidFill>
                  <a:srgbClr val="CCFFCC"/>
                </a:solidFill>
                <a:latin typeface="+mj-lt"/>
                <a:ea typeface="Batang" pitchFamily="18" charset="-127"/>
              </a:defRPr>
            </a:lvl1pPr>
          </a:lstStyle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sz="2800" kern="0">
                <a:cs typeface="ＭＳ Ｐゴシック" charset="-128"/>
              </a:rPr>
              <a:t>INVITATION TO </a:t>
            </a:r>
          </a:p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sz="2800" kern="0">
                <a:cs typeface="ＭＳ Ｐゴシック" charset="-128"/>
              </a:rPr>
              <a:t>Computer Science</a:t>
            </a:r>
            <a:endParaRPr lang="en-US" sz="2800" kern="0" dirty="0">
              <a:cs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1" y="5676900"/>
            <a:ext cx="14605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3600" kern="0" dirty="0">
              <a:solidFill>
                <a:srgbClr val="222222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9050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9652000" cy="12954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solidFill>
                  <a:srgbClr val="CCFFCC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937BA24-DFD9-4395-BB6F-1D116E662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01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36BF1-E0D6-4B4D-8465-917124574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2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F86CC-CCDF-4E34-8F10-A549DF317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2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F734B-4B0A-4664-8805-CB07EA4D6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60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D9914-39B8-40E9-95FA-AAE725C22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3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051EC-4421-46AE-9C55-93513C8CF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04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3D98B-69CA-484F-8761-6F1756A17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74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BE0D6-8D7D-4F91-8596-EDCFFD984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26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D27CB-C0ED-44FB-AB6E-78438AE4E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93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82609-8BDD-40E8-B998-FDF02D32A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24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5C6DF-20B9-4A61-ADE9-A473CE5E6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10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227A6-471E-478E-B5D0-F13604AD7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32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74298-ECB5-4607-AF41-2604F0322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38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41B75-C363-45B7-B429-FD5ADF1C0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15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3361C-7E46-4BD6-9911-396D07713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80C97-1F0A-494A-A3F7-4436F3CD1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19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A37D7-C4D8-4BE5-9342-6F4D719AE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4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CB90D-32BC-40BF-BF70-524E8BE4A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1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0655E-19D7-44A4-B063-4AD3A3432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3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37B2B-F198-4F08-B717-FDC2B8EC6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4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99416-48D6-49D6-BD1C-309A27C2B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33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5292E-D922-4B1E-A2AE-31C650D7F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57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24600"/>
            <a:ext cx="782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F787514-5172-44E1-AEE8-EB07E34DD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20" r:id="rId12"/>
    <p:sldLayoutId id="2147484221" r:id="rId13"/>
    <p:sldLayoutId id="214748422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334000" y="-5334000"/>
            <a:ext cx="1524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638799" y="304801"/>
            <a:ext cx="914402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24600"/>
            <a:ext cx="782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2B17459-A87D-4811-80A5-A5ABEDB15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  <p:sldLayoutId id="2147484224" r:id="rId12"/>
    <p:sldLayoutId id="2147484225" r:id="rId13"/>
    <p:sldLayoutId id="2147484226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rickingrockstothink.com/blog_posts/2019/07/22/vonneumann.html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2D2DF1-C9A5-4A8E-892B-1217106B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800" y="1295400"/>
            <a:ext cx="1981200" cy="4953000"/>
          </a:xfrm>
        </p:spPr>
        <p:txBody>
          <a:bodyPr/>
          <a:lstStyle/>
          <a:p>
            <a:pPr marL="0" indent="0">
              <a:buNone/>
            </a:pPr>
            <a:endParaRPr lang="en-US" sz="6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</a:t>
            </a:r>
            <a:b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CPU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(ALU &amp; CU)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2" name="AutoShape 6" descr="Article_PPT_Template-1.jpg">
            <a:extLst>
              <a:ext uri="{FF2B5EF4-FFF2-40B4-BE49-F238E27FC236}">
                <a16:creationId xmlns:a16="http://schemas.microsoft.com/office/drawing/2014/main" id="{3C427006-4F12-415A-A372-1F54566207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11430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ow to Choose an AMD CPU - Make Tech Easier">
            <a:extLst>
              <a:ext uri="{FF2B5EF4-FFF2-40B4-BE49-F238E27FC236}">
                <a16:creationId xmlns:a16="http://schemas.microsoft.com/office/drawing/2014/main" id="{C8225947-DC0E-4882-83C9-5D29A2EA6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2" y="1600200"/>
            <a:ext cx="86868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hat is the Intel Comet Lake release date? 10th Gen CPUs rumoured to launch  in Q2 | PCGamesN">
            <a:extLst>
              <a:ext uri="{FF2B5EF4-FFF2-40B4-BE49-F238E27FC236}">
                <a16:creationId xmlns:a16="http://schemas.microsoft.com/office/drawing/2014/main" id="{B1D33597-0CB9-4664-8839-0026BF6BA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2710542" cy="151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5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3" b="6667"/>
          <a:stretch/>
        </p:blipFill>
        <p:spPr bwMode="auto">
          <a:xfrm>
            <a:off x="6423932" y="435429"/>
            <a:ext cx="5774034" cy="560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0E985DA-2943-BC87-DF44-F79B00716EFA}"/>
              </a:ext>
            </a:extLst>
          </p:cNvPr>
          <p:cNvSpPr txBox="1">
            <a:spLocks noChangeArrowheads="1"/>
          </p:cNvSpPr>
          <p:nvPr/>
        </p:nvSpPr>
        <p:spPr>
          <a:xfrm>
            <a:off x="711200" y="381000"/>
            <a:ext cx="1076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9pPr>
          </a:lstStyle>
          <a:p>
            <a:pPr algn="l" defTabSz="914400">
              <a:buClrTx/>
              <a:buSzTx/>
              <a:buFontTx/>
            </a:pPr>
            <a:r>
              <a:rPr lang="en-US" kern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Components of a Computer System</a:t>
            </a:r>
            <a:br>
              <a:rPr lang="en-US" kern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sz="2800" kern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Control Unit</a:t>
            </a:r>
            <a:endParaRPr lang="en-US" sz="2800" kern="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153A1D7-9B66-EF5F-8CCD-2895AE8CCA8E}"/>
              </a:ext>
            </a:extLst>
          </p:cNvPr>
          <p:cNvSpPr txBox="1">
            <a:spLocks noChangeArrowheads="1"/>
          </p:cNvSpPr>
          <p:nvPr/>
        </p:nvSpPr>
        <p:spPr>
          <a:xfrm>
            <a:off x="711200" y="1676400"/>
            <a:ext cx="5537200" cy="457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r>
              <a:rPr lang="en-US" kern="0">
                <a:latin typeface="TrumpetLite" panose="020A0602050506020204" pitchFamily="18" charset="0"/>
                <a:ea typeface="ＭＳ Ｐゴシック" pitchFamily="34" charset="-128"/>
              </a:rPr>
              <a:t>Example:</a:t>
            </a:r>
          </a:p>
          <a:p>
            <a:pPr defTabSz="914400">
              <a:buClrTx/>
              <a:buSzTx/>
              <a:buFontTx/>
            </a:pPr>
            <a:r>
              <a:rPr lang="en-US" b="1" kern="0">
                <a:latin typeface="TrumpetLite" panose="020A0602050506020204" pitchFamily="18" charset="0"/>
                <a:ea typeface="ＭＳ Ｐゴシック" pitchFamily="34" charset="-128"/>
              </a:rPr>
              <a:t>Consider memory that is holding data in cells at addresses 100-102</a:t>
            </a:r>
            <a:endParaRPr lang="en-US" kern="0">
              <a:latin typeface="TrumpetLite" panose="020A0602050506020204" pitchFamily="18" charset="0"/>
              <a:ea typeface="ＭＳ Ｐゴシック" pitchFamily="34" charset="-128"/>
            </a:endParaRPr>
          </a:p>
          <a:p>
            <a:pPr defTabSz="914400">
              <a:buClrTx/>
              <a:buSzTx/>
              <a:buFontTx/>
            </a:pPr>
            <a:r>
              <a:rPr lang="en-US" kern="0">
                <a:latin typeface="TrumpetLite" panose="020A0602050506020204" pitchFamily="18" charset="0"/>
                <a:ea typeface="ＭＳ Ｐゴシック" pitchFamily="34" charset="-128"/>
              </a:rPr>
              <a:t>The diagram pictured here shows how code stored in memory starting at address 50 could use and manipulate that data</a:t>
            </a:r>
            <a:endParaRPr lang="en-US" kern="0" dirty="0"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AB8F6612-0F37-F55F-B0C0-C653A0ECA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7" t="4445" r="20126" b="77460"/>
          <a:stretch/>
        </p:blipFill>
        <p:spPr bwMode="auto">
          <a:xfrm>
            <a:off x="2971800" y="4406444"/>
            <a:ext cx="3048000" cy="164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Components of a Computer System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</a:t>
            </a: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Control Unit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Control unit contains:</a:t>
            </a:r>
          </a:p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Program counter (PC)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register: holds address of next instruction</a:t>
            </a:r>
          </a:p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Instruction register (IR)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: holds encoding of current instruction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Instruction decoder circuit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Decodes op code of instruction, and signals helper circuits, one per instruction</a:t>
            </a:r>
          </a:p>
          <a:p>
            <a:pPr lvl="2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Helpers send addresses to proper circuits</a:t>
            </a:r>
          </a:p>
          <a:p>
            <a:pPr lvl="2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Helpers signal ALU, I/O controller, memory</a:t>
            </a:r>
          </a:p>
          <a:p>
            <a:pPr lvl="1"/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ontrol Unit Top Level">
            <a:extLst>
              <a:ext uri="{FF2B5EF4-FFF2-40B4-BE49-F238E27FC236}">
                <a16:creationId xmlns:a16="http://schemas.microsoft.com/office/drawing/2014/main" id="{02A38C90-6E94-B549-2080-133BB79B1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3" r="29166" b="29997"/>
          <a:stretch/>
        </p:blipFill>
        <p:spPr bwMode="auto">
          <a:xfrm>
            <a:off x="914400" y="1676400"/>
            <a:ext cx="4419600" cy="420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62EBD7C-5BF3-58ED-0E4D-58674141A74A}"/>
              </a:ext>
            </a:extLst>
          </p:cNvPr>
          <p:cNvSpPr txBox="1">
            <a:spLocks noChangeArrowheads="1"/>
          </p:cNvSpPr>
          <p:nvPr/>
        </p:nvSpPr>
        <p:spPr>
          <a:xfrm>
            <a:off x="711200" y="381000"/>
            <a:ext cx="1076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9pPr>
          </a:lstStyle>
          <a:p>
            <a:pPr algn="l" defTabSz="914400">
              <a:buClrTx/>
              <a:buSzTx/>
              <a:buFontTx/>
            </a:pPr>
            <a:r>
              <a:rPr lang="en-US" kern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Components of a Computer System</a:t>
            </a:r>
            <a:br>
              <a:rPr lang="en-US" kern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sz="2800" kern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Control Unit</a:t>
            </a:r>
            <a:endParaRPr lang="en-US" sz="2800" kern="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pic>
        <p:nvPicPr>
          <p:cNvPr id="47107" name="Picture 5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4" b="9812"/>
          <a:stretch/>
        </p:blipFill>
        <p:spPr bwMode="auto">
          <a:xfrm>
            <a:off x="6082004" y="1590221"/>
            <a:ext cx="4945536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Putting the Pieces Together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Von Neumann Architecture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Combine previous pieces: Von Neumann machine</a:t>
            </a:r>
          </a:p>
        </p:txBody>
      </p:sp>
      <p:pic>
        <p:nvPicPr>
          <p:cNvPr id="3" name="Picture 4" descr="Control Unit Top Level">
            <a:extLst>
              <a:ext uri="{FF2B5EF4-FFF2-40B4-BE49-F238E27FC236}">
                <a16:creationId xmlns:a16="http://schemas.microsoft.com/office/drawing/2014/main" id="{FF1C7B31-C066-D983-C564-17DDFF1CF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21330"/>
            <a:ext cx="9144000" cy="435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266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Putting the Pieces Together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Von Neumann Architecture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Fetch-Execute Algorithm (what the CU does)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Address in PC is copied to MAR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Instruction is fetched into MDR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MDR copied to IR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PC++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>
                <a:latin typeface="TrumpetLite" panose="020A0602050506020204" pitchFamily="18" charset="0"/>
                <a:ea typeface="ＭＳ Ｐゴシック" pitchFamily="34" charset="-128"/>
              </a:rPr>
              <a:t>Opcode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in IR is decoded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Operands interpreted &amp; ALU circuits activated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Instruction executed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Results updated (registers, memory, PC, etc.)</a:t>
            </a:r>
          </a:p>
          <a:p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57DD-42EB-488A-93AF-47B9A24C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ALERT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ED3F3-5033-4930-B561-2DFA70946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76400"/>
            <a:ext cx="9296400" cy="4572000"/>
          </a:xfrm>
        </p:spPr>
        <p:txBody>
          <a:bodyPr/>
          <a:lstStyle/>
          <a:p>
            <a:r>
              <a:rPr lang="en-US"/>
              <a:t>Assignment 4 is due today.</a:t>
            </a:r>
          </a:p>
          <a:p>
            <a:endParaRPr lang="en-US"/>
          </a:p>
          <a:p>
            <a:r>
              <a:rPr lang="en-US"/>
              <a:t>Read: </a:t>
            </a:r>
            <a:r>
              <a:rPr lang="en-US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Von Neumann Architecture: Tricking Rocks to Think</a:t>
            </a:r>
            <a:endParaRPr lang="en-US">
              <a:solidFill>
                <a:schemeClr val="accent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97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Components of a Computer System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Arithmetic/Logic Unit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The ALU is part of the </a:t>
            </a:r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processor</a:t>
            </a:r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It contains circuits for arithmetic: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addition, subtraction, multiplication, division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It contains circuits for comparison and logic: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equality, and, or, not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It contains </a:t>
            </a:r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registers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: super-fast, dedicated memory connected to circuits</a:t>
            </a:r>
          </a:p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It contains data paths: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how information flows in ALU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from registers to circuits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from circuits back to registers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agram of CPU with ALU, CU, Registers">
            <a:extLst>
              <a:ext uri="{FF2B5EF4-FFF2-40B4-BE49-F238E27FC236}">
                <a16:creationId xmlns:a16="http://schemas.microsoft.com/office/drawing/2014/main" id="{7DDC8266-AF89-670D-C126-25914349F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5726942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T-2: Central processing unit - B.C.A study">
            <a:extLst>
              <a:ext uri="{FF2B5EF4-FFF2-40B4-BE49-F238E27FC236}">
                <a16:creationId xmlns:a16="http://schemas.microsoft.com/office/drawing/2014/main" id="{98CDB0AC-FD3B-0F04-B8CF-1AE0EEAAC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0"/>
            <a:ext cx="5257800" cy="466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5A658FC2-7726-CB4E-7551-7291CA7CB450}"/>
              </a:ext>
            </a:extLst>
          </p:cNvPr>
          <p:cNvSpPr txBox="1">
            <a:spLocks noChangeArrowheads="1"/>
          </p:cNvSpPr>
          <p:nvPr/>
        </p:nvSpPr>
        <p:spPr>
          <a:xfrm>
            <a:off x="711200" y="381000"/>
            <a:ext cx="1076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9pPr>
          </a:lstStyle>
          <a:p>
            <a:pPr algn="l" defTabSz="914400">
              <a:buClrTx/>
              <a:buSzTx/>
              <a:buFontTx/>
            </a:pPr>
            <a:r>
              <a:rPr lang="en-US" kern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Components of a Computer System</a:t>
            </a:r>
            <a:br>
              <a:rPr lang="en-US" kern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sz="2800" kern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Arithmetic/Logic Unit</a:t>
            </a:r>
            <a:endParaRPr lang="en-US" sz="2800" kern="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lu Circuit Diagram With Mux And Accumulator Alu Circuit Bit">
            <a:extLst>
              <a:ext uri="{FF2B5EF4-FFF2-40B4-BE49-F238E27FC236}">
                <a16:creationId xmlns:a16="http://schemas.microsoft.com/office/drawing/2014/main" id="{4242927D-FCBF-1E53-BE05-BA4EC4CEE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69" y="3387968"/>
            <a:ext cx="6444344" cy="347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Components of a Computer System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ALU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How to choose which operation to perform?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Option 1:  decoder signals one circuit to run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Option 2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:  run 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all circuits, multiplexor selects one output from all circuits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In practice, option 2 is usually chosen</a:t>
            </a:r>
          </a:p>
          <a:p>
            <a:pPr>
              <a:buFontTx/>
              <a:buNone/>
            </a:pPr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Components of a Computer System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Control Unit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11200" y="1676400"/>
            <a:ext cx="11099800" cy="4572000"/>
          </a:xfrm>
        </p:spPr>
        <p:txBody>
          <a:bodyPr/>
          <a:lstStyle/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Stored program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characteristic: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Programs are encoded in binary and stored in computer’s memory</a:t>
            </a:r>
          </a:p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Control unit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fetches instructions from memory, decodes them, and executes them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Instructions encoded: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Operation code (op code) tells which operation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Addresses tell which memory addresses/registers to operate on</a:t>
            </a:r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5" b="35484"/>
          <a:stretch/>
        </p:blipFill>
        <p:spPr bwMode="auto">
          <a:xfrm>
            <a:off x="2462212" y="4572000"/>
            <a:ext cx="7267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Components of a Computer System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</a:t>
            </a: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Control Unit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Machine language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: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Binary strings that encode instructions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Instructions can be carried out by hardware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Sequences of instructions 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encode algorithms (are programs)</a:t>
            </a:r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Instruction set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: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The instructions implemented by a particular chip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Each kind of processor speaks a different language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Components of a Computer System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</a:t>
            </a: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Control Unit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RISC machines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and </a:t>
            </a:r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CISC machines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Reduced instruction set computers: </a:t>
            </a:r>
          </a:p>
          <a:p>
            <a:pPr lvl="2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small instruction sets </a:t>
            </a:r>
          </a:p>
          <a:p>
            <a:pPr lvl="2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each instruction highly optimized</a:t>
            </a:r>
          </a:p>
          <a:p>
            <a:pPr lvl="2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easy to design hardware 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Complex instruction set computers: </a:t>
            </a:r>
          </a:p>
          <a:p>
            <a:pPr lvl="2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large instruction set </a:t>
            </a:r>
          </a:p>
          <a:p>
            <a:pPr lvl="2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single instruction can do a lot of work </a:t>
            </a:r>
          </a:p>
          <a:p>
            <a:pPr lvl="2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complex to design hardware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Modern hardware: some RISC and some CISC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Components of a Computer System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</a:t>
            </a: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Control Unit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Kinds of instructions: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Data transfer, e.g., move data from memory to register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Arithmetic/Logic, e.g., add, and, etc.</a:t>
            </a:r>
          </a:p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Relational, e.g., compare 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two values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Branch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, e.g., change 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to a non-sequential instruction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Branching allows for conditional and loop forms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E.g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., "JUMPLT </a:t>
            </a:r>
            <a:r>
              <a:rPr lang="en-US" i="1">
                <a:latin typeface="TrumpetLite" panose="020A0602050506020204" pitchFamily="18" charset="0"/>
                <a:ea typeface="ＭＳ Ｐゴシック" pitchFamily="34" charset="-128"/>
              </a:rPr>
              <a:t>x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 " mean if 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previous comparison of A and B found A &lt; B, then jump to instruction at 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address </a:t>
            </a:r>
            <a:r>
              <a:rPr lang="en-US" i="1">
                <a:latin typeface="TrumpetLite" panose="020A0602050506020204" pitchFamily="18" charset="0"/>
                <a:ea typeface="ＭＳ Ｐゴシック" pitchFamily="34" charset="-128"/>
              </a:rPr>
              <a:t>x</a:t>
            </a:r>
            <a:endParaRPr lang="en-US" i="1" dirty="0"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theme/theme1.xml><?xml version="1.0" encoding="utf-8"?>
<a:theme xmlns:a="http://schemas.openxmlformats.org/drawingml/2006/main" name="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11326</TotalTime>
  <Words>626</Words>
  <Application>Microsoft Office PowerPoint</Application>
  <PresentationFormat>Widescreen</PresentationFormat>
  <Paragraphs>83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Times New Roman</vt:lpstr>
      <vt:lpstr>ＭＳ Ｐゴシック</vt:lpstr>
      <vt:lpstr>Pizzicato-Swash</vt:lpstr>
      <vt:lpstr>TrumpetLite</vt:lpstr>
      <vt:lpstr>Sample PPT_template</vt:lpstr>
      <vt:lpstr>1_Sample PPT_template</vt:lpstr>
      <vt:lpstr>PowerPoint Presentation</vt:lpstr>
      <vt:lpstr>ALERT</vt:lpstr>
      <vt:lpstr>The Components of a Computer System The Arithmetic/Logic Unit</vt:lpstr>
      <vt:lpstr>PowerPoint Presentation</vt:lpstr>
      <vt:lpstr>The Components of a Computer System The ALU</vt:lpstr>
      <vt:lpstr>The Components of a Computer System The Control Unit</vt:lpstr>
      <vt:lpstr>The Components of a Computer System The Control Unit</vt:lpstr>
      <vt:lpstr>The Components of a Computer System The Control Unit</vt:lpstr>
      <vt:lpstr>The Components of a Computer System The Control Unit</vt:lpstr>
      <vt:lpstr>PowerPoint Presentation</vt:lpstr>
      <vt:lpstr>The Components of a Computer System The Control Unit</vt:lpstr>
      <vt:lpstr>PowerPoint Presentation</vt:lpstr>
      <vt:lpstr>Putting the Pieces Together The Von Neumann Architecture</vt:lpstr>
      <vt:lpstr>Putting the Pieces Together The Von Neumann Architecture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Stucki, David</cp:lastModifiedBy>
  <cp:revision>376</cp:revision>
  <dcterms:created xsi:type="dcterms:W3CDTF">2011-10-02T14:51:07Z</dcterms:created>
  <dcterms:modified xsi:type="dcterms:W3CDTF">2026-01-31T03:23:01Z</dcterms:modified>
</cp:coreProperties>
</file>