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4014" r:id="rId2"/>
  </p:sldMasterIdLst>
  <p:notesMasterIdLst>
    <p:notesMasterId r:id="rId23"/>
  </p:notesMasterIdLst>
  <p:handoutMasterIdLst>
    <p:handoutMasterId r:id="rId24"/>
  </p:handoutMasterIdLst>
  <p:sldIdLst>
    <p:sldId id="322" r:id="rId3"/>
    <p:sldId id="486" r:id="rId4"/>
    <p:sldId id="475" r:id="rId5"/>
    <p:sldId id="444" r:id="rId6"/>
    <p:sldId id="476" r:id="rId7"/>
    <p:sldId id="446" r:id="rId8"/>
    <p:sldId id="477" r:id="rId9"/>
    <p:sldId id="447" r:id="rId10"/>
    <p:sldId id="478" r:id="rId11"/>
    <p:sldId id="448" r:id="rId12"/>
    <p:sldId id="479" r:id="rId13"/>
    <p:sldId id="449" r:id="rId14"/>
    <p:sldId id="480" r:id="rId15"/>
    <p:sldId id="487" r:id="rId16"/>
    <p:sldId id="528" r:id="rId17"/>
    <p:sldId id="526" r:id="rId18"/>
    <p:sldId id="501" r:id="rId19"/>
    <p:sldId id="502" r:id="rId20"/>
    <p:sldId id="484" r:id="rId21"/>
    <p:sldId id="529" r:id="rId22"/>
  </p:sldIdLst>
  <p:sldSz cx="12192000" cy="6858000"/>
  <p:notesSz cx="6858000" cy="9144000"/>
  <p:embeddedFontLst>
    <p:embeddedFont>
      <p:font typeface="ＭＳ Ｐゴシック" panose="020B0600070205080204" pitchFamily="34" charset="-128"/>
      <p:regular r:id="rId25"/>
    </p:embeddedFont>
    <p:embeddedFont>
      <p:font typeface="Pizzicato-Swash" panose="00000400000000000000" pitchFamily="2" charset="0"/>
      <p:regular r:id="rId26"/>
    </p:embeddedFont>
    <p:embeddedFont>
      <p:font typeface="TrumpetLite" panose="020A0602050506020204" pitchFamily="18" charset="0"/>
      <p:regular r:id="rId27"/>
      <p:bold r:id="rId28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5FBE8"/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792" y="10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0282962F-E3D9-4DC2-95BD-C21CB62530BB}" type="datetime1">
              <a:rPr lang="en-US"/>
              <a:pPr>
                <a:defRPr/>
              </a:pPr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4C22CFE8-CF51-4EFE-B89A-5C666F090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163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90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685800"/>
            <a:ext cx="6076950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FDC23C49-391E-42FE-90C0-504CD6A1F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41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E2BC0E4-11D5-432E-89DB-78D243048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56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9C5A4-D374-4CC5-B13A-EABF2FF6D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2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4EA22-8E55-48F9-B2DD-FDEC8B56B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52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8C43-3739-4404-BC45-E03D3718B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49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48C28-5092-4B53-8DBC-CCA5FFBF2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88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77E4B-0077-49A5-B9ED-2F44FBCA2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9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4400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62600"/>
            <a:ext cx="12192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Computer Science</a:t>
            </a:r>
            <a:endParaRPr lang="en-US" sz="2800" kern="0" dirty="0"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5676900"/>
            <a:ext cx="1460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37A926C-D6D5-409D-8959-63178CBDD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91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E72A4-4AEA-40D1-92E9-D9BF4EFF0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95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72439-AF2D-4E90-810A-0982B6046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01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9CCDD-6641-4A00-8758-0663F1C17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54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B93A3-9C5E-408E-8795-17CFE1CB1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2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21833-AFB7-456A-B16D-373AB7DEB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37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5035E-7F81-4A72-94B4-F7DF7C285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73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008A9-A0E0-4B78-8DDF-E95F75DFE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51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0011D-380B-4386-A587-9B9D46E68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7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238F3-A984-42E7-917A-BA2DC3A9D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92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54A22-CBA1-4E1F-96C5-3A3AE6664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37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5E040-0203-49F4-BA79-026C35448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84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2EC7E-7D45-460D-B90D-2E71E7D74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97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78DE-52C3-4D24-8CBE-A33ACB15A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31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42CE3-82E6-4C47-9DD7-3FD98D13F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7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F3E78-38CE-4E04-8745-885954C03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3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14497-3423-4261-8CF1-1F9530253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7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4B951-478A-4395-9819-870BA5236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0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B7D7E-2264-428D-A612-F8EF9197B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3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052FF-230C-479E-BFCD-7712FE227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9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75A1E-5E81-4150-985F-4BE23A593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1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60002-A113-431A-9800-84F32F66D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8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E75E67A-D29D-47D1-BFAD-EBE9C49D6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30" r:id="rId12"/>
    <p:sldLayoutId id="2147484131" r:id="rId13"/>
    <p:sldLayoutId id="214748413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334000" y="-5334000"/>
            <a:ext cx="1524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638799" y="304801"/>
            <a:ext cx="914402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5F95E26-1B4F-408E-8AF9-C8EA5DEDF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  <p:sldLayoutId id="2147484134" r:id="rId12"/>
    <p:sldLayoutId id="2147484135" r:id="rId13"/>
    <p:sldLayoutId id="214748413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0" y="533400"/>
            <a:ext cx="3124200" cy="5715000"/>
          </a:xfrm>
        </p:spPr>
        <p:txBody>
          <a:bodyPr/>
          <a:lstStyle/>
          <a:p>
            <a:pPr marL="0" indent="0">
              <a:buNone/>
            </a:pP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60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Circuits &amp; Functional Components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pic>
        <p:nvPicPr>
          <p:cNvPr id="1026" name="Picture 2" descr="blue circuit board, circuit boards, technology, multiple display, HD wallpaper">
            <a:extLst>
              <a:ext uri="{FF2B5EF4-FFF2-40B4-BE49-F238E27FC236}">
                <a16:creationId xmlns:a16="http://schemas.microsoft.com/office/drawing/2014/main" id="{3D8CF2BA-5617-6C8B-F95E-271B38517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229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ux 2 In 1 Circuit">
            <a:extLst>
              <a:ext uri="{FF2B5EF4-FFF2-40B4-BE49-F238E27FC236}">
                <a16:creationId xmlns:a16="http://schemas.microsoft.com/office/drawing/2014/main" id="{C0CA5C0E-C406-ED5B-681A-EE90DBFFD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06"/>
          <a:stretch/>
        </p:blipFill>
        <p:spPr bwMode="auto">
          <a:xfrm>
            <a:off x="685800" y="2019300"/>
            <a:ext cx="36576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4 To 1 Multiplexer Circuit Diagram And Truth Table 4 To 1 Mu">
            <a:extLst>
              <a:ext uri="{FF2B5EF4-FFF2-40B4-BE49-F238E27FC236}">
                <a16:creationId xmlns:a16="http://schemas.microsoft.com/office/drawing/2014/main" id="{4934A554-634B-412A-54CA-007F7F645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3"/>
          <a:stretch/>
        </p:blipFill>
        <p:spPr bwMode="auto">
          <a:xfrm>
            <a:off x="5715000" y="1524000"/>
            <a:ext cx="36576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ux 2 In 1 Circuit">
            <a:extLst>
              <a:ext uri="{FF2B5EF4-FFF2-40B4-BE49-F238E27FC236}">
                <a16:creationId xmlns:a16="http://schemas.microsoft.com/office/drawing/2014/main" id="{98A47483-526D-6ECC-1191-62091A541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1"/>
          <a:stretch/>
        </p:blipFill>
        <p:spPr bwMode="auto">
          <a:xfrm>
            <a:off x="2402515" y="4038600"/>
            <a:ext cx="194088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4 To 1 Multiplexer Circuit Diagram And Truth Table 4 To 1 Mu">
            <a:extLst>
              <a:ext uri="{FF2B5EF4-FFF2-40B4-BE49-F238E27FC236}">
                <a16:creationId xmlns:a16="http://schemas.microsoft.com/office/drawing/2014/main" id="{5662F129-874B-CA75-2F3B-79733DC44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08"/>
          <a:stretch/>
        </p:blipFill>
        <p:spPr bwMode="auto">
          <a:xfrm>
            <a:off x="9372600" y="3276600"/>
            <a:ext cx="22098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B4126C-B8E8-0D59-41BF-BB5B46E478F5}"/>
              </a:ext>
            </a:extLst>
          </p:cNvPr>
          <p:cNvSpPr/>
          <p:nvPr/>
        </p:nvSpPr>
        <p:spPr bwMode="auto">
          <a:xfrm>
            <a:off x="10649338" y="3733800"/>
            <a:ext cx="10668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A07C4C-0244-6445-BFF7-46D4F65A676B}"/>
              </a:ext>
            </a:extLst>
          </p:cNvPr>
          <p:cNvSpPr/>
          <p:nvPr/>
        </p:nvSpPr>
        <p:spPr bwMode="auto">
          <a:xfrm>
            <a:off x="5347940" y="1932993"/>
            <a:ext cx="818043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5242B10-3787-FF5C-4A0B-6AFD57ABB63E}"/>
              </a:ext>
            </a:extLst>
          </p:cNvPr>
          <p:cNvSpPr txBox="1">
            <a:spLocks noChangeArrowheads="1"/>
          </p:cNvSpPr>
          <p:nvPr/>
        </p:nvSpPr>
        <p:spPr>
          <a:xfrm>
            <a:off x="711200" y="381000"/>
            <a:ext cx="1076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9pPr>
          </a:lstStyle>
          <a:p>
            <a:pPr algn="l" defTabSz="914400">
              <a:buClrTx/>
              <a:buSzTx/>
              <a:buFontTx/>
            </a:pPr>
            <a:r>
              <a:rPr lang="en-US" sz="5400" kern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2-1 MUX &amp; 4-1 MUX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Control Circuits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9220200" cy="4343400"/>
          </a:xfrm>
        </p:spPr>
        <p:txBody>
          <a:bodyPr/>
          <a:lstStyle/>
          <a:p>
            <a:r>
              <a:rPr lang="en-US" b="1">
                <a:latin typeface="TrumpetLite" panose="020A0602050506020204" pitchFamily="18" charset="0"/>
                <a:ea typeface="ＭＳ Ｐゴシック" pitchFamily="34" charset="-128"/>
              </a:rPr>
              <a:t>Decoder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 sends a signal out only one output, chosen by its input</a:t>
            </a:r>
          </a:p>
          <a:p>
            <a:pPr lvl="1"/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N input lines</a:t>
            </a:r>
          </a:p>
          <a:p>
            <a:pPr lvl="1"/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baseline="30000">
                <a:latin typeface="TrumpetLite" panose="020A0602050506020204" pitchFamily="18" charset="0"/>
                <a:ea typeface="ＭＳ Ｐゴシック" pitchFamily="34" charset="-128"/>
              </a:rPr>
              <a:t>N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 output lines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Each output line corresponds to a unique pattern on input lines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Only the chosen output line produces 1, all others output 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ircuit Diagram Of 2 4 Decoder - Circuit Diagram">
            <a:extLst>
              <a:ext uri="{FF2B5EF4-FFF2-40B4-BE49-F238E27FC236}">
                <a16:creationId xmlns:a16="http://schemas.microsoft.com/office/drawing/2014/main" id="{04439F7D-0E2D-4E63-0E95-7CF54627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96" y="2038350"/>
            <a:ext cx="439610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6D18ACF-A7E5-7173-E80E-6B853805C296}"/>
              </a:ext>
            </a:extLst>
          </p:cNvPr>
          <p:cNvSpPr txBox="1">
            <a:spLocks noChangeArrowheads="1"/>
          </p:cNvSpPr>
          <p:nvPr/>
        </p:nvSpPr>
        <p:spPr>
          <a:xfrm>
            <a:off x="711200" y="381000"/>
            <a:ext cx="1076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9pPr>
          </a:lstStyle>
          <a:p>
            <a:pPr algn="l" defTabSz="914400">
              <a:buClrTx/>
              <a:buSzTx/>
              <a:buFontTx/>
            </a:pPr>
            <a:r>
              <a:rPr lang="en-US" sz="5400" kern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2-4 &amp; 3-8 Decoders</a:t>
            </a:r>
          </a:p>
        </p:txBody>
      </p:sp>
      <p:pic>
        <p:nvPicPr>
          <p:cNvPr id="4100" name="Picture 4" descr="What Is 3 To 8 Decoder">
            <a:extLst>
              <a:ext uri="{FF2B5EF4-FFF2-40B4-BE49-F238E27FC236}">
                <a16:creationId xmlns:a16="http://schemas.microsoft.com/office/drawing/2014/main" id="{DA4524FD-3598-BCAF-15C1-6A35701A9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625" y="2038350"/>
            <a:ext cx="5728035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Control Circuits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76400"/>
            <a:ext cx="10668000" cy="4343400"/>
          </a:xfrm>
        </p:spPr>
        <p:txBody>
          <a:bodyPr/>
          <a:lstStyle/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Decoder circuit uses</a:t>
            </a:r>
          </a:p>
          <a:p>
            <a:pPr lvl="1"/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To select a single arithmetic instruction, given a code for that instruction</a:t>
            </a:r>
          </a:p>
          <a:p>
            <a:pPr lvl="1"/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Code activates one output line, that line activates corresponding arithmetic circuit</a:t>
            </a:r>
          </a:p>
          <a:p>
            <a:pPr lvl="1"/>
            <a:endParaRPr lang="en-US"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Multiplexor circuit uses</a:t>
            </a:r>
          </a:p>
          <a:p>
            <a:pPr lvl="1"/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To choose one data value from among a set, based on selector pattern</a:t>
            </a:r>
          </a:p>
          <a:p>
            <a:pPr lvl="1"/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Many data values flow into the multiplexor, only the selected one comes out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052F3D-CB16-010B-3DC2-709DE08897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1008A9-A0E0-4B78-8DDF-E95F75DFEA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40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Memory Circuits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9829800" cy="4800600"/>
          </a:xfrm>
        </p:spPr>
        <p:txBody>
          <a:bodyPr/>
          <a:lstStyle/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The circuits we've seen so far have all be examples of what are called combinatorial circuits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These perform computations that are functions of inputs to outputs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These kinds of circuits can't be used to store data, since they are feeding signals in a forward path through the electronics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Sequential circuits are designed to store bits (0s and 1s) over time, so support operations that store and fetch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Storing a 1 is called 'set'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Storing a 0 is called 'reset'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An SR-Flip Flop is a circuit that implements this idea</a:t>
            </a:r>
          </a:p>
        </p:txBody>
      </p:sp>
    </p:spTree>
    <p:extLst>
      <p:ext uri="{BB962C8B-B14F-4D97-AF65-F5344CB8AC3E}">
        <p14:creationId xmlns:p14="http://schemas.microsoft.com/office/powerpoint/2010/main" val="144655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SR-Flip Flop </a:t>
            </a:r>
          </a:p>
        </p:txBody>
      </p:sp>
      <p:graphicFrame>
        <p:nvGraphicFramePr>
          <p:cNvPr id="2161" name="Group 113"/>
          <p:cNvGraphicFramePr>
            <a:graphicFrameLocks noGrp="1"/>
          </p:cNvGraphicFramePr>
          <p:nvPr>
            <p:ph sz="half" idx="2"/>
          </p:nvPr>
        </p:nvGraphicFramePr>
        <p:xfrm>
          <a:off x="6096000" y="1752600"/>
          <a:ext cx="2514600" cy="1889760"/>
        </p:xfrm>
        <a:graphic>
          <a:graphicData uri="http://schemas.openxmlformats.org/drawingml/2006/table">
            <a:tbl>
              <a:tblPr/>
              <a:tblGrid>
                <a:gridCol w="1293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     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    Q’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12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0     0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1     0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0     1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1     1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    Q’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0     1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0     0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3" name="Picture 5" descr="rs_nor-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22860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snand-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613526" y="1941514"/>
            <a:ext cx="2454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165" name="Group 117"/>
          <p:cNvGraphicFramePr>
            <a:graphicFrameLocks noGrp="1"/>
          </p:cNvGraphicFramePr>
          <p:nvPr>
            <p:ph sz="half" idx="1"/>
          </p:nvPr>
        </p:nvGraphicFramePr>
        <p:xfrm>
          <a:off x="6096000" y="3886200"/>
          <a:ext cx="2514600" cy="2057400"/>
        </p:xfrm>
        <a:graphic>
          <a:graphicData uri="http://schemas.openxmlformats.org/drawingml/2006/table">
            <a:tbl>
              <a:tblPr/>
              <a:tblGrid>
                <a:gridCol w="1293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     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    Q’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1     1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0     1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1     0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0     0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    Q’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0     1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1     1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77" name="Text Box 129"/>
          <p:cNvSpPr txBox="1">
            <a:spLocks noChangeArrowheads="1"/>
          </p:cNvSpPr>
          <p:nvPr/>
        </p:nvSpPr>
        <p:spPr bwMode="auto">
          <a:xfrm>
            <a:off x="8534400" y="2895601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RESET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78" name="Text Box 130"/>
          <p:cNvSpPr txBox="1">
            <a:spLocks noChangeArrowheads="1"/>
          </p:cNvSpPr>
          <p:nvPr/>
        </p:nvSpPr>
        <p:spPr bwMode="auto">
          <a:xfrm>
            <a:off x="8534400" y="4648201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  <a:sym typeface="Wingdings" pitchFamily="2" charset="2"/>
              </a:rPr>
              <a:t>SET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2179" name="Text Box 131"/>
          <p:cNvSpPr txBox="1">
            <a:spLocks noChangeArrowheads="1"/>
          </p:cNvSpPr>
          <p:nvPr/>
        </p:nvSpPr>
        <p:spPr bwMode="auto">
          <a:xfrm>
            <a:off x="8534400" y="2514601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  <a:sym typeface="Wingdings" pitchFamily="2" charset="2"/>
              </a:rPr>
              <a:t>SET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2180" name="Text Box 132"/>
          <p:cNvSpPr txBox="1">
            <a:spLocks noChangeArrowheads="1"/>
          </p:cNvSpPr>
          <p:nvPr/>
        </p:nvSpPr>
        <p:spPr bwMode="auto">
          <a:xfrm>
            <a:off x="8534400" y="5105401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RESET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11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Memory Functions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Fetch: retrieve from memory (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nondestructive)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Store: write to memory (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destructive)</a:t>
            </a: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Memory access time</a:t>
            </a: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time required to fetch/store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Modern RAM requires 5-10 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nanoseconds</a:t>
            </a: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MAR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holds memory address to access</a:t>
            </a: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MDR 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receives data from fetch, holds data to be stored</a:t>
            </a:r>
            <a:endParaRPr lang="en-US" b="1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Accessing Memory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Memory system circuits: decoder and fetch/store controller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Decoder converts MAR into signal to a specific memory cell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One-dimensional versus two-dimensional memory organization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Fetch/Store controller = traffic cop for MDR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Takes in a signal that indicates fetch or store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Routes data flow to/from memory cells and MDR</a:t>
            </a:r>
          </a:p>
          <a:p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2" b="13199"/>
          <a:stretch/>
        </p:blipFill>
        <p:spPr bwMode="auto">
          <a:xfrm>
            <a:off x="2819400" y="1524000"/>
            <a:ext cx="6553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B10BF69-B47B-A597-5C05-ABFED632105B}"/>
              </a:ext>
            </a:extLst>
          </p:cNvPr>
          <p:cNvSpPr txBox="1">
            <a:spLocks noChangeArrowheads="1"/>
          </p:cNvSpPr>
          <p:nvPr/>
        </p:nvSpPr>
        <p:spPr>
          <a:xfrm>
            <a:off x="711200" y="381000"/>
            <a:ext cx="1076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9pPr>
          </a:lstStyle>
          <a:p>
            <a:pPr algn="l" defTabSz="914400">
              <a:buClrTx/>
              <a:buSzTx/>
              <a:buFontTx/>
            </a:pPr>
            <a:r>
              <a:rPr lang="en-US" sz="5400" kern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Decoding Memory Addresses</a:t>
            </a:r>
            <a:endParaRPr lang="en-US" sz="5400" kern="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ALERTs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76400"/>
            <a:ext cx="9677400" cy="4800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>
                <a:latin typeface="TrumpetLite" panose="020A0602050506020204" pitchFamily="18" charset="0"/>
              </a:rPr>
              <a:t>Assignment 4 is available on Brightspace and is due Friday (2/6)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>
              <a:latin typeface="TrumpetLite" panose="020A060205050602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>
                <a:latin typeface="TrumpetLite" panose="020A0602050506020204" pitchFamily="18" charset="0"/>
              </a:rPr>
              <a:t>The first midterm is Friday, February 27</a:t>
            </a:r>
          </a:p>
          <a:p>
            <a:pPr lvl="1">
              <a:spcBef>
                <a:spcPts val="0"/>
              </a:spcBef>
            </a:pPr>
            <a:r>
              <a:rPr lang="en-US" sz="2200">
                <a:latin typeface="TrumpetLite" panose="020A0602050506020204" pitchFamily="18" charset="0"/>
              </a:rPr>
              <a:t>It will cover chapters 1-4</a:t>
            </a:r>
          </a:p>
          <a:p>
            <a:pPr>
              <a:spcBef>
                <a:spcPts val="0"/>
              </a:spcBef>
            </a:pPr>
            <a:endParaRPr lang="en-US" sz="2400">
              <a:latin typeface="TrumpetLite" panose="020A0602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5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7778"/>
          <a:stretch/>
        </p:blipFill>
        <p:spPr bwMode="auto">
          <a:xfrm>
            <a:off x="4648199" y="0"/>
            <a:ext cx="7543801" cy="681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34E3C06-862D-75CE-2591-E6F34FF57DD0}"/>
              </a:ext>
            </a:extLst>
          </p:cNvPr>
          <p:cNvSpPr txBox="1">
            <a:spLocks noChangeArrowheads="1"/>
          </p:cNvSpPr>
          <p:nvPr/>
        </p:nvSpPr>
        <p:spPr>
          <a:xfrm>
            <a:off x="711200" y="381000"/>
            <a:ext cx="1076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9pPr>
          </a:lstStyle>
          <a:p>
            <a:pPr algn="l" defTabSz="914400">
              <a:buClrTx/>
              <a:buSzTx/>
              <a:buFontTx/>
            </a:pPr>
            <a:r>
              <a:rPr lang="en-US" sz="5400" kern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2D Memory</a:t>
            </a:r>
            <a:endParaRPr lang="en-US" sz="5400" kern="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DD46418-1833-05D9-AF88-861771A1ADC7}"/>
              </a:ext>
            </a:extLst>
          </p:cNvPr>
          <p:cNvSpPr txBox="1">
            <a:spLocks noChangeArrowheads="1"/>
          </p:cNvSpPr>
          <p:nvPr/>
        </p:nvSpPr>
        <p:spPr>
          <a:xfrm>
            <a:off x="711200" y="1676400"/>
            <a:ext cx="3936999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buClrTx/>
              <a:buSzTx/>
              <a:buFontTx/>
            </a:pPr>
            <a:r>
              <a:rPr lang="en-US" kern="0">
                <a:latin typeface="TrumpetLite" panose="020A0602050506020204" pitchFamily="18" charset="0"/>
                <a:ea typeface="ＭＳ Ｐゴシック" pitchFamily="34" charset="-128"/>
              </a:rPr>
              <a:t>In practice it is more efficient to organize memory as a 2D grid rather than a 1D array</a:t>
            </a:r>
          </a:p>
          <a:p>
            <a:pPr defTabSz="914400">
              <a:buClrTx/>
              <a:buSzTx/>
              <a:buFontTx/>
            </a:pPr>
            <a:r>
              <a:rPr lang="en-US" kern="0">
                <a:latin typeface="TrumpetLite" panose="020A0602050506020204" pitchFamily="18" charset="0"/>
                <a:ea typeface="ＭＳ Ｐゴシック" pitchFamily="34" charset="-128"/>
              </a:rPr>
              <a:t>The memory addresses can then be split in half and independently fed to two decoders that will have significantly smaller logic circuits</a:t>
            </a:r>
          </a:p>
          <a:p>
            <a:pPr defTabSz="914400">
              <a:buClrTx/>
              <a:buSzTx/>
              <a:buFontTx/>
            </a:pPr>
            <a:r>
              <a:rPr lang="en-US" kern="0">
                <a:latin typeface="TrumpetLite" panose="020A0602050506020204" pitchFamily="18" charset="0"/>
                <a:ea typeface="ＭＳ Ｐゴシック" pitchFamily="34" charset="-128"/>
              </a:rPr>
              <a:t>Why is this the case?</a:t>
            </a:r>
          </a:p>
          <a:p>
            <a:pPr marL="0" indent="0" defTabSz="914400">
              <a:buClrTx/>
              <a:buSzTx/>
              <a:buNone/>
            </a:pPr>
            <a:endParaRPr lang="en-US" kern="0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Building Computer Circuits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76400"/>
            <a:ext cx="10210800" cy="43434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TrumpetLite" panose="020A0602050506020204" pitchFamily="18" charset="0"/>
                <a:ea typeface="ＭＳ Ｐゴシック" pitchFamily="34" charset="-128"/>
              </a:rPr>
              <a:t>Full adder circuit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Input is two unsigned N-bit numbers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Output is one unsigned N-bit number, the result of adding inputs together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Example:</a:t>
            </a:r>
          </a:p>
          <a:p>
            <a:endParaRPr lang="en-US">
              <a:latin typeface="TrumpetLite" panose="020A0602050506020204" pitchFamily="18" charset="0"/>
              <a:ea typeface="ＭＳ Ｐゴシック" pitchFamily="34" charset="-128"/>
            </a:endParaRPr>
          </a:p>
          <a:p>
            <a:endParaRPr lang="en-US">
              <a:latin typeface="TrumpetLite" panose="020A0602050506020204" pitchFamily="18" charset="0"/>
              <a:ea typeface="ＭＳ Ｐゴシック" pitchFamily="34" charset="-128"/>
            </a:endParaRPr>
          </a:p>
          <a:p>
            <a:endParaRPr lang="en-US"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Start with one-bit adder (1-ADD)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324718"/>
              </p:ext>
            </p:extLst>
          </p:nvPr>
        </p:nvGraphicFramePr>
        <p:xfrm>
          <a:off x="3505200" y="3276600"/>
          <a:ext cx="3429000" cy="1463676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	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+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5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4" b="14706"/>
          <a:stretch/>
        </p:blipFill>
        <p:spPr bwMode="auto">
          <a:xfrm>
            <a:off x="3295650" y="1524000"/>
            <a:ext cx="5600700" cy="521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8E4F19-26AA-8399-282C-73F4B6DCA01B}"/>
              </a:ext>
            </a:extLst>
          </p:cNvPr>
          <p:cNvSpPr txBox="1">
            <a:spLocks noChangeArrowheads="1"/>
          </p:cNvSpPr>
          <p:nvPr/>
        </p:nvSpPr>
        <p:spPr>
          <a:xfrm>
            <a:off x="711200" y="381000"/>
            <a:ext cx="1076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9pPr>
          </a:lstStyle>
          <a:p>
            <a:pPr algn="l" defTabSz="914400">
              <a:buClrTx/>
              <a:buSzTx/>
              <a:buFontTx/>
            </a:pPr>
            <a:r>
              <a:rPr lang="en-US" sz="5400" kern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Single bit adder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Building Computer Circuits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76400"/>
            <a:ext cx="9144000" cy="4343400"/>
          </a:xfrm>
        </p:spPr>
        <p:txBody>
          <a:bodyPr/>
          <a:lstStyle/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Sum digit, </a:t>
            </a:r>
            <a:r>
              <a:rPr lang="en-US">
                <a:ea typeface="ＭＳ Ｐゴシック" pitchFamily="34" charset="-128"/>
              </a:rPr>
              <a:t>s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, has Boolean expression:</a:t>
            </a:r>
          </a:p>
          <a:p>
            <a:pPr lvl="1">
              <a:buFontTx/>
              <a:buNone/>
            </a:pPr>
            <a:r>
              <a:rPr lang="en-US">
                <a:ea typeface="ＭＳ Ｐゴシック" pitchFamily="34" charset="-128"/>
              </a:rPr>
              <a:t>(~a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ea typeface="ＭＳ Ｐゴシック" pitchFamily="34" charset="-128"/>
              </a:rPr>
              <a:t> ~b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ea typeface="ＭＳ Ｐゴシック" pitchFamily="34" charset="-128"/>
              </a:rPr>
              <a:t> c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) + (~a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ea typeface="ＭＳ Ｐゴシック" pitchFamily="34" charset="-128"/>
              </a:rPr>
              <a:t> b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ea typeface="ＭＳ Ｐゴシック" pitchFamily="34" charset="-128"/>
              </a:rPr>
              <a:t> ~c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) + (a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ea typeface="ＭＳ Ｐゴシック" pitchFamily="34" charset="-128"/>
              </a:rPr>
              <a:t> ~b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ea typeface="ＭＳ Ｐゴシック" pitchFamily="34" charset="-128"/>
              </a:rPr>
              <a:t> ~c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) + (a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ea typeface="ＭＳ Ｐゴシック" pitchFamily="34" charset="-128"/>
              </a:rPr>
              <a:t> b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ea typeface="ＭＳ Ｐゴシック" pitchFamily="34" charset="-128"/>
              </a:rPr>
              <a:t> c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)</a:t>
            </a:r>
          </a:p>
          <a:p>
            <a:pPr lvl="1">
              <a:buFontTx/>
              <a:buNone/>
            </a:pPr>
            <a:endParaRPr lang="en-US">
              <a:ea typeface="ＭＳ Ｐゴシック" pitchFamily="34" charset="-128"/>
            </a:endParaRP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Carry digit, </a:t>
            </a:r>
            <a:r>
              <a:rPr lang="en-US">
                <a:ea typeface="ＭＳ Ｐゴシック" pitchFamily="34" charset="-128"/>
              </a:rPr>
              <a:t>c</a:t>
            </a:r>
            <a:r>
              <a:rPr lang="en-US" baseline="-25000">
                <a:ea typeface="ＭＳ Ｐゴシック" pitchFamily="34" charset="-128"/>
              </a:rPr>
              <a:t>i+1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, has Boolean expression:</a:t>
            </a:r>
          </a:p>
          <a:p>
            <a:pPr lvl="1">
              <a:buFontTx/>
              <a:buNone/>
            </a:pPr>
            <a:r>
              <a:rPr lang="en-US">
                <a:ea typeface="ＭＳ Ｐゴシック" pitchFamily="34" charset="-128"/>
              </a:rPr>
              <a:t>(~a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ea typeface="ＭＳ Ｐゴシック" pitchFamily="34" charset="-128"/>
              </a:rPr>
              <a:t> b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ea typeface="ＭＳ Ｐゴシック" pitchFamily="34" charset="-128"/>
              </a:rPr>
              <a:t> c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) + (a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ea typeface="ＭＳ Ｐゴシック" pitchFamily="34" charset="-128"/>
              </a:rPr>
              <a:t> ~b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ea typeface="ＭＳ Ｐゴシック" pitchFamily="34" charset="-128"/>
              </a:rPr>
              <a:t> c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) + (a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ea typeface="ＭＳ Ｐゴシック" pitchFamily="34" charset="-128"/>
              </a:rPr>
              <a:t> b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ea typeface="ＭＳ Ｐゴシック" pitchFamily="34" charset="-128"/>
              </a:rPr>
              <a:t> ~c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) + (a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ea typeface="ＭＳ Ｐゴシック" pitchFamily="34" charset="-128"/>
              </a:rPr>
              <a:t> b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ea typeface="ＭＳ Ｐゴシック" pitchFamily="34" charset="-128"/>
              </a:rPr>
              <a:t> c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)</a:t>
            </a:r>
          </a:p>
          <a:p>
            <a:pPr lvl="1">
              <a:buFontTx/>
              <a:buNone/>
            </a:pPr>
            <a:endParaRPr lang="en-US">
              <a:ea typeface="ＭＳ Ｐゴシック" pitchFamily="34" charset="-128"/>
            </a:endParaRPr>
          </a:p>
          <a:p>
            <a:pPr lvl="1"/>
            <a:endParaRPr lang="en-US">
              <a:ea typeface="ＭＳ Ｐゴシック" pitchFamily="34" charset="-128"/>
            </a:endParaRPr>
          </a:p>
          <a:p>
            <a:pPr lvl="1"/>
            <a:endParaRPr lang="en-US">
              <a:ea typeface="ＭＳ Ｐゴシック" pitchFamily="34" charset="-128"/>
            </a:endParaRPr>
          </a:p>
          <a:p>
            <a:pPr lvl="1"/>
            <a:endParaRPr lang="en-US">
              <a:ea typeface="ＭＳ Ｐゴシック" pitchFamily="34" charset="-128"/>
            </a:endParaRPr>
          </a:p>
          <a:p>
            <a:pPr lvl="1"/>
            <a:endParaRPr lang="en-US">
              <a:ea typeface="ＭＳ Ｐゴシック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86E79F-C91A-1553-6DC5-DA2B0D57C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0" y="3981450"/>
            <a:ext cx="3524250" cy="2876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5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4" b="6024"/>
          <a:stretch/>
        </p:blipFill>
        <p:spPr bwMode="auto">
          <a:xfrm>
            <a:off x="5349875" y="0"/>
            <a:ext cx="6842125" cy="686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6944F5F-DCAE-67FF-2476-28F06F1FAA89}"/>
              </a:ext>
            </a:extLst>
          </p:cNvPr>
          <p:cNvSpPr txBox="1">
            <a:spLocks noChangeArrowheads="1"/>
          </p:cNvSpPr>
          <p:nvPr/>
        </p:nvSpPr>
        <p:spPr>
          <a:xfrm>
            <a:off x="711200" y="381000"/>
            <a:ext cx="1076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9pPr>
          </a:lstStyle>
          <a:p>
            <a:pPr algn="l" defTabSz="914400">
              <a:buClrTx/>
              <a:buSzTx/>
              <a:buFontTx/>
            </a:pPr>
            <a:r>
              <a:rPr lang="en-US" sz="5400" kern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Single bit adder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946E70-24A9-54F9-EAE5-E86E87B27F00}"/>
              </a:ext>
            </a:extLst>
          </p:cNvPr>
          <p:cNvSpPr txBox="1"/>
          <p:nvPr/>
        </p:nvSpPr>
        <p:spPr>
          <a:xfrm>
            <a:off x="609600" y="1676400"/>
            <a:ext cx="47740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s</a:t>
            </a:r>
            <a:r>
              <a:rPr lang="en-US" baseline="-25000">
                <a:solidFill>
                  <a:schemeClr val="tx1"/>
                </a:solidFill>
                <a:ea typeface="ＭＳ Ｐゴシック" pitchFamily="34" charset="-128"/>
              </a:rPr>
              <a:t>i 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= (~a</a:t>
            </a:r>
            <a:r>
              <a:rPr lang="en-US" baseline="-2500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>
                <a:solidFill>
                  <a:schemeClr val="tx1"/>
                </a:solidFill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~b</a:t>
            </a:r>
            <a:r>
              <a:rPr lang="en-US" baseline="-2500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>
                <a:solidFill>
                  <a:schemeClr val="tx1"/>
                </a:solidFill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c</a:t>
            </a:r>
            <a:r>
              <a:rPr lang="en-US" baseline="-2500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) + (~a</a:t>
            </a:r>
            <a:r>
              <a:rPr lang="en-US" baseline="-2500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>
                <a:solidFill>
                  <a:schemeClr val="tx1"/>
                </a:solidFill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b</a:t>
            </a:r>
            <a:r>
              <a:rPr lang="en-US" baseline="-2500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>
                <a:solidFill>
                  <a:schemeClr val="tx1"/>
                </a:solidFill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~c</a:t>
            </a:r>
            <a:r>
              <a:rPr lang="en-US" baseline="-2500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) + </a:t>
            </a:r>
            <a:br>
              <a:rPr lang="en-US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	(a</a:t>
            </a:r>
            <a:r>
              <a:rPr lang="en-US" baseline="-2500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>
                <a:solidFill>
                  <a:schemeClr val="tx1"/>
                </a:solidFill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~b</a:t>
            </a:r>
            <a:r>
              <a:rPr lang="en-US" baseline="-2500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>
                <a:solidFill>
                  <a:schemeClr val="tx1"/>
                </a:solidFill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~c</a:t>
            </a:r>
            <a:r>
              <a:rPr lang="en-US" baseline="-2500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) + (a</a:t>
            </a:r>
            <a:r>
              <a:rPr lang="en-US" baseline="-2500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>
                <a:solidFill>
                  <a:schemeClr val="tx1"/>
                </a:solidFill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b</a:t>
            </a:r>
            <a:r>
              <a:rPr lang="en-US" baseline="-2500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>
                <a:solidFill>
                  <a:schemeClr val="tx1"/>
                </a:solidFill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c</a:t>
            </a:r>
            <a:r>
              <a:rPr lang="en-US" baseline="-2500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)</a:t>
            </a:r>
          </a:p>
          <a:p>
            <a:endParaRPr lang="en-US">
              <a:solidFill>
                <a:schemeClr val="tx1"/>
              </a:solidFill>
              <a:ea typeface="ＭＳ Ｐゴシック" pitchFamily="34" charset="-128"/>
            </a:endParaRPr>
          </a:p>
          <a:p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c</a:t>
            </a:r>
            <a:r>
              <a:rPr lang="en-US" baseline="-25000">
                <a:solidFill>
                  <a:schemeClr val="tx1"/>
                </a:solidFill>
                <a:ea typeface="ＭＳ Ｐゴシック" pitchFamily="34" charset="-128"/>
              </a:rPr>
              <a:t>i+1 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=(~a</a:t>
            </a:r>
            <a:r>
              <a:rPr lang="en-US" baseline="-2500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>
                <a:solidFill>
                  <a:schemeClr val="tx1"/>
                </a:solidFill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b</a:t>
            </a:r>
            <a:r>
              <a:rPr lang="en-US" baseline="-2500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>
                <a:solidFill>
                  <a:schemeClr val="tx1"/>
                </a:solidFill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c</a:t>
            </a:r>
            <a:r>
              <a:rPr lang="en-US" baseline="-2500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) + (a</a:t>
            </a:r>
            <a:r>
              <a:rPr lang="en-US" baseline="-2500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>
                <a:solidFill>
                  <a:schemeClr val="tx1"/>
                </a:solidFill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~b</a:t>
            </a:r>
            <a:r>
              <a:rPr lang="en-US" baseline="-2500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>
                <a:solidFill>
                  <a:schemeClr val="tx1"/>
                </a:solidFill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c</a:t>
            </a:r>
            <a:r>
              <a:rPr lang="en-US" baseline="-2500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) + </a:t>
            </a:r>
          </a:p>
          <a:p>
            <a:r>
              <a:rPr lang="en-US">
                <a:solidFill>
                  <a:schemeClr val="tx1"/>
                </a:solidFill>
              </a:rPr>
              <a:t>	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(a</a:t>
            </a:r>
            <a:r>
              <a:rPr lang="en-US" baseline="-2500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>
                <a:solidFill>
                  <a:schemeClr val="tx1"/>
                </a:solidFill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b</a:t>
            </a:r>
            <a:r>
              <a:rPr lang="en-US" baseline="-2500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>
                <a:solidFill>
                  <a:schemeClr val="tx1"/>
                </a:solidFill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~c</a:t>
            </a:r>
            <a:r>
              <a:rPr lang="en-US" baseline="-2500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) + (a</a:t>
            </a:r>
            <a:r>
              <a:rPr lang="en-US" baseline="-2500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>
                <a:solidFill>
                  <a:schemeClr val="tx1"/>
                </a:solidFill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b</a:t>
            </a:r>
            <a:r>
              <a:rPr lang="en-US" baseline="-2500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>
                <a:solidFill>
                  <a:schemeClr val="tx1"/>
                </a:solidFill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c</a:t>
            </a:r>
            <a:r>
              <a:rPr lang="en-US" baseline="-2500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)</a:t>
            </a:r>
          </a:p>
        </p:txBody>
      </p:sp>
      <p:pic>
        <p:nvPicPr>
          <p:cNvPr id="1028" name="Picture 4" descr="1 Bit Full Adder Circuit Diagram">
            <a:extLst>
              <a:ext uri="{FF2B5EF4-FFF2-40B4-BE49-F238E27FC236}">
                <a16:creationId xmlns:a16="http://schemas.microsoft.com/office/drawing/2014/main" id="{76AA8DA2-931E-D81E-382C-FE362FBBB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4419600" cy="241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Building Computer Circuits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76400"/>
            <a:ext cx="9067800" cy="4343400"/>
          </a:xfrm>
        </p:spPr>
        <p:txBody>
          <a:bodyPr/>
          <a:lstStyle/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N-bit adder circuit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Input: a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0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a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…a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n-1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and b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0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b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…b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n-1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, where </a:t>
            </a:r>
            <a:r>
              <a:rPr lang="en-US" dirty="0" err="1">
                <a:latin typeface="TrumpetLite" panose="020A0602050506020204" pitchFamily="18" charset="0"/>
                <a:ea typeface="ＭＳ Ｐゴシック" pitchFamily="34" charset="-128"/>
              </a:rPr>
              <a:t>a</a:t>
            </a:r>
            <a:r>
              <a:rPr lang="en-US" baseline="-25000" dirty="0" err="1">
                <a:latin typeface="TrumpetLite" panose="020A0602050506020204" pitchFamily="18" charset="0"/>
                <a:ea typeface="ＭＳ Ｐゴシック" pitchFamily="34" charset="-128"/>
              </a:rPr>
              <a:t>i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and b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i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are individual bits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a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0 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and b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0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are least significant digits: ones place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Pair up corresponding bits: a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0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with b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0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, a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1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with b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1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, etc.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Run 1-ADD on a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0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and b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0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, with fixed carry in c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0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= 0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Feed carry out c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1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to next 1-ADD 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and repeat</a:t>
            </a:r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5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4" b="8885"/>
          <a:stretch/>
        </p:blipFill>
        <p:spPr bwMode="auto">
          <a:xfrm>
            <a:off x="3351611" y="685800"/>
            <a:ext cx="884039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E2B7D53-09A9-ED49-A219-B6968D7B30E3}"/>
              </a:ext>
            </a:extLst>
          </p:cNvPr>
          <p:cNvSpPr txBox="1">
            <a:spLocks noChangeArrowheads="1"/>
          </p:cNvSpPr>
          <p:nvPr/>
        </p:nvSpPr>
        <p:spPr>
          <a:xfrm>
            <a:off x="711200" y="381000"/>
            <a:ext cx="1076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9pPr>
          </a:lstStyle>
          <a:p>
            <a:pPr algn="l" defTabSz="914400">
              <a:buClrTx/>
              <a:buSzTx/>
              <a:buFontTx/>
            </a:pPr>
            <a:r>
              <a:rPr lang="en-US" sz="5400" kern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N-bit adder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Control Circuits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11201400" cy="4343400"/>
          </a:xfrm>
        </p:spPr>
        <p:txBody>
          <a:bodyPr/>
          <a:lstStyle/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Control circuits 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make decisions, determine order of operations, select data values</a:t>
            </a: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Multiplexor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selects one from among many inputs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baseline="30000" dirty="0">
                <a:latin typeface="TrumpetLite" panose="020A0602050506020204" pitchFamily="18" charset="0"/>
                <a:ea typeface="ＭＳ Ｐゴシック" pitchFamily="34" charset="-128"/>
              </a:rPr>
              <a:t>N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input lines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N selector lines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1 output line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Each input line corresponds to a unique pattern on selector lines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That input value is passed 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to output</a:t>
            </a: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8784</TotalTime>
  <Words>794</Words>
  <Application>Microsoft Office PowerPoint</Application>
  <PresentationFormat>Widescreen</PresentationFormat>
  <Paragraphs>137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Wingdings</vt:lpstr>
      <vt:lpstr>Times New Roman</vt:lpstr>
      <vt:lpstr>ＭＳ Ｐゴシック</vt:lpstr>
      <vt:lpstr>Pizzicato-Swash</vt:lpstr>
      <vt:lpstr>TrumpetLite</vt:lpstr>
      <vt:lpstr>Sample PPT_template</vt:lpstr>
      <vt:lpstr>1_Sample PPT_template</vt:lpstr>
      <vt:lpstr>PowerPoint Presentation</vt:lpstr>
      <vt:lpstr>ALERTs</vt:lpstr>
      <vt:lpstr>Building Computer Circuits</vt:lpstr>
      <vt:lpstr>PowerPoint Presentation</vt:lpstr>
      <vt:lpstr>Building Computer Circuits</vt:lpstr>
      <vt:lpstr>PowerPoint Presentation</vt:lpstr>
      <vt:lpstr>Building Computer Circuits</vt:lpstr>
      <vt:lpstr>PowerPoint Presentation</vt:lpstr>
      <vt:lpstr>Control Circuits</vt:lpstr>
      <vt:lpstr>PowerPoint Presentation</vt:lpstr>
      <vt:lpstr>Control Circuits</vt:lpstr>
      <vt:lpstr>PowerPoint Presentation</vt:lpstr>
      <vt:lpstr>Control Circuits</vt:lpstr>
      <vt:lpstr>PowerPoint Presentation</vt:lpstr>
      <vt:lpstr>Memory Circuits</vt:lpstr>
      <vt:lpstr>SR-Flip Flop </vt:lpstr>
      <vt:lpstr>Memory Functions</vt:lpstr>
      <vt:lpstr>Accessing Memory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Stucki, David</cp:lastModifiedBy>
  <cp:revision>317</cp:revision>
  <dcterms:created xsi:type="dcterms:W3CDTF">2011-09-30T14:36:13Z</dcterms:created>
  <dcterms:modified xsi:type="dcterms:W3CDTF">2026-01-31T03:22:05Z</dcterms:modified>
</cp:coreProperties>
</file>