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14" r:id="rId2"/>
  </p:sldMasterIdLst>
  <p:notesMasterIdLst>
    <p:notesMasterId r:id="rId20"/>
  </p:notesMasterIdLst>
  <p:handoutMasterIdLst>
    <p:handoutMasterId r:id="rId21"/>
  </p:handoutMasterIdLst>
  <p:sldIdLst>
    <p:sldId id="322" r:id="rId3"/>
    <p:sldId id="410" r:id="rId4"/>
    <p:sldId id="483" r:id="rId5"/>
    <p:sldId id="432" r:id="rId6"/>
    <p:sldId id="462" r:id="rId7"/>
    <p:sldId id="465" r:id="rId8"/>
    <p:sldId id="436" r:id="rId9"/>
    <p:sldId id="437" r:id="rId10"/>
    <p:sldId id="466" r:id="rId11"/>
    <p:sldId id="482" r:id="rId12"/>
    <p:sldId id="467" r:id="rId13"/>
    <p:sldId id="484" r:id="rId14"/>
    <p:sldId id="441" r:id="rId15"/>
    <p:sldId id="469" r:id="rId16"/>
    <p:sldId id="470" r:id="rId17"/>
    <p:sldId id="471" r:id="rId18"/>
    <p:sldId id="440" r:id="rId19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22"/>
    </p:embeddedFont>
    <p:embeddedFont>
      <p:font typeface="Pizzicato-Swash" panose="00000400000000000000" pitchFamily="2" charset="0"/>
      <p:regular r:id="rId23"/>
    </p:embeddedFont>
    <p:embeddedFont>
      <p:font typeface="TrumpetLite" panose="020A0602050506020204" pitchFamily="18" charset="0"/>
      <p:regular r:id="rId24"/>
      <p:bold r:id="rId25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BE8"/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282962F-E3D9-4DC2-95BD-C21CB62530BB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C22CFE8-CF51-4EFE-B89A-5C666F090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1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0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FDC23C49-391E-42FE-90C0-504CD6A1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2BC0E4-11D5-432E-89DB-78D243048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C5A4-D374-4CC5-B13A-EABF2FF6D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EA22-8E55-48F9-B2DD-FDEC8B56B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8C43-3739-4404-BC45-E03D3718B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48C28-5092-4B53-8DBC-CCA5FFBF2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7E4B-0077-49A5-B9ED-2F44FBCA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7A926C-D6D5-409D-8959-63178CBDD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72A4-4AEA-40D1-92E9-D9BF4EFF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2439-AF2D-4E90-810A-0982B6046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CCDD-6641-4A00-8758-0663F1C1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4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93A3-9C5E-408E-8795-17CFE1CB1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1833-AFB7-456A-B16D-373AB7DE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035E-7F81-4A72-94B4-F7DF7C2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3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08A9-A0E0-4B78-8DDF-E95F75DFE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0011D-380B-4386-A587-9B9D46E68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38F3-A984-42E7-917A-BA2DC3A9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2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4A22-CBA1-4E1F-96C5-3A3AE666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7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E040-0203-49F4-BA79-026C3544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4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EC7E-7D45-460D-B90D-2E71E7D74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7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78DE-52C3-4D24-8CBE-A33ACB15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1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2CE3-82E6-4C47-9DD7-3FD98D13F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3E78-38CE-4E04-8745-885954C0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4497-3423-4261-8CF1-1F9530253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B951-478A-4395-9819-870BA523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7D7E-2264-428D-A612-F8EF9197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52FF-230C-479E-BFCD-7712FE227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5A1E-5E81-4150-985F-4BE23A593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1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0002-A113-431A-9800-84F32F66D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E75E67A-D29D-47D1-BFAD-EBE9C49D6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30" r:id="rId12"/>
    <p:sldLayoutId id="2147484131" r:id="rId13"/>
    <p:sldLayoutId id="214748413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F95E26-1B4F-408E-8AF9-C8EA5DED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34" r:id="rId12"/>
    <p:sldLayoutId id="2147484135" r:id="rId13"/>
    <p:sldLayoutId id="214748413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0" y="533400"/>
            <a:ext cx="3124200" cy="5715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Logic, Gates,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&amp; Circuits</a:t>
            </a:r>
          </a:p>
        </p:txBody>
      </p:sp>
      <p:pic>
        <p:nvPicPr>
          <p:cNvPr id="1026" name="Picture 2" descr="blue circuit board, circuit boards, technology, multiple display, HD wallpaper">
            <a:extLst>
              <a:ext uri="{FF2B5EF4-FFF2-40B4-BE49-F238E27FC236}">
                <a16:creationId xmlns:a16="http://schemas.microsoft.com/office/drawing/2014/main" id="{3D8CF2BA-5617-6C8B-F95E-271B3851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b="14063"/>
          <a:stretch/>
        </p:blipFill>
        <p:spPr bwMode="auto">
          <a:xfrm>
            <a:off x="1600200" y="1828800"/>
            <a:ext cx="908373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9B1C081-F9F6-1F64-6EF5-883EAE8C50B9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</p:spTree>
    <p:extLst>
      <p:ext uri="{BB962C8B-B14F-4D97-AF65-F5344CB8AC3E}">
        <p14:creationId xmlns:p14="http://schemas.microsoft.com/office/powerpoint/2010/main" val="22184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9220200" cy="43434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convert a circuit to a Boolean expression: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Start with output and work backwards</a:t>
            </a:r>
          </a:p>
          <a:p>
            <a:pPr lvl="2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Find next gate back, convert to Boolean operator</a:t>
            </a:r>
          </a:p>
          <a:p>
            <a:pPr lvl="2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Repeat for each input, filling in left and/or right side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convert a Boolean expression to a circuit: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Similar approach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build a circuit from desired outcomes: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Use standard </a:t>
            </a:r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circuit construction algorithm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:</a:t>
            </a:r>
          </a:p>
          <a:p>
            <a:pPr lvl="2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e.g., sum-of-products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15254"/>
          <a:stretch/>
        </p:blipFill>
        <p:spPr bwMode="auto">
          <a:xfrm>
            <a:off x="1905001" y="1600200"/>
            <a:ext cx="8374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04400-839C-4454-A93C-DCFB6DEFD873}"/>
              </a:ext>
            </a:extLst>
          </p:cNvPr>
          <p:cNvSpPr txBox="1"/>
          <p:nvPr/>
        </p:nvSpPr>
        <p:spPr>
          <a:xfrm>
            <a:off x="2362200" y="6172201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Output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53F4A-417B-4AB9-9ECE-5C7F3A0166A4}"/>
              </a:ext>
            </a:extLst>
          </p:cNvPr>
          <p:cNvSpPr txBox="1"/>
          <p:nvPr/>
        </p:nvSpPr>
        <p:spPr>
          <a:xfrm>
            <a:off x="3810001" y="6172201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x +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E5873-F005-4E50-8123-720A62435D4B}"/>
              </a:ext>
            </a:extLst>
          </p:cNvPr>
          <p:cNvSpPr txBox="1"/>
          <p:nvPr/>
        </p:nvSpPr>
        <p:spPr>
          <a:xfrm>
            <a:off x="7775448" y="40005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475DA-B0FF-459E-985C-F5733AEA9459}"/>
              </a:ext>
            </a:extLst>
          </p:cNvPr>
          <p:cNvSpPr txBox="1"/>
          <p:nvPr/>
        </p:nvSpPr>
        <p:spPr>
          <a:xfrm>
            <a:off x="3810000" y="617220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 • q +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E8EB4-AB11-488F-B39B-F6CF9F5FAB11}"/>
              </a:ext>
            </a:extLst>
          </p:cNvPr>
          <p:cNvSpPr txBox="1"/>
          <p:nvPr/>
        </p:nvSpPr>
        <p:spPr>
          <a:xfrm>
            <a:off x="6400800" y="15195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AA724-09A6-4391-B3A6-CB851356787F}"/>
              </a:ext>
            </a:extLst>
          </p:cNvPr>
          <p:cNvSpPr txBox="1"/>
          <p:nvPr/>
        </p:nvSpPr>
        <p:spPr>
          <a:xfrm>
            <a:off x="5071115" y="33556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FDBA4-D5CA-4ACF-9B8A-EADBBC0E9138}"/>
              </a:ext>
            </a:extLst>
          </p:cNvPr>
          <p:cNvSpPr txBox="1"/>
          <p:nvPr/>
        </p:nvSpPr>
        <p:spPr>
          <a:xfrm>
            <a:off x="7775448" y="23790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6E30B-A82C-49C1-BD75-A46D4DBA03FE}"/>
              </a:ext>
            </a:extLst>
          </p:cNvPr>
          <p:cNvSpPr txBox="1"/>
          <p:nvPr/>
        </p:nvSpPr>
        <p:spPr>
          <a:xfrm>
            <a:off x="5028636" y="145792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21670-04D6-4DE8-9BD7-1273A78362F8}"/>
              </a:ext>
            </a:extLst>
          </p:cNvPr>
          <p:cNvSpPr txBox="1"/>
          <p:nvPr/>
        </p:nvSpPr>
        <p:spPr>
          <a:xfrm>
            <a:off x="3810000" y="6172201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 • b • q + 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0FCDE-CF29-4C04-A06C-CE28EE17277C}"/>
              </a:ext>
            </a:extLst>
          </p:cNvPr>
          <p:cNvSpPr txBox="1"/>
          <p:nvPr/>
        </p:nvSpPr>
        <p:spPr>
          <a:xfrm>
            <a:off x="3810000" y="6172201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~a • b • ~c + n • 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775F7-591E-4600-9AB9-D2F878762070}"/>
              </a:ext>
            </a:extLst>
          </p:cNvPr>
          <p:cNvSpPr txBox="1"/>
          <p:nvPr/>
        </p:nvSpPr>
        <p:spPr>
          <a:xfrm>
            <a:off x="3810001" y="6172201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~a • b • ~c + 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FB9E1E-2A4A-4BAC-9D6E-5DBF891539CA}"/>
              </a:ext>
            </a:extLst>
          </p:cNvPr>
          <p:cNvSpPr txBox="1"/>
          <p:nvPr/>
        </p:nvSpPr>
        <p:spPr>
          <a:xfrm>
            <a:off x="6222706" y="46459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9AB80-6C93-4232-8BC4-4FC34A0EB196}"/>
              </a:ext>
            </a:extLst>
          </p:cNvPr>
          <p:cNvSpPr txBox="1"/>
          <p:nvPr/>
        </p:nvSpPr>
        <p:spPr>
          <a:xfrm>
            <a:off x="3810001" y="6172201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~a • b • ~c + a • b • ~c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E1516-FD44-4009-BD61-5016AA5C04C8}"/>
              </a:ext>
            </a:extLst>
          </p:cNvPr>
          <p:cNvSpPr/>
          <p:nvPr/>
        </p:nvSpPr>
        <p:spPr bwMode="auto">
          <a:xfrm>
            <a:off x="7814846" y="4114801"/>
            <a:ext cx="338554" cy="347365"/>
          </a:xfrm>
          <a:prstGeom prst="rect">
            <a:avLst/>
          </a:prstGeom>
          <a:solidFill>
            <a:srgbClr val="F5F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4E29ED-598A-4E69-83C2-B80BEE99A5A3}"/>
              </a:ext>
            </a:extLst>
          </p:cNvPr>
          <p:cNvSpPr/>
          <p:nvPr/>
        </p:nvSpPr>
        <p:spPr bwMode="auto">
          <a:xfrm>
            <a:off x="5106618" y="3412777"/>
            <a:ext cx="338554" cy="347365"/>
          </a:xfrm>
          <a:prstGeom prst="rect">
            <a:avLst/>
          </a:prstGeom>
          <a:solidFill>
            <a:srgbClr val="F5F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13DC46-050A-FA22-3F7C-85749A2603B0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</p:spTree>
    <p:extLst>
      <p:ext uri="{BB962C8B-B14F-4D97-AF65-F5344CB8AC3E}">
        <p14:creationId xmlns:p14="http://schemas.microsoft.com/office/powerpoint/2010/main" val="1193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2" grpId="0"/>
      <p:bldP spid="9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5">
            <a:extLst>
              <a:ext uri="{FF2B5EF4-FFF2-40B4-BE49-F238E27FC236}">
                <a16:creationId xmlns:a16="http://schemas.microsoft.com/office/drawing/2014/main" id="{4C23A660-198E-4418-84AA-D38CE63ED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 b="21818"/>
          <a:stretch/>
        </p:blipFill>
        <p:spPr bwMode="auto">
          <a:xfrm>
            <a:off x="1042209" y="2286000"/>
            <a:ext cx="1010758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1656E82-9AEA-AAEB-2409-802EFDED8732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latin typeface="TrumpetLite" panose="020A0602050506020204" pitchFamily="18" charset="0"/>
              </a:rPr>
              <a:t>Build </a:t>
            </a:r>
            <a:r>
              <a:rPr lang="en-US" dirty="0">
                <a:latin typeface="TrumpetLite" panose="020A0602050506020204" pitchFamily="18" charset="0"/>
              </a:rPr>
              <a:t>truth table: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6256"/>
              </p:ext>
            </p:extLst>
          </p:nvPr>
        </p:nvGraphicFramePr>
        <p:xfrm>
          <a:off x="3048000" y="2362200"/>
          <a:ext cx="6096000" cy="33432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4343400"/>
          </a:xfrm>
        </p:spPr>
        <p:txBody>
          <a:bodyPr/>
          <a:lstStyle/>
          <a:p>
            <a:pPr marL="514350" indent="-514350">
              <a:defRPr/>
            </a:pPr>
            <a:r>
              <a:rPr lang="en-US">
                <a:latin typeface="TrumpetLite" panose="020A0602050506020204" pitchFamily="18" charset="0"/>
              </a:rPr>
              <a:t>Find </a:t>
            </a:r>
            <a:r>
              <a:rPr lang="en-US" dirty="0">
                <a:latin typeface="TrumpetLite" panose="020A0602050506020204" pitchFamily="18" charset="0"/>
              </a:rPr>
              <a:t>true rows for Output1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23276"/>
              </p:ext>
            </p:extLst>
          </p:nvPr>
        </p:nvGraphicFramePr>
        <p:xfrm>
          <a:off x="3048000" y="2438400"/>
          <a:ext cx="6096000" cy="33432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270AF91-F9C8-C26D-88B8-11E18BAA1ABC}"/>
              </a:ext>
            </a:extLst>
          </p:cNvPr>
          <p:cNvSpPr/>
          <p:nvPr/>
        </p:nvSpPr>
        <p:spPr bwMode="auto">
          <a:xfrm>
            <a:off x="7124308" y="3553118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0B6E6E-5FC4-61F4-64E8-FBE98E1426FC}"/>
              </a:ext>
            </a:extLst>
          </p:cNvPr>
          <p:cNvSpPr/>
          <p:nvPr/>
        </p:nvSpPr>
        <p:spPr bwMode="auto">
          <a:xfrm>
            <a:off x="7135303" y="5038626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4343400"/>
          </a:xfrm>
        </p:spPr>
        <p:txBody>
          <a:bodyPr/>
          <a:lstStyle/>
          <a:p>
            <a:pPr marL="514350" indent="-514350">
              <a:defRPr/>
            </a:pPr>
            <a:r>
              <a:rPr lang="en-US" sz="2800">
                <a:latin typeface="TrumpetLite" panose="020A0602050506020204" pitchFamily="18" charset="0"/>
              </a:rPr>
              <a:t>For </a:t>
            </a:r>
            <a:r>
              <a:rPr lang="en-US" sz="2800" dirty="0">
                <a:latin typeface="TrumpetLite" panose="020A0602050506020204" pitchFamily="18" charset="0"/>
              </a:rPr>
              <a:t>each true row AND inputs to make expression</a:t>
            </a:r>
          </a:p>
          <a:p>
            <a:pPr marL="914400" lvl="1" indent="-514350">
              <a:defRPr/>
            </a:pPr>
            <a:r>
              <a:rPr lang="en-US" sz="2800" dirty="0"/>
              <a:t>a = 0, </a:t>
            </a:r>
            <a:r>
              <a:rPr lang="en-US" sz="2800" dirty="0" err="1"/>
              <a:t>b</a:t>
            </a:r>
            <a:r>
              <a:rPr lang="en-US" sz="2800" dirty="0"/>
              <a:t> = 1, </a:t>
            </a:r>
            <a:r>
              <a:rPr lang="en-US" sz="2800" dirty="0" err="1"/>
              <a:t>c</a:t>
            </a:r>
            <a:r>
              <a:rPr lang="en-US" sz="2800" dirty="0"/>
              <a:t> = 0: (~a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</a:t>
            </a:r>
          </a:p>
          <a:p>
            <a:pPr marL="914400" lvl="1" indent="-514350">
              <a:defRPr/>
            </a:pPr>
            <a:r>
              <a:rPr lang="en-US" sz="2800" dirty="0"/>
              <a:t>a = 1, </a:t>
            </a:r>
            <a:r>
              <a:rPr lang="en-US" sz="2800" dirty="0" err="1"/>
              <a:t>b</a:t>
            </a:r>
            <a:r>
              <a:rPr lang="en-US" sz="2800" dirty="0"/>
              <a:t> = 1, </a:t>
            </a:r>
            <a:r>
              <a:rPr lang="en-US" sz="2800" dirty="0" err="1"/>
              <a:t>c</a:t>
            </a:r>
            <a:r>
              <a:rPr lang="en-US" sz="2800" dirty="0"/>
              <a:t> = 0: (a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</a:t>
            </a:r>
          </a:p>
          <a:p>
            <a:pPr marL="514350" indent="-514350">
              <a:defRPr/>
            </a:pPr>
            <a:r>
              <a:rPr lang="en-US" sz="2800" dirty="0">
                <a:latin typeface="TrumpetLite" panose="020A0602050506020204" pitchFamily="18" charset="0"/>
              </a:rPr>
              <a:t>Combine row </a:t>
            </a:r>
            <a:r>
              <a:rPr lang="en-US" sz="2800" dirty="0" err="1">
                <a:latin typeface="TrumpetLite" panose="020A0602050506020204" pitchFamily="18" charset="0"/>
              </a:rPr>
              <a:t>subexpressions</a:t>
            </a:r>
            <a:r>
              <a:rPr lang="en-US" sz="2800" dirty="0">
                <a:latin typeface="TrumpetLite" panose="020A0602050506020204" pitchFamily="18" charset="0"/>
              </a:rPr>
              <a:t> with OR</a:t>
            </a:r>
          </a:p>
          <a:p>
            <a:pPr marL="914400" lvl="1" indent="-514350">
              <a:defRPr/>
            </a:pPr>
            <a:r>
              <a:rPr lang="en-US" sz="2800" dirty="0"/>
              <a:t>(~a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 + (a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</a:t>
            </a:r>
          </a:p>
          <a:p>
            <a:pPr marL="514350" indent="-514350">
              <a:defRPr/>
            </a:pPr>
            <a:r>
              <a:rPr lang="en-US" sz="2800" dirty="0">
                <a:latin typeface="TrumpetLite" panose="020A0602050506020204" pitchFamily="18" charset="0"/>
              </a:rPr>
              <a:t>Build circuit from expression</a:t>
            </a:r>
          </a:p>
          <a:p>
            <a:pPr marL="514350" indent="-514350">
              <a:defRPr/>
            </a:pPr>
            <a:r>
              <a:rPr lang="en-US" sz="2800" dirty="0">
                <a:latin typeface="TrumpetLite" panose="020A0602050506020204" pitchFamily="18" charset="0"/>
              </a:rPr>
              <a:t>(and repeat for other output)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15625"/>
          <a:stretch/>
        </p:blipFill>
        <p:spPr bwMode="auto">
          <a:xfrm>
            <a:off x="1621134" y="1676400"/>
            <a:ext cx="908373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6400"/>
            <a:ext cx="93726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3 is due today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4 is available on Brightspace. It is due next Friday (2/7)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915D-EAE9-4C3F-9FFF-A6D965AA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is Logic?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0D67B-4750-430A-9483-871100C6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76400"/>
            <a:ext cx="11252200" cy="45720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</a:rPr>
              <a:t>A logic statement is a sentence or assertion that can either be </a:t>
            </a:r>
            <a:r>
              <a:rPr lang="en-US" cap="small" dirty="0">
                <a:solidFill>
                  <a:schemeClr val="accent2"/>
                </a:solidFill>
                <a:latin typeface="TrumpetLite" panose="020A0602050506020204" pitchFamily="18" charset="0"/>
              </a:rPr>
              <a:t>true</a:t>
            </a:r>
            <a:r>
              <a:rPr lang="en-US" dirty="0">
                <a:latin typeface="TrumpetLite" panose="020A0602050506020204" pitchFamily="18" charset="0"/>
              </a:rPr>
              <a:t> or </a:t>
            </a:r>
            <a:r>
              <a:rPr lang="en-US" cap="small" dirty="0">
                <a:solidFill>
                  <a:schemeClr val="accent2"/>
                </a:solidFill>
                <a:latin typeface="TrumpetLite" panose="020A0602050506020204" pitchFamily="18" charset="0"/>
              </a:rPr>
              <a:t>false</a:t>
            </a:r>
          </a:p>
          <a:p>
            <a:r>
              <a:rPr lang="en-US" dirty="0">
                <a:latin typeface="TrumpetLite" panose="020A0602050506020204" pitchFamily="18" charset="0"/>
              </a:rPr>
              <a:t>For example: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"Abraham Lincoln was the last Czar of Russia"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"I have three children"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2 + 2 = 4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x &gt; 10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t = "AATC" </a:t>
            </a:r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or</a:t>
            </a:r>
            <a:r>
              <a:rPr lang="en-US" sz="2000" dirty="0">
                <a:latin typeface="TrumpetLite" panose="020A0602050506020204" pitchFamily="18" charset="0"/>
              </a:rPr>
              <a:t> (t = "TCCG" </a:t>
            </a:r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and</a:t>
            </a:r>
            <a:r>
              <a:rPr lang="en-US" sz="2000" dirty="0">
                <a:latin typeface="TrumpetLite" panose="020A0602050506020204" pitchFamily="18" charset="0"/>
              </a:rPr>
              <a:t> s = "CTA")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if</a:t>
            </a:r>
            <a:r>
              <a:rPr lang="en-US" sz="2000" dirty="0">
                <a:latin typeface="TrumpetLite" panose="020A0602050506020204" pitchFamily="18" charset="0"/>
              </a:rPr>
              <a:t> mammal(X) </a:t>
            </a:r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then</a:t>
            </a:r>
            <a:r>
              <a:rPr lang="en-US" sz="2000" dirty="0">
                <a:latin typeface="TrumpetLite" panose="020A0602050506020204" pitchFamily="18" charset="0"/>
              </a:rPr>
              <a:t> </a:t>
            </a:r>
            <a:r>
              <a:rPr lang="en-US" sz="2000" dirty="0" err="1">
                <a:latin typeface="TrumpetLite" panose="020A0602050506020204" pitchFamily="18" charset="0"/>
              </a:rPr>
              <a:t>hasFur</a:t>
            </a:r>
            <a:r>
              <a:rPr lang="en-US" sz="2000" dirty="0">
                <a:latin typeface="TrumpetLite" panose="020A0602050506020204" pitchFamily="18" charset="0"/>
              </a:rPr>
              <a:t>(X)</a:t>
            </a:r>
          </a:p>
          <a:p>
            <a:r>
              <a:rPr lang="en-US" dirty="0">
                <a:latin typeface="TrumpetLite" panose="020A0602050506020204" pitchFamily="18" charset="0"/>
              </a:rPr>
              <a:t>Statements can be combined by Boolean operators, like in the last two examples</a:t>
            </a:r>
          </a:p>
          <a:p>
            <a:r>
              <a:rPr lang="en-US" dirty="0">
                <a:latin typeface="TrumpetLite" panose="020A0602050506020204" pitchFamily="18" charset="0"/>
              </a:rPr>
              <a:t>Logic shows up in algorithms as the test conditions for if statements and while loops</a:t>
            </a:r>
          </a:p>
        </p:txBody>
      </p:sp>
    </p:spTree>
    <p:extLst>
      <p:ext uri="{BB962C8B-B14F-4D97-AF65-F5344CB8AC3E}">
        <p14:creationId xmlns:p14="http://schemas.microsoft.com/office/powerpoint/2010/main" val="11038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8E47-777C-DB28-E12A-506E5DB7CBAE}"/>
              </a:ext>
            </a:extLst>
          </p:cNvPr>
          <p:cNvSpPr txBox="1">
            <a:spLocks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Truth Tables</a:t>
            </a:r>
            <a:endParaRPr lang="en-US" sz="54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4BA3A-6CEF-B517-15D4-7AAA8410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84" y="1531020"/>
            <a:ext cx="2743200" cy="2565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FBC9D-5C47-DF5F-835B-98AC5477D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484" y="3962400"/>
            <a:ext cx="2743200" cy="2670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0EC528-B847-CA72-0554-A540CC1C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550" y="4529307"/>
            <a:ext cx="1986507" cy="171909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4EF410-9189-02F8-505E-FE101C12E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rumpetLite" panose="020A0602050506020204" pitchFamily="18" charset="0"/>
              </a:rPr>
              <a:t>The rules of logic define very carefully the</a:t>
            </a:r>
            <a:br>
              <a:rPr lang="en-US">
                <a:latin typeface="TrumpetLite" panose="020A0602050506020204" pitchFamily="18" charset="0"/>
              </a:rPr>
            </a:br>
            <a:r>
              <a:rPr lang="en-US">
                <a:latin typeface="TrumpetLite" panose="020A0602050506020204" pitchFamily="18" charset="0"/>
              </a:rPr>
              <a:t>meaning of the connectives</a:t>
            </a:r>
          </a:p>
          <a:p>
            <a:endParaRPr lang="en-US">
              <a:latin typeface="TrumpetLite" panose="020A0602050506020204" pitchFamily="18" charset="0"/>
            </a:endParaRPr>
          </a:p>
          <a:p>
            <a:r>
              <a:rPr lang="en-US" b="1">
                <a:solidFill>
                  <a:srgbClr val="00B050"/>
                </a:solidFill>
                <a:latin typeface="TrumpetLite" panose="020A0602050506020204" pitchFamily="18" charset="0"/>
              </a:rPr>
              <a:t>AND</a:t>
            </a:r>
            <a:r>
              <a:rPr lang="en-US">
                <a:latin typeface="TrumpetLite" panose="020A0602050506020204" pitchFamily="18" charset="0"/>
              </a:rPr>
              <a:t> means that both parts must be </a:t>
            </a:r>
            <a:r>
              <a:rPr lang="en-US" cap="small">
                <a:solidFill>
                  <a:schemeClr val="accent2"/>
                </a:solidFill>
                <a:latin typeface="TrumpetLite" panose="020A0602050506020204" pitchFamily="18" charset="0"/>
              </a:rPr>
              <a:t>true</a:t>
            </a:r>
          </a:p>
          <a:p>
            <a:endParaRPr lang="en-US">
              <a:latin typeface="TrumpetLite" panose="020A0602050506020204" pitchFamily="18" charset="0"/>
            </a:endParaRPr>
          </a:p>
          <a:p>
            <a:r>
              <a:rPr lang="en-US" b="1">
                <a:solidFill>
                  <a:srgbClr val="FFC000"/>
                </a:solidFill>
                <a:latin typeface="TrumpetLite" panose="020A0602050506020204" pitchFamily="18" charset="0"/>
              </a:rPr>
              <a:t>OR</a:t>
            </a:r>
            <a:r>
              <a:rPr lang="en-US">
                <a:latin typeface="TrumpetLite" panose="020A0602050506020204" pitchFamily="18" charset="0"/>
              </a:rPr>
              <a:t> means at least one part is </a:t>
            </a:r>
            <a:r>
              <a:rPr lang="en-US" cap="small">
                <a:solidFill>
                  <a:schemeClr val="accent2"/>
                </a:solidFill>
                <a:latin typeface="TrumpetLite" panose="020A0602050506020204" pitchFamily="18" charset="0"/>
              </a:rPr>
              <a:t>true</a:t>
            </a:r>
          </a:p>
          <a:p>
            <a:endParaRPr lang="en-US" cap="small">
              <a:solidFill>
                <a:schemeClr val="accent2"/>
              </a:solidFill>
              <a:latin typeface="TrumpetLite" panose="020A0602050506020204" pitchFamily="18" charset="0"/>
            </a:endParaRPr>
          </a:p>
          <a:p>
            <a:r>
              <a:rPr lang="en-US" b="1">
                <a:solidFill>
                  <a:srgbClr val="FF0000"/>
                </a:solidFill>
                <a:latin typeface="TrumpetLite" panose="020A0602050506020204" pitchFamily="18" charset="0"/>
              </a:rPr>
              <a:t>NOT</a:t>
            </a:r>
            <a:r>
              <a:rPr lang="en-US">
                <a:latin typeface="TrumpetLite" panose="020A0602050506020204" pitchFamily="18" charset="0"/>
              </a:rPr>
              <a:t> means the opposite</a:t>
            </a:r>
            <a:endParaRPr lang="en-US" cap="small">
              <a:solidFill>
                <a:schemeClr val="accent2"/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cap="small" dirty="0">
              <a:solidFill>
                <a:schemeClr val="accent2"/>
              </a:solidFill>
              <a:latin typeface="TrumpetLite" panose="020A0602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Physics Meets Logic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5715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>
                <a:latin typeface="TrumpetLite" panose="020A0602050506020204" pitchFamily="18" charset="0"/>
                <a:ea typeface="ＭＳ Ｐゴシック" pitchFamily="34" charset="-128"/>
              </a:rPr>
              <a:t>Transistors</a:t>
            </a:r>
            <a:endParaRPr lang="en-US" sz="280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Solid-state switches</a:t>
            </a: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Change on/off when given power on control line</a:t>
            </a: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Extremely small (billions per chip)</a:t>
            </a: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Enable computers that work with </a:t>
            </a:r>
            <a:r>
              <a:rPr lang="en-US" sz="2800" b="1">
                <a:latin typeface="TrumpetLite" panose="020A0602050506020204" pitchFamily="18" charset="0"/>
                <a:ea typeface="ＭＳ Ｐゴシック" pitchFamily="34" charset="-128"/>
              </a:rPr>
              <a:t>gigabytes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 of data </a:t>
            </a:r>
            <a:endParaRPr lang="en-US" sz="2800" b="1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94108F-3F77-97FD-0482-F34F5B94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48" y="1905000"/>
            <a:ext cx="45148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Boolean Logic and Gates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4648200" cy="3200400"/>
          </a:xfrm>
        </p:spPr>
        <p:txBody>
          <a:bodyPr/>
          <a:lstStyle/>
          <a:p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Gate: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an electronic device that operates on inputs to produce outputs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Each gate corresponds to a Boolean operator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D57B-887C-2E3D-47A3-1CB66668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00200"/>
            <a:ext cx="5438775" cy="438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ECE14-B054-4B51-BAE2-0E8AC4C1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5" y="3962400"/>
            <a:ext cx="543877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>
          <a:xfrm>
            <a:off x="711200" y="313802"/>
            <a:ext cx="10769600" cy="1257300"/>
          </a:xfrm>
        </p:spPr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Boolean Logic and Gates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334000" cy="41148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Gates are built from transistors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NOT gate: 1 transistor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NAND: 2 transistors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AND gate: 3 transistors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NOR: 2 transistors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OR gate: 3 transistors</a:t>
            </a:r>
          </a:p>
        </p:txBody>
      </p:sp>
      <p:pic>
        <p:nvPicPr>
          <p:cNvPr id="4098" name="Picture 2" descr="digital logic - NOT gate with transistor - Electrical Engineering Stack ...">
            <a:extLst>
              <a:ext uri="{FF2B5EF4-FFF2-40B4-BE49-F238E27FC236}">
                <a16:creationId xmlns:a16="http://schemas.microsoft.com/office/drawing/2014/main" id="{A96C54E4-D821-2B2B-1605-344357E3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419721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transistors - Broken NOR gate - Electrical Engineering Stack Exchange">
            <a:extLst>
              <a:ext uri="{FF2B5EF4-FFF2-40B4-BE49-F238E27FC236}">
                <a16:creationId xmlns:a16="http://schemas.microsoft.com/office/drawing/2014/main" id="{EEE5C67F-6924-94E9-4E4A-D54D2253F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2133600"/>
            <a:ext cx="3733800" cy="37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ow does the two following images make sense together? (NAND-gate) :  r/AskElectronics">
            <a:extLst>
              <a:ext uri="{FF2B5EF4-FFF2-40B4-BE49-F238E27FC236}">
                <a16:creationId xmlns:a16="http://schemas.microsoft.com/office/drawing/2014/main" id="{139018C4-3654-6767-A67E-383835C6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3657600" cy="37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674C5D3-FD93-B83C-3A98-955B6A85260B}"/>
              </a:ext>
            </a:extLst>
          </p:cNvPr>
          <p:cNvSpPr txBox="1">
            <a:spLocks/>
          </p:cNvSpPr>
          <p:nvPr/>
        </p:nvSpPr>
        <p:spPr>
          <a:xfrm>
            <a:off x="711200" y="4572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Boolean Logic and Gates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9220200" cy="1524000"/>
          </a:xfrm>
        </p:spPr>
        <p:txBody>
          <a:bodyPr/>
          <a:lstStyle/>
          <a:p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Circuit: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has input wires, contains gates connected by wires, and has output wires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Outputs depend only on current inputs: no state 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17021"/>
          <a:stretch/>
        </p:blipFill>
        <p:spPr bwMode="auto">
          <a:xfrm>
            <a:off x="2217625" y="3077545"/>
            <a:ext cx="77567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8713</TotalTime>
  <Words>611</Words>
  <Application>Microsoft Office PowerPoint</Application>
  <PresentationFormat>Widescreen</PresentationFormat>
  <Paragraphs>176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TrumpetLite</vt:lpstr>
      <vt:lpstr>Times New Roman</vt:lpstr>
      <vt:lpstr>ＭＳ Ｐゴシック</vt:lpstr>
      <vt:lpstr>Pizzicato-Swash</vt:lpstr>
      <vt:lpstr>Arial</vt:lpstr>
      <vt:lpstr>Wingdings</vt:lpstr>
      <vt:lpstr>Sample PPT_template</vt:lpstr>
      <vt:lpstr>1_Sample PPT_template</vt:lpstr>
      <vt:lpstr>PowerPoint Presentation</vt:lpstr>
      <vt:lpstr>ALERTs</vt:lpstr>
      <vt:lpstr>What is Logic?</vt:lpstr>
      <vt:lpstr>PowerPoint Presentation</vt:lpstr>
      <vt:lpstr>Physics Meets Logic</vt:lpstr>
      <vt:lpstr>Boolean Logic and Gates</vt:lpstr>
      <vt:lpstr>Boolean Logic and Gates</vt:lpstr>
      <vt:lpstr>PowerPoint Presentation</vt:lpstr>
      <vt:lpstr>Building Computer Circuits</vt:lpstr>
      <vt:lpstr>PowerPoint Presentation</vt:lpstr>
      <vt:lpstr>Building Computer Circuits</vt:lpstr>
      <vt:lpstr>PowerPoint Presentation</vt:lpstr>
      <vt:lpstr>PowerPoint Presentation</vt:lpstr>
      <vt:lpstr>Building Computer Circuits</vt:lpstr>
      <vt:lpstr>Building Computer Circuits</vt:lpstr>
      <vt:lpstr>Building Computer Circuits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315</cp:revision>
  <dcterms:created xsi:type="dcterms:W3CDTF">2011-09-30T14:36:13Z</dcterms:created>
  <dcterms:modified xsi:type="dcterms:W3CDTF">2026-01-23T21:51:57Z</dcterms:modified>
</cp:coreProperties>
</file>