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3"/>
  </p:notesMasterIdLst>
  <p:handoutMasterIdLst>
    <p:handoutMasterId r:id="rId14"/>
  </p:handoutMasterIdLst>
  <p:sldIdLst>
    <p:sldId id="322" r:id="rId3"/>
    <p:sldId id="389" r:id="rId4"/>
    <p:sldId id="258" r:id="rId5"/>
    <p:sldId id="349" r:id="rId6"/>
    <p:sldId id="260" r:id="rId7"/>
    <p:sldId id="387" r:id="rId8"/>
    <p:sldId id="398" r:id="rId9"/>
    <p:sldId id="400" r:id="rId10"/>
    <p:sldId id="397" r:id="rId11"/>
    <p:sldId id="396" r:id="rId12"/>
  </p:sldIdLst>
  <p:sldSz cx="12192000" cy="6858000"/>
  <p:notesSz cx="6858000" cy="9144000"/>
  <p:embeddedFontLst>
    <p:embeddedFont>
      <p:font typeface="Footlight MT Light" panose="0204060206030A020304" pitchFamily="18" charset="0"/>
      <p:regular r:id="rId15"/>
    </p:embeddedFont>
    <p:embeddedFont>
      <p:font typeface="Pizzicato-Swash" panose="00000400000000000000" pitchFamily="2" charset="0"/>
      <p:regular r:id="rId16"/>
    </p:embeddedFont>
    <p:embeddedFont>
      <p:font typeface="TrumpetLite" panose="020A0602050506020204" pitchFamily="18" charset="0"/>
      <p:regular r:id="rId17"/>
      <p:bold r:id="rId18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0" autoAdjust="0"/>
    <p:restoredTop sz="94660"/>
  </p:normalViewPr>
  <p:slideViewPr>
    <p:cSldViewPr>
      <p:cViewPr varScale="1">
        <p:scale>
          <a:sx n="103" d="100"/>
          <a:sy n="103" d="100"/>
        </p:scale>
        <p:origin x="366" y="90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3D492417-6F27-46C0-9E21-AB21B562D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F789FE-1EA8-4AB4-87F8-28D4AEEBEAD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6E66578-2550-47F8-A3AD-647C5F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8A3CCF0-0A6B-47DB-9641-6E873DA0C5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DBEA7F55-ECAE-4E05-9105-861B6F55D2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F5A8BA-7EC7-4142-AE90-EF12A04B27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BC2A7E-825A-412E-BB2A-1FE2751E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DA3C6F5-F4C2-4C03-B145-76359A13A2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8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1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1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0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1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ii-cod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unicode.org/standard/WhatIsUnicod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UBX2QQHlQ_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hyperlink" Target="https://samplefocus.com/samples/sharp-oscill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0" y="1562100"/>
            <a:ext cx="3886200" cy="42291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Data: Representation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A digital representation of data interpreted by a computer system ...">
            <a:extLst>
              <a:ext uri="{FF2B5EF4-FFF2-40B4-BE49-F238E27FC236}">
                <a16:creationId xmlns:a16="http://schemas.microsoft.com/office/drawing/2014/main" id="{77BAE6A1-809A-8499-8086-DC5741D9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8300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488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Text: ASCII &amp; Unicode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93726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hlinkClick r:id="rId3"/>
              </a:rPr>
              <a:t>https://www.ascii-code.com/</a:t>
            </a:r>
            <a:endParaRPr lang="en-US" altLang="en-US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  <a:hlinkClick r:id="rId4"/>
              </a:rPr>
              <a:t>http://www.unicode.org/standard/WhatIsUnicode.html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7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92202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endParaRPr lang="en-US" sz="28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TrumpetLite" panose="020A0602050506020204" pitchFamily="18" charset="0"/>
              </a:rPr>
              <a:t>Assignment 3 is due Friday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>
              <a:latin typeface="TrumpetLite" panose="020A0602050506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se Racing Foam Air Filter Yamaha YFZ450 2004-2015">
            <a:extLst>
              <a:ext uri="{FF2B5EF4-FFF2-40B4-BE49-F238E27FC236}">
                <a16:creationId xmlns:a16="http://schemas.microsoft.com/office/drawing/2014/main" id="{BAC0C967-B70B-446D-8D1B-51CBD724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90">
            <a:off x="8483920" y="4149951"/>
            <a:ext cx="1924646" cy="19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aerdal.com/images/S/AESRIRYA.jpg">
            <a:extLst>
              <a:ext uri="{FF2B5EF4-FFF2-40B4-BE49-F238E27FC236}">
                <a16:creationId xmlns:a16="http://schemas.microsoft.com/office/drawing/2014/main" id="{AC6A8F07-50FD-4B32-8B3F-16F4B063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136">
            <a:off x="6532712" y="4781889"/>
            <a:ext cx="2584960" cy="11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1">
            <a:extLst>
              <a:ext uri="{FF2B5EF4-FFF2-40B4-BE49-F238E27FC236}">
                <a16:creationId xmlns:a16="http://schemas.microsoft.com/office/drawing/2014/main" id="{AD037C14-7F48-49DA-85A0-5AA51193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does this mean?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90DF91-AAB2-4D92-8AA7-8E8E8C027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56018"/>
            <a:ext cx="9144000" cy="459238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10110001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Unsigned Integer:	177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Sign &amp; Magnitude Integer:	-49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2s-Complement Integer:	-79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Extended ASCII Character:	±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Hexadecimal Number:	B1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Denali Monoaxial/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Polyaxial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ATR™ Set Screw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Moose Racing Air Filter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Laerdal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Medical ‘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Extri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Kelly’ trauma mannequin</a:t>
            </a:r>
          </a:p>
          <a:p>
            <a:pPr marL="0" indent="0" defTabSz="933450">
              <a:buNone/>
              <a:tabLst>
                <a:tab pos="3541713" algn="r"/>
              </a:tabLst>
            </a:pP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F337A-623B-4A12-BD47-F57697E17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2286920"/>
            <a:ext cx="2091524" cy="19068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77C6417-6B69-4E9C-9832-9203E76F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Data Representation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4099AAC-8CDF-4E1C-9DCB-1ACE0FA39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rumpetLite" panose="020A0602050506020204" pitchFamily="18" charset="0"/>
              </a:rPr>
              <a:t>Motivating Principles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Symbols have </a:t>
            </a:r>
            <a:r>
              <a:rPr lang="en-US" altLang="en-US" sz="2800" dirty="0">
                <a:solidFill>
                  <a:srgbClr val="FF0000"/>
                </a:solidFill>
                <a:latin typeface="TrumpetLite" panose="020A0602050506020204" pitchFamily="18" charset="0"/>
              </a:rPr>
              <a:t>NO</a:t>
            </a:r>
            <a:r>
              <a:rPr lang="en-US" altLang="en-US" sz="2800" dirty="0">
                <a:latin typeface="TrumpetLite" panose="020A0602050506020204" pitchFamily="18" charset="0"/>
              </a:rPr>
              <a:t> inherent meaning!!</a:t>
            </a:r>
            <a:br>
              <a:rPr lang="en-US" altLang="en-US" sz="2800" dirty="0">
                <a:latin typeface="TrumpetLite" panose="020A0602050506020204" pitchFamily="18" charset="0"/>
              </a:rPr>
            </a:br>
            <a:r>
              <a:rPr lang="en-US" altLang="en-US" sz="2800" dirty="0">
                <a:latin typeface="TrumpetLite" panose="020A0602050506020204" pitchFamily="18" charset="0"/>
              </a:rPr>
              <a:t>They only mean what we </a:t>
            </a:r>
            <a:r>
              <a:rPr lang="en-US" altLang="en-US" sz="2800" u="sng" dirty="0">
                <a:latin typeface="TrumpetLite" panose="020A0602050506020204" pitchFamily="18" charset="0"/>
              </a:rPr>
              <a:t>choose</a:t>
            </a:r>
            <a:r>
              <a:rPr lang="en-US" altLang="en-US" sz="2800" dirty="0">
                <a:latin typeface="TrumpetLite" panose="020A0602050506020204" pitchFamily="18" charset="0"/>
              </a:rPr>
              <a:t> them to mean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The representations that we choose often determine the algorithms available to us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248C4-4FE7-4A2C-8ACE-BD1B15934456}"/>
              </a:ext>
            </a:extLst>
          </p:cNvPr>
          <p:cNvSpPr/>
          <p:nvPr/>
        </p:nvSpPr>
        <p:spPr>
          <a:xfrm>
            <a:off x="3618915" y="3810000"/>
            <a:ext cx="49541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Interpretation is key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3A61641-6522-4173-A228-BDD6310E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86" y="1328418"/>
            <a:ext cx="4876215" cy="44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Digital Computers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906000" cy="5029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Are built upon and operate by the simple concept of choice, or the ability to distinguish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And not only that, but the most primitive sort of choice or distinction: that between two alternatives</a:t>
            </a:r>
          </a:p>
          <a:p>
            <a:pPr lvl="1">
              <a:tabLst>
                <a:tab pos="1997075" algn="l"/>
                <a:tab pos="3890963" algn="l"/>
                <a:tab pos="6056313" algn="l"/>
              </a:tabLst>
            </a:pPr>
            <a:r>
              <a:rPr lang="en-US" altLang="en-US" dirty="0">
                <a:latin typeface="TrumpetLite" panose="020A0602050506020204" pitchFamily="18" charset="0"/>
              </a:rPr>
              <a:t>on / off</a:t>
            </a:r>
            <a:r>
              <a:rPr lang="en-US" altLang="en-US">
                <a:latin typeface="TrumpetLite" panose="020A0602050506020204" pitchFamily="18" charset="0"/>
              </a:rPr>
              <a:t>	</a:t>
            </a:r>
            <a:r>
              <a:rPr lang="en-US" altLang="en-US">
                <a:latin typeface="TrumpetLite" panose="020A0602050506020204" pitchFamily="18" charset="0"/>
                <a:sym typeface="Symbol" panose="05050102010706020507" pitchFamily="18" charset="2"/>
              </a:rPr>
              <a:t> </a:t>
            </a:r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true </a:t>
            </a:r>
            <a:r>
              <a:rPr lang="en-US" altLang="en-US">
                <a:latin typeface="TrumpetLite" panose="020A0602050506020204" pitchFamily="18" charset="0"/>
                <a:sym typeface="Symbol" panose="05050102010706020507" pitchFamily="18" charset="2"/>
              </a:rPr>
              <a:t>/ false	  open </a:t>
            </a:r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/ closed	 positive / negative</a:t>
            </a:r>
          </a:p>
          <a:p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WHY?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It is as simple as you can get!</a:t>
            </a:r>
          </a:p>
          <a:p>
            <a:pPr lvl="2"/>
            <a:r>
              <a:rPr lang="en-US" altLang="en-US" dirty="0">
                <a:latin typeface="TrumpetLite" panose="020A0602050506020204" pitchFamily="18" charset="0"/>
              </a:rPr>
              <a:t>Mathematically</a:t>
            </a:r>
          </a:p>
          <a:p>
            <a:pPr lvl="2"/>
            <a:r>
              <a:rPr lang="en-US" altLang="en-US" dirty="0">
                <a:latin typeface="TrumpetLite" panose="020A0602050506020204" pitchFamily="18" charset="0"/>
              </a:rPr>
              <a:t>Engineering Principle: It is better </a:t>
            </a:r>
            <a:r>
              <a:rPr lang="en-US" altLang="en-US">
                <a:latin typeface="TrumpetLite" panose="020A0602050506020204" pitchFamily="18" charset="0"/>
              </a:rPr>
              <a:t>to design a complex </a:t>
            </a:r>
            <a:br>
              <a:rPr lang="en-US" altLang="en-US">
                <a:latin typeface="TrumpetLite" panose="020A0602050506020204" pitchFamily="18" charset="0"/>
              </a:rPr>
            </a:br>
            <a:r>
              <a:rPr lang="en-US" altLang="en-US">
                <a:latin typeface="TrumpetLite" panose="020A0602050506020204" pitchFamily="18" charset="0"/>
              </a:rPr>
              <a:t>system </a:t>
            </a:r>
            <a:r>
              <a:rPr lang="en-US" altLang="en-US" dirty="0">
                <a:latin typeface="TrumpetLite" panose="020A0602050506020204" pitchFamily="18" charset="0"/>
              </a:rPr>
              <a:t>out of </a:t>
            </a:r>
            <a:r>
              <a:rPr lang="en-US" altLang="en-US">
                <a:latin typeface="TrumpetLite" panose="020A0602050506020204" pitchFamily="18" charset="0"/>
              </a:rPr>
              <a:t>simple components than </a:t>
            </a:r>
            <a:r>
              <a:rPr lang="en-US" altLang="en-US" dirty="0">
                <a:latin typeface="TrumpetLite" panose="020A0602050506020204" pitchFamily="18" charset="0"/>
              </a:rPr>
              <a:t>out of complex ones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D0E816D-8262-492E-92B7-CAF2374C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34" y="3048000"/>
            <a:ext cx="2549866" cy="37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21739-B044-40E8-9D45-FC623441D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8795">
            <a:off x="5205127" y="2131453"/>
            <a:ext cx="6656518" cy="4187876"/>
          </a:xfrm>
          <a:prstGeom prst="rect">
            <a:avLst/>
          </a:prstGeom>
        </p:spPr>
      </p:pic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Binary Codes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In a computer,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all data </a:t>
            </a:r>
            <a:r>
              <a:rPr lang="en-US" altLang="en-US" dirty="0">
                <a:latin typeface="TrumpetLite" panose="020A0602050506020204" pitchFamily="18" charset="0"/>
              </a:rPr>
              <a:t>is represented in </a:t>
            </a:r>
            <a:r>
              <a:rPr lang="en-US" altLang="en-US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binary codes</a:t>
            </a:r>
          </a:p>
          <a:p>
            <a:pPr marL="0" indent="0">
              <a:buNone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	e.g., sequences of 0s and 1s</a:t>
            </a:r>
          </a:p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All </a:t>
            </a:r>
            <a:r>
              <a:rPr lang="en-US" altLang="en-US" dirty="0">
                <a:latin typeface="TrumpetLite" panose="020A0602050506020204" pitchFamily="18" charset="0"/>
              </a:rPr>
              <a:t>hardware components operate in </a:t>
            </a:r>
            <a:r>
              <a:rPr lang="en-US" altLang="en-US">
                <a:latin typeface="TrumpetLite" panose="020A0602050506020204" pitchFamily="18" charset="0"/>
              </a:rPr>
              <a:t>a </a:t>
            </a:r>
            <a:br>
              <a:rPr lang="en-US" altLang="en-US">
                <a:latin typeface="TrumpetLite" panose="020A0602050506020204" pitchFamily="18" charset="0"/>
              </a:rPr>
            </a:br>
            <a:r>
              <a:rPr lang="en-US" altLang="en-US">
                <a:latin typeface="TrumpetLite" panose="020A0602050506020204" pitchFamily="18" charset="0"/>
              </a:rPr>
              <a:t>‘</a:t>
            </a:r>
            <a:r>
              <a:rPr lang="en-US" altLang="en-US" dirty="0" err="1">
                <a:latin typeface="TrumpetLite" panose="020A0602050506020204" pitchFamily="18" charset="0"/>
              </a:rPr>
              <a:t>bistable</a:t>
            </a:r>
            <a:r>
              <a:rPr lang="en-US" altLang="en-US" dirty="0">
                <a:latin typeface="TrumpetLite" panose="020A0602050506020204" pitchFamily="18" charset="0"/>
              </a:rPr>
              <a:t> environment’</a:t>
            </a: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Why 0 &amp; 1?</a:t>
            </a:r>
          </a:p>
          <a:p>
            <a:pPr marL="0" indent="0" defTabSz="231775"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  <a:sym typeface="Symbol" panose="05050102010706020507" pitchFamily="18" charset="2"/>
              </a:rPr>
              <a:t>	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historical accident</a:t>
            </a:r>
          </a:p>
        </p:txBody>
      </p:sp>
    </p:spTree>
    <p:extLst>
      <p:ext uri="{BB962C8B-B14F-4D97-AF65-F5344CB8AC3E}">
        <p14:creationId xmlns:p14="http://schemas.microsoft.com/office/powerpoint/2010/main" val="89922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81000"/>
            <a:ext cx="94234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Digitization of analog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8C6-7051-4537-B215-1C26A1DD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Footlight MT Light" panose="0204060206030A020304" pitchFamily="18" charset="0"/>
              </a:rPr>
              <a:t>What does </a:t>
            </a:r>
            <a:r>
              <a:rPr lang="en-US" b="1">
                <a:solidFill>
                  <a:srgbClr val="C00000"/>
                </a:solidFill>
                <a:latin typeface="Footlight MT Light" panose="0204060206030A020304" pitchFamily="18" charset="0"/>
              </a:rPr>
              <a:t>analog</a:t>
            </a:r>
            <a:r>
              <a:rPr lang="en-US">
                <a:latin typeface="Footlight MT Light" panose="0204060206030A020304" pitchFamily="18" charset="0"/>
              </a:rPr>
              <a:t> mean?</a:t>
            </a:r>
          </a:p>
          <a:p>
            <a:r>
              <a:rPr lang="en-US" b="1">
                <a:solidFill>
                  <a:srgbClr val="00B050"/>
                </a:solidFill>
                <a:latin typeface="Footlight MT Light" panose="0204060206030A020304" pitchFamily="18" charset="0"/>
              </a:rPr>
              <a:t>Digitize</a:t>
            </a:r>
            <a:r>
              <a:rPr lang="en-US" dirty="0">
                <a:latin typeface="Footlight MT Light" panose="0204060206030A020304" pitchFamily="18" charset="0"/>
              </a:rPr>
              <a:t>: to convert to a digital form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Sampling</a:t>
            </a:r>
            <a:r>
              <a:rPr lang="en-US" dirty="0">
                <a:latin typeface="Footlight MT Light" panose="0204060206030A020304" pitchFamily="18" charset="0"/>
              </a:rPr>
              <a:t>: </a:t>
            </a:r>
            <a:r>
              <a:rPr lang="en-US">
                <a:latin typeface="Footlight MT Light" panose="0204060206030A020304" pitchFamily="18" charset="0"/>
              </a:rPr>
              <a:t>record analog values </a:t>
            </a:r>
            <a:r>
              <a:rPr lang="en-US" dirty="0">
                <a:latin typeface="Footlight MT Light" panose="0204060206030A020304" pitchFamily="18" charset="0"/>
              </a:rPr>
              <a:t>at fixed, discrete intervals</a:t>
            </a:r>
          </a:p>
          <a:p>
            <a:endParaRPr lang="en-US">
              <a:latin typeface="Footlight MT Light" panose="0204060206030A020304" pitchFamily="18" charset="0"/>
            </a:endParaRPr>
          </a:p>
          <a:p>
            <a:r>
              <a:rPr lang="en-US">
                <a:latin typeface="Footlight MT Light" panose="0204060206030A020304" pitchFamily="18" charset="0"/>
              </a:rPr>
              <a:t>So for images, that would involve overlaying a grid with a specified </a:t>
            </a:r>
            <a:r>
              <a:rPr lang="en-US" b="1">
                <a:solidFill>
                  <a:srgbClr val="FFC000"/>
                </a:solidFill>
                <a:latin typeface="Footlight MT Light" panose="0204060206030A020304" pitchFamily="18" charset="0"/>
              </a:rPr>
              <a:t>resolution</a:t>
            </a:r>
            <a:r>
              <a:rPr lang="en-US">
                <a:latin typeface="Footlight MT Light" panose="0204060206030A020304" pitchFamily="18" charset="0"/>
              </a:rPr>
              <a:t>, and sampling each cell's </a:t>
            </a:r>
            <a:r>
              <a:rPr lang="en-US" b="1">
                <a:solidFill>
                  <a:srgbClr val="00B050"/>
                </a:solidFill>
                <a:latin typeface="Footlight MT Light" panose="0204060206030A020304" pitchFamily="18" charset="0"/>
              </a:rPr>
              <a:t>intensity</a:t>
            </a:r>
          </a:p>
          <a:p>
            <a:r>
              <a:rPr lang="en-US">
                <a:latin typeface="Footlight MT Light" panose="0204060206030A020304" pitchFamily="18" charset="0"/>
              </a:rPr>
              <a:t>For audio, that would be capturing the </a:t>
            </a:r>
            <a:r>
              <a:rPr lang="en-US" b="1">
                <a:solidFill>
                  <a:srgbClr val="00B0F0"/>
                </a:solidFill>
                <a:latin typeface="Footlight MT Light" panose="0204060206030A020304" pitchFamily="18" charset="0"/>
              </a:rPr>
              <a:t>amplitude</a:t>
            </a:r>
            <a:r>
              <a:rPr lang="en-US">
                <a:latin typeface="Footlight MT Light" panose="0204060206030A020304" pitchFamily="18" charset="0"/>
              </a:rPr>
              <a:t> of a signal at a specified </a:t>
            </a:r>
            <a:r>
              <a:rPr lang="en-US" b="1">
                <a:solidFill>
                  <a:srgbClr val="92D050"/>
                </a:solidFill>
                <a:latin typeface="Footlight MT Light" panose="0204060206030A020304" pitchFamily="18" charset="0"/>
              </a:rPr>
              <a:t>frequency</a:t>
            </a:r>
          </a:p>
          <a:p>
            <a:r>
              <a:rPr lang="en-US">
                <a:latin typeface="Footlight MT Light" panose="0204060206030A020304" pitchFamily="18" charset="0"/>
              </a:rPr>
              <a:t>For video, it would be both of the above at the specified frequency.</a:t>
            </a: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1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92964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Images</a:t>
            </a:r>
          </a:p>
        </p:txBody>
      </p:sp>
      <p:pic>
        <p:nvPicPr>
          <p:cNvPr id="2050" name="Picture 2" descr="ALLENS COMMUNICATIONS | Allen's TV Cable | How it Works: Digital ...">
            <a:extLst>
              <a:ext uri="{FF2B5EF4-FFF2-40B4-BE49-F238E27FC236}">
                <a16:creationId xmlns:a16="http://schemas.microsoft.com/office/drawing/2014/main" id="{EDFF93B1-BF12-9A50-433F-BF0DF427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6" y="3429000"/>
            <a:ext cx="616844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8C6-7051-4537-B215-1C26A1DD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6400"/>
            <a:ext cx="10769600" cy="5029200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Image sampling: record color or intensity at fixed, discrete intervals </a:t>
            </a:r>
            <a:r>
              <a:rPr lang="en-US">
                <a:latin typeface="Footlight MT Light" panose="0204060206030A020304" pitchFamily="18" charset="0"/>
              </a:rPr>
              <a:t>in 2D</a:t>
            </a:r>
            <a:endParaRPr lang="en-US" dirty="0">
              <a:latin typeface="Footlight MT Light" panose="0204060206030A020304" pitchFamily="18" charset="0"/>
            </a:endParaRPr>
          </a:p>
          <a:p>
            <a:r>
              <a:rPr lang="en-US" dirty="0">
                <a:latin typeface="Footlight MT Light" panose="0204060206030A020304" pitchFamily="18" charset="0"/>
              </a:rPr>
              <a:t>Pixels: individual recorded samples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RGB encoding scheme</a:t>
            </a:r>
            <a:r>
              <a:rPr lang="en-US" dirty="0">
                <a:latin typeface="Footlight MT Light" panose="0204060206030A020304" pitchFamily="18" charset="0"/>
              </a:rPr>
              <a:t>: </a:t>
            </a:r>
          </a:p>
          <a:p>
            <a:pPr lvl="1"/>
            <a:r>
              <a:rPr lang="en-US" dirty="0">
                <a:latin typeface="Footlight MT Light" panose="0204060206030A020304" pitchFamily="18" charset="0"/>
              </a:rPr>
              <a:t>Colors are combinations of red, green, and blue</a:t>
            </a:r>
          </a:p>
          <a:p>
            <a:pPr lvl="1"/>
            <a:r>
              <a:rPr lang="en-US" dirty="0">
                <a:latin typeface="Footlight MT Light" panose="0204060206030A020304" pitchFamily="18" charset="0"/>
              </a:rPr>
              <a:t>One byte each for red, green, and blue</a:t>
            </a:r>
          </a:p>
          <a:p>
            <a:r>
              <a:rPr lang="en-US" b="1" dirty="0">
                <a:solidFill>
                  <a:srgbClr val="00B050"/>
                </a:solidFill>
                <a:latin typeface="Footlight MT Light" panose="0204060206030A020304" pitchFamily="18" charset="0"/>
              </a:rPr>
              <a:t>Raster graphics </a:t>
            </a:r>
            <a:r>
              <a:rPr lang="en-US" dirty="0">
                <a:latin typeface="Footlight MT Light" panose="0204060206030A020304" pitchFamily="18" charset="0"/>
              </a:rPr>
              <a:t>store picture </a:t>
            </a:r>
            <a:r>
              <a:rPr lang="en-US">
                <a:latin typeface="Footlight MT Light" panose="0204060206030A020304" pitchFamily="18" charset="0"/>
              </a:rPr>
              <a:t>as </a:t>
            </a:r>
            <a:br>
              <a:rPr lang="en-US">
                <a:latin typeface="Footlight MT Light" panose="0204060206030A020304" pitchFamily="18" charset="0"/>
              </a:rPr>
            </a:br>
            <a:r>
              <a:rPr lang="en-US">
                <a:latin typeface="Footlight MT Light" panose="0204060206030A020304" pitchFamily="18" charset="0"/>
              </a:rPr>
              <a:t>2D grid </a:t>
            </a:r>
            <a:r>
              <a:rPr lang="en-US" dirty="0">
                <a:latin typeface="Footlight MT Light" panose="0204060206030A020304" pitchFamily="18" charset="0"/>
              </a:rPr>
              <a:t>of </a:t>
            </a:r>
            <a:r>
              <a:rPr lang="en-US">
                <a:latin typeface="Footlight MT Light" panose="0204060206030A020304" pitchFamily="18" charset="0"/>
              </a:rPr>
              <a:t>pixel values</a:t>
            </a:r>
          </a:p>
          <a:p>
            <a:r>
              <a:rPr lang="en-US" b="1">
                <a:solidFill>
                  <a:srgbClr val="0070C0"/>
                </a:solidFill>
                <a:latin typeface="Footlight MT Light" panose="0204060206030A020304" pitchFamily="18" charset="0"/>
              </a:rPr>
              <a:t>Vector graphics </a:t>
            </a:r>
            <a:r>
              <a:rPr lang="en-US">
                <a:latin typeface="Footlight MT Light" panose="0204060206030A020304" pitchFamily="18" charset="0"/>
              </a:rPr>
              <a:t>store a picture as</a:t>
            </a:r>
            <a:br>
              <a:rPr lang="en-US">
                <a:latin typeface="Footlight MT Light" panose="0204060206030A020304" pitchFamily="18" charset="0"/>
              </a:rPr>
            </a:br>
            <a:r>
              <a:rPr lang="en-US">
                <a:latin typeface="Footlight MT Light" panose="0204060206030A020304" pitchFamily="18" charset="0"/>
              </a:rPr>
              <a:t>a set of functions for generating</a:t>
            </a:r>
            <a:br>
              <a:rPr lang="en-US">
                <a:latin typeface="Footlight MT Light" panose="0204060206030A020304" pitchFamily="18" charset="0"/>
              </a:rPr>
            </a:br>
            <a:r>
              <a:rPr lang="en-US">
                <a:latin typeface="Footlight MT Light" panose="0204060206030A020304" pitchFamily="18" charset="0"/>
              </a:rPr>
              <a:t>objects in the image</a:t>
            </a:r>
          </a:p>
          <a:p>
            <a:r>
              <a:rPr lang="en-US">
                <a:latin typeface="Footlight MT Light" panose="0204060206030A020304" pitchFamily="18" charset="0"/>
                <a:hlinkClick r:id="rId4"/>
              </a:rPr>
              <a:t>Matt Parker</a:t>
            </a:r>
            <a:endParaRPr lang="en-US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9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Sound</a:t>
            </a:r>
          </a:p>
        </p:txBody>
      </p:sp>
      <p:pic>
        <p:nvPicPr>
          <p:cNvPr id="3074" name="Picture 2" descr="Digital Audio Basics: Sampling Rate and Bit Depth - mp4gain.com">
            <a:extLst>
              <a:ext uri="{FF2B5EF4-FFF2-40B4-BE49-F238E27FC236}">
                <a16:creationId xmlns:a16="http://schemas.microsoft.com/office/drawing/2014/main" id="{F5979E35-1161-F771-2D28-FBB69F239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3240"/>
          <a:stretch/>
        </p:blipFill>
        <p:spPr bwMode="auto">
          <a:xfrm>
            <a:off x="6477000" y="2557040"/>
            <a:ext cx="5257800" cy="23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1CE8F-F105-C4A1-F6FC-7DCE58F1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Footlight MT Light" panose="0204060206030A020304" pitchFamily="18" charset="0"/>
              </a:rPr>
              <a:t>Sounds are literally waves of vibration in the air, so we can </a:t>
            </a:r>
            <a:r>
              <a:rPr lang="en-US" sz="2800">
                <a:latin typeface="Footlight MT Light" panose="0204060206030A020304" pitchFamily="18" charset="0"/>
                <a:hlinkClick r:id="rId4"/>
              </a:rPr>
              <a:t>graph</a:t>
            </a:r>
            <a:r>
              <a:rPr lang="en-US" sz="2800">
                <a:latin typeface="Footlight MT Light" panose="0204060206030A020304" pitchFamily="18" charset="0"/>
              </a:rPr>
              <a:t> those waves to get a visualization of the sound.</a:t>
            </a:r>
          </a:p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Sampling</a:t>
            </a:r>
            <a:r>
              <a:rPr lang="en-US" sz="2800">
                <a:latin typeface="Footlight MT Light" panose="0204060206030A020304" pitchFamily="18" charset="0"/>
              </a:rPr>
              <a:t>: record sound wave values at </a:t>
            </a:r>
            <a:br>
              <a:rPr lang="en-US" sz="2800">
                <a:latin typeface="Footlight MT Light" panose="0204060206030A020304" pitchFamily="18" charset="0"/>
              </a:rPr>
            </a:br>
            <a:r>
              <a:rPr lang="en-US" sz="2800">
                <a:latin typeface="Footlight MT Light" panose="0204060206030A020304" pitchFamily="18" charset="0"/>
              </a:rPr>
              <a:t>fixed, discrete intervals</a:t>
            </a:r>
          </a:p>
          <a:p>
            <a:r>
              <a:rPr lang="en-US" sz="2800">
                <a:latin typeface="Footlight MT Light" panose="0204060206030A020304" pitchFamily="18" charset="0"/>
              </a:rPr>
              <a:t>The </a:t>
            </a:r>
            <a:r>
              <a:rPr lang="en-US" sz="2800" b="1">
                <a:solidFill>
                  <a:srgbClr val="FF0000"/>
                </a:solidFill>
                <a:latin typeface="Footlight MT Light" panose="0204060206030A020304" pitchFamily="18" charset="0"/>
              </a:rPr>
              <a:t>sampling rate</a:t>
            </a:r>
            <a:r>
              <a:rPr lang="en-US" sz="280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2800">
                <a:latin typeface="Footlight MT Light" panose="0204060206030A020304" pitchFamily="18" charset="0"/>
              </a:rPr>
              <a:t>is the frequency</a:t>
            </a:r>
            <a:br>
              <a:rPr lang="en-US" sz="2800">
                <a:latin typeface="Footlight MT Light" panose="0204060206030A020304" pitchFamily="18" charset="0"/>
              </a:rPr>
            </a:br>
            <a:r>
              <a:rPr lang="en-US" sz="2800">
                <a:latin typeface="Footlight MT Light" panose="0204060206030A020304" pitchFamily="18" charset="0"/>
              </a:rPr>
              <a:t>at which the waveform is measured</a:t>
            </a:r>
          </a:p>
          <a:p>
            <a:pPr lvl="1"/>
            <a:r>
              <a:rPr lang="en-US">
                <a:latin typeface="Footlight MT Light" panose="0204060206030A020304" pitchFamily="18" charset="0"/>
              </a:rPr>
              <a:t>More samples = more accurate wave form</a:t>
            </a:r>
          </a:p>
          <a:p>
            <a:r>
              <a:rPr lang="en-US" sz="2800">
                <a:latin typeface="Footlight MT Light" panose="0204060206030A020304" pitchFamily="18" charset="0"/>
              </a:rPr>
              <a:t>The </a:t>
            </a:r>
            <a:r>
              <a:rPr lang="en-US" sz="2800" b="1">
                <a:solidFill>
                  <a:srgbClr val="00B050"/>
                </a:solidFill>
                <a:latin typeface="Footlight MT Light" panose="0204060206030A020304" pitchFamily="18" charset="0"/>
              </a:rPr>
              <a:t>bit depth </a:t>
            </a:r>
            <a:r>
              <a:rPr lang="en-US" sz="2800">
                <a:latin typeface="Footlight MT Light" panose="0204060206030A020304" pitchFamily="18" charset="0"/>
              </a:rPr>
              <a:t>is the number of bits per sample</a:t>
            </a:r>
          </a:p>
          <a:p>
            <a:pPr lvl="1"/>
            <a:r>
              <a:rPr lang="en-US" sz="2600">
                <a:latin typeface="Footlight MT Light" panose="0204060206030A020304" pitchFamily="18" charset="0"/>
              </a:rPr>
              <a:t>More bits = more accurate amplitude</a:t>
            </a:r>
            <a:br>
              <a:rPr lang="en-US" sz="2600">
                <a:latin typeface="Footlight MT Light" panose="0204060206030A020304" pitchFamily="18" charset="0"/>
              </a:rPr>
            </a:br>
            <a:endParaRPr lang="en-US" sz="2600"/>
          </a:p>
        </p:txBody>
      </p:sp>
      <p:pic>
        <p:nvPicPr>
          <p:cNvPr id="3078" name="Picture 6" descr="Wat is de samplefrequentie en hoe helpt dit de kwaliteit van de audio ...">
            <a:extLst>
              <a:ext uri="{FF2B5EF4-FFF2-40B4-BE49-F238E27FC236}">
                <a16:creationId xmlns:a16="http://schemas.microsoft.com/office/drawing/2014/main" id="{8263A9D2-59E4-2303-BEA5-D1354BAF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55704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3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7030A0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497</Words>
  <Application>Microsoft Office PowerPoint</Application>
  <PresentationFormat>Widescreen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TrumpetLite</vt:lpstr>
      <vt:lpstr>Times New Roman</vt:lpstr>
      <vt:lpstr>Footlight MT Light</vt:lpstr>
      <vt:lpstr>Pizzicato-Swash</vt:lpstr>
      <vt:lpstr>Arial</vt:lpstr>
      <vt:lpstr>Sample PPT_template</vt:lpstr>
      <vt:lpstr>1_Sample PPT_template</vt:lpstr>
      <vt:lpstr>PowerPoint Presentation</vt:lpstr>
      <vt:lpstr>ALERTs</vt:lpstr>
      <vt:lpstr>What does this mean?</vt:lpstr>
      <vt:lpstr>Data Representation</vt:lpstr>
      <vt:lpstr>Digital Computers</vt:lpstr>
      <vt:lpstr>Binary Codes</vt:lpstr>
      <vt:lpstr>Digitization of analog data</vt:lpstr>
      <vt:lpstr>Images</vt:lpstr>
      <vt:lpstr>Sound</vt:lpstr>
      <vt:lpstr>Text: ASCII &amp; Unicode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271</cp:revision>
  <dcterms:created xsi:type="dcterms:W3CDTF">2011-08-22T21:18:53Z</dcterms:created>
  <dcterms:modified xsi:type="dcterms:W3CDTF">2026-01-23T21:50:25Z</dcterms:modified>
</cp:coreProperties>
</file>