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032" r:id="rId2"/>
  </p:sldMasterIdLst>
  <p:notesMasterIdLst>
    <p:notesMasterId r:id="rId15"/>
  </p:notesMasterIdLst>
  <p:handoutMasterIdLst>
    <p:handoutMasterId r:id="rId16"/>
  </p:handoutMasterIdLst>
  <p:sldIdLst>
    <p:sldId id="322" r:id="rId3"/>
    <p:sldId id="410" r:id="rId4"/>
    <p:sldId id="394" r:id="rId5"/>
    <p:sldId id="528" r:id="rId6"/>
    <p:sldId id="347" r:id="rId7"/>
    <p:sldId id="525" r:id="rId8"/>
    <p:sldId id="524" r:id="rId9"/>
    <p:sldId id="422" r:id="rId10"/>
    <p:sldId id="500" r:id="rId11"/>
    <p:sldId id="483" r:id="rId12"/>
    <p:sldId id="527" r:id="rId13"/>
    <p:sldId id="529" r:id="rId14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7"/>
    </p:embeddedFont>
    <p:embeddedFont>
      <p:font typeface="Ballads" pitchFamily="2" charset="0"/>
      <p:regular r:id="rId18"/>
    </p:embeddedFont>
    <p:embeddedFont>
      <p:font typeface="Pizzicato-Swash" panose="00000400000000000000" pitchFamily="2" charset="0"/>
      <p:regular r:id="rId19"/>
    </p:embeddedFont>
    <p:embeddedFont>
      <p:font typeface="TrumpetLite" panose="020A0602050506020204" pitchFamily="18" charset="0"/>
      <p:regular r:id="rId20"/>
      <p:bold r:id="rId21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1D74B5-2AE9-4302-9FAC-9198BBFE1793}" type="datetime1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9DBF5-D59A-427C-A789-BC0EAC043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8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569B01-65A6-4CB5-95F2-FC378CECC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7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8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844614-3D53-772F-7A7A-13B806E5E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4BA238D-EB91-FDFB-C4A7-A944A7F576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E4C0CB32-D597-269B-2303-A99836D92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B8EDF4E6-AAAC-E58C-8A7A-5FFC5233BD6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6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3E37C0-BC4A-4A0B-A3F6-D45348B1D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7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240A-AECE-4629-9110-C217D02C9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B7A35-4FAF-4B0F-B39D-68B925975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6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8600-F73C-410D-AA71-2030FE1C2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C855F-D144-4B2D-AD64-5D1431CB0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9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C8305-1767-4DB8-A51E-9527EDA39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FF43C3E-49DE-4526-BF65-1EAFC0CF2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D1F3-84AB-4B53-BE51-36E07AA51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6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0690-3EC2-4642-B6C1-0D213B1C9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3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7CBD-863E-42CE-86B3-EF5180E11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71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83B6-F8D4-412F-97D7-D4976CAA7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4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C360-0B89-49C7-A281-8485C8801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71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0463-B978-4F2E-AFC1-27F5C5887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7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D89C6-255F-4E7F-A9A1-A6C1A79BD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42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78537-E60A-4241-BE06-FE1EF258B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70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48A88-6F3D-4E01-A711-12C9850CD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9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7E91-850F-4B94-822C-B6C719DC4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04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DE5F4-13B2-47EA-85E7-60467CDE1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21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9CB6-B7DB-4247-B6A9-B354D7393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8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484E-4F96-4410-927B-79E11CB7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33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A6254-37E8-43F2-A66E-A36C0115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DCAF-4EEB-4FA5-8EF4-EEE47B54D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24B1-B40C-4EF9-B63F-B2FAC6E31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9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2C83E-30DE-41EE-BBCA-775BBDC8C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0B619-9D1E-4009-9666-CF831BEEA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1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E75E7-84A3-4E74-9267-90A25E200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9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5969-7EFD-41CA-8D18-4C6344EA8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4A742-EE4C-4016-8BA2-1D12B72C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C5AD2E-1FB7-4DAD-9395-81B34FB0D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20" r:id="rId12"/>
    <p:sldLayoutId id="2147484221" r:id="rId13"/>
    <p:sldLayoutId id="214748422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A4106BE-9BF4-42CC-B864-44FA586F5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24" r:id="rId12"/>
    <p:sldLayoutId id="2147484225" r:id="rId13"/>
    <p:sldLayoutId id="214748422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9" y="1676400"/>
            <a:ext cx="3642049" cy="42672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Von </a:t>
            </a: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Neumann Architecture</a:t>
            </a:r>
          </a:p>
          <a:p>
            <a:pPr marL="0" indent="0">
              <a:buNone/>
            </a:pPr>
            <a:endParaRPr lang="en-US" sz="3200">
              <a:solidFill>
                <a:schemeClr val="accent6">
                  <a:lumMod val="75000"/>
                </a:schemeClr>
              </a:solidFill>
              <a:latin typeface="Ballads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Ballads" pitchFamily="2" charset="0"/>
                <a:ea typeface="Pizzicato-Swash" panose="00000400000000000000" pitchFamily="2" charset="0"/>
              </a:rPr>
              <a:t>COMP 1500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Ballads" pitchFamily="2" charset="0"/>
              <a:ea typeface="Pizzicato-Swash" panose="00000400000000000000" pitchFamily="2" charset="0"/>
            </a:endParaRP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he Unparalleled Genius of John von Neumann | by Jørgen Veisdal ...">
            <a:extLst>
              <a:ext uri="{FF2B5EF4-FFF2-40B4-BE49-F238E27FC236}">
                <a16:creationId xmlns:a16="http://schemas.microsoft.com/office/drawing/2014/main" id="{242EDF45-B03B-84E2-7110-66D57A184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8937"/>
            <a:ext cx="7748980" cy="420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8C17FC-DC67-4E86-9342-5876B58EFFF9}"/>
              </a:ext>
            </a:extLst>
          </p:cNvPr>
          <p:cNvSpPr txBox="1">
            <a:spLocks noChangeArrowheads="1"/>
          </p:cNvSpPr>
          <p:nvPr/>
        </p:nvSpPr>
        <p:spPr>
          <a:xfrm>
            <a:off x="6629400" y="1676400"/>
            <a:ext cx="4343400" cy="426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None/>
            </a:pPr>
            <a:r>
              <a:rPr lang="en-US" sz="2400" kern="0">
                <a:latin typeface="TrumpetLite" panose="020A0602050506020204" pitchFamily="18" charset="0"/>
                <a:ea typeface="ＭＳ Ｐゴシック" pitchFamily="34" charset="-128"/>
              </a:rPr>
              <a:t>1 </a:t>
            </a: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EB = 1 exabyte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60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</a:t>
            </a:r>
            <a:r>
              <a:rPr lang="en-US" sz="1600" kern="0" dirty="0">
                <a:latin typeface="TrumpetLite" panose="020A0602050506020204" pitchFamily="18" charset="0"/>
                <a:ea typeface="ＭＳ Ｐゴシック" pitchFamily="34" charset="-128"/>
              </a:rPr>
              <a:t>1,152,921,504,606,846,976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18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5715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ZB = 1 zettabyte</a:t>
            </a:r>
          </a:p>
          <a:p>
            <a:pPr marL="800100"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70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21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57150" indent="0" defTabSz="914400">
              <a:buClrTx/>
              <a:buSzTx/>
              <a:buNone/>
            </a:pPr>
            <a:r>
              <a:rPr lang="en-US" sz="2400" kern="0">
                <a:latin typeface="TrumpetLite" panose="020A0602050506020204" pitchFamily="18" charset="0"/>
                <a:ea typeface="ＭＳ Ｐゴシック" pitchFamily="34" charset="-128"/>
              </a:rPr>
              <a:t>1 YB = 1 yottabyte</a:t>
            </a:r>
          </a:p>
          <a:p>
            <a:pPr marL="800100" lvl="1" defTabSz="914400">
              <a:buClrTx/>
              <a:buSzTx/>
            </a:pPr>
            <a:r>
              <a:rPr lang="en-US" sz="2000" kern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>
                <a:latin typeface="TrumpetLite" panose="020A0602050506020204" pitchFamily="18" charset="0"/>
                <a:ea typeface="ＭＳ Ｐゴシック" pitchFamily="34" charset="-128"/>
              </a:rPr>
              <a:t>80</a:t>
            </a:r>
            <a:r>
              <a:rPr lang="en-US" sz="2000" kern="0">
                <a:latin typeface="TrumpetLite" panose="020A0602050506020204" pitchFamily="18" charset="0"/>
                <a:ea typeface="ＭＳ Ｐゴシック" pitchFamily="34" charset="-128"/>
              </a:rPr>
              <a:t> ~ 10</a:t>
            </a:r>
            <a:r>
              <a:rPr lang="en-US" sz="2000" kern="0" baseline="30000">
                <a:latin typeface="TrumpetLite" panose="020A0602050506020204" pitchFamily="18" charset="0"/>
                <a:ea typeface="ＭＳ Ｐゴシック" pitchFamily="34" charset="-128"/>
              </a:rPr>
              <a:t>24</a:t>
            </a:r>
          </a:p>
          <a:p>
            <a:pPr marL="57150" indent="0" defTabSz="914400">
              <a:buClrTx/>
              <a:buSzTx/>
              <a:buNone/>
            </a:pPr>
            <a:endParaRPr lang="en-US" sz="1200" kern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400050" defTabSz="914400">
              <a:buClrTx/>
              <a:buSzTx/>
            </a:pPr>
            <a:r>
              <a:rPr lang="en-US" sz="2200" kern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200" kern="0" baseline="30000">
                <a:latin typeface="TrumpetLite" panose="020A0602050506020204" pitchFamily="18" charset="0"/>
                <a:ea typeface="ＭＳ Ｐゴシック" pitchFamily="34" charset="-128"/>
              </a:rPr>
              <a:t>16</a:t>
            </a:r>
            <a:r>
              <a:rPr lang="en-US" sz="2200" kern="0">
                <a:latin typeface="TrumpetLite" panose="020A0602050506020204" pitchFamily="18" charset="0"/>
                <a:ea typeface="ＭＳ Ｐゴシック" pitchFamily="34" charset="-128"/>
              </a:rPr>
              <a:t> = 65,536</a:t>
            </a:r>
          </a:p>
          <a:p>
            <a:pPr marL="400050" defTabSz="914400">
              <a:buClrTx/>
              <a:buSzTx/>
            </a:pPr>
            <a:r>
              <a:rPr lang="en-US" sz="2200" kern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200" kern="0" baseline="30000">
                <a:latin typeface="TrumpetLite" panose="020A0602050506020204" pitchFamily="18" charset="0"/>
                <a:ea typeface="ＭＳ Ｐゴシック" pitchFamily="34" charset="-128"/>
              </a:rPr>
              <a:t>24</a:t>
            </a:r>
            <a:r>
              <a:rPr lang="en-US" sz="2200" kern="0">
                <a:latin typeface="TrumpetLite" panose="020A0602050506020204" pitchFamily="18" charset="0"/>
                <a:ea typeface="ＭＳ Ｐゴシック" pitchFamily="34" charset="-128"/>
              </a:rPr>
              <a:t> = 16,777,216</a:t>
            </a:r>
          </a:p>
          <a:p>
            <a:pPr marL="400050" defTabSz="914400">
              <a:buClrTx/>
              <a:buSzTx/>
            </a:pPr>
            <a:r>
              <a:rPr lang="en-US" sz="2200" kern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200" kern="0" baseline="30000">
                <a:latin typeface="TrumpetLite" panose="020A0602050506020204" pitchFamily="18" charset="0"/>
                <a:ea typeface="ＭＳ Ｐゴシック" pitchFamily="34" charset="-128"/>
              </a:rPr>
              <a:t>32</a:t>
            </a:r>
            <a:r>
              <a:rPr lang="en-US" sz="2200" kern="0">
                <a:latin typeface="TrumpetLite" panose="020A0602050506020204" pitchFamily="18" charset="0"/>
                <a:ea typeface="ＭＳ Ｐゴシック" pitchFamily="34" charset="-128"/>
              </a:rPr>
              <a:t> = 4,294,967,296</a:t>
            </a:r>
          </a:p>
          <a:p>
            <a:pPr marL="400050" defTabSz="914400">
              <a:buClrTx/>
              <a:buSzTx/>
            </a:pPr>
            <a:r>
              <a:rPr lang="en-US" sz="2200" kern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200" kern="0" baseline="30000">
                <a:latin typeface="TrumpetLite" panose="020A0602050506020204" pitchFamily="18" charset="0"/>
                <a:ea typeface="ＭＳ Ｐゴシック" pitchFamily="34" charset="-128"/>
              </a:rPr>
              <a:t>64</a:t>
            </a:r>
            <a:r>
              <a:rPr lang="en-US" sz="2200" kern="0">
                <a:latin typeface="TrumpetLite" panose="020A0602050506020204" pitchFamily="18" charset="0"/>
                <a:ea typeface="ＭＳ Ｐゴシック" pitchFamily="34" charset="-128"/>
              </a:rPr>
              <a:t> = 18,446,744,073,709,551,616</a:t>
            </a:r>
          </a:p>
          <a:p>
            <a:pPr marL="514350" lvl="1" indent="0" defTabSz="914400">
              <a:buClrTx/>
              <a:buSzTx/>
              <a:buNone/>
            </a:pPr>
            <a:endParaRPr lang="en-US" sz="2000" kern="0" baseline="3000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CE37687-A765-E98B-0C39-6D425B5EBBEF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1676400"/>
            <a:ext cx="4343400" cy="426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KB = 1 kilobyte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10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1024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3</a:t>
            </a:r>
          </a:p>
          <a:p>
            <a:pPr marL="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MB = 1 megabyte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20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1,048,576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6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GB = 1 gigabyte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30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1,073.741,824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9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TB = 1 terabyte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40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1,099,511,627,776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12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PB = 1 petabyte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50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</a:t>
            </a:r>
            <a:r>
              <a:rPr lang="en-US" sz="1800" kern="0" dirty="0">
                <a:latin typeface="TrumpetLite" panose="020A0602050506020204" pitchFamily="18" charset="0"/>
                <a:ea typeface="ＭＳ Ｐゴシック" pitchFamily="34" charset="-128"/>
              </a:rPr>
              <a:t>1,125,899,906,842,624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15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 defTabSz="914400">
              <a:buClrTx/>
              <a:buSzTx/>
              <a:buNone/>
            </a:pPr>
            <a:endParaRPr lang="en-US" sz="2000" kern="0" baseline="30000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F7A51-0248-0B9F-C183-BF61004F6FE3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Measuring Memory</a:t>
            </a:r>
            <a:endParaRPr lang="en-US" sz="54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B417B-E561-48F7-8643-7A8AAA84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976" y="0"/>
            <a:ext cx="78354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BF9014-9CEE-46D7-BE63-F91F9D38A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8288" y="0"/>
            <a:ext cx="783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3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A2361-CD0A-35E1-46D7-8772D022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D8395DB-68C3-9E27-84D6-A365A85F0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Next time...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D959068-78B0-14C6-7089-AB6F0879B6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2133600"/>
            <a:ext cx="10769600" cy="2971800"/>
          </a:xfrm>
        </p:spPr>
        <p:txBody>
          <a:bodyPr/>
          <a:lstStyle/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More memory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The CPU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Secondary storage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Moore's Law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12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9448800" cy="4800600"/>
          </a:xfrm>
        </p:spPr>
        <p:txBody>
          <a:bodyPr/>
          <a:lstStyle/>
          <a:p>
            <a:r>
              <a:rPr lang="en-US"/>
              <a:t>Reading assignment</a:t>
            </a:r>
          </a:p>
          <a:p>
            <a:pPr lvl="1"/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Kernighan: Chapter 1 (pp. 7-24)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1 is due today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2 is due Friday at the start of class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TrumpetLite" panose="020A0602050506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074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9067800" cy="685800"/>
          </a:xfrm>
        </p:spPr>
        <p:txBody>
          <a:bodyPr/>
          <a:lstStyle/>
          <a:p>
            <a:pPr algn="l"/>
            <a:r>
              <a:rPr lang="en-US" alt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Machine that Changed the World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10210800" cy="3962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TrumpetLite" panose="020A0602050506020204" pitchFamily="18" charset="0"/>
              </a:rPr>
              <a:t>Name one thing you remember</a:t>
            </a:r>
            <a:endParaRPr lang="en-US" altLang="en-US" dirty="0">
              <a:latin typeface="TrumpetLite" panose="020A0602050506020204" pitchFamily="18" charset="0"/>
            </a:endParaRPr>
          </a:p>
          <a:p>
            <a:pPr lvl="1" indent="-342900"/>
            <a:r>
              <a:rPr lang="en-US" altLang="en-US">
                <a:latin typeface="TrumpetLite" panose="020A0602050506020204" pitchFamily="18" charset="0"/>
              </a:rPr>
              <a:t>No repeats</a:t>
            </a:r>
          </a:p>
          <a:p>
            <a:pPr marL="0" indent="0">
              <a:buNone/>
            </a:pPr>
            <a:endParaRPr lang="en-US" altLang="en-US" baseline="-2500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>
                <a:latin typeface="TrumpetLite" panose="020A0602050506020204" pitchFamily="18" charset="0"/>
              </a:rPr>
              <a:t>What was most surprising?</a:t>
            </a: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>
                <a:latin typeface="TrumpetLite" panose="020A0602050506020204" pitchFamily="18" charset="0"/>
              </a:rPr>
              <a:t>What did you learn about the late 80s?</a:t>
            </a:r>
          </a:p>
          <a:p>
            <a:pPr marL="0" indent="0">
              <a:buNone/>
            </a:pPr>
            <a:endParaRPr lang="en-US" altLang="en-US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>
                <a:latin typeface="TrumpetLite" panose="020A0602050506020204" pitchFamily="18" charset="0"/>
              </a:rPr>
              <a:t>Questions?</a:t>
            </a:r>
          </a:p>
        </p:txBody>
      </p:sp>
      <p:pic>
        <p:nvPicPr>
          <p:cNvPr id="4098" name="Picture 2" descr="The Machine That Changed the World: All Episodes - Trakt">
            <a:extLst>
              <a:ext uri="{FF2B5EF4-FFF2-40B4-BE49-F238E27FC236}">
                <a16:creationId xmlns:a16="http://schemas.microsoft.com/office/drawing/2014/main" id="{430C398E-8F28-C7BE-38FF-F3A9470A0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7" t="6666" r="22802" b="21667"/>
          <a:stretch/>
        </p:blipFill>
        <p:spPr bwMode="auto">
          <a:xfrm>
            <a:off x="6324600" y="1524000"/>
            <a:ext cx="5715000" cy="4388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1728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FC846-CE1A-89BB-4B2E-481DDF10B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E7237A36-AF25-2EA0-90F9-02C963168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9067800" cy="685800"/>
          </a:xfrm>
        </p:spPr>
        <p:txBody>
          <a:bodyPr/>
          <a:lstStyle/>
          <a:p>
            <a:pPr algn="l"/>
            <a:r>
              <a:rPr lang="en-US" alt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What is a Computer?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4BCC1E0-12E0-CAAB-5792-9F1368F1FD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10210800" cy="3962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TrumpetLite" panose="020A0602050506020204" pitchFamily="18" charset="0"/>
              </a:rPr>
              <a:t>How would you define computer?</a:t>
            </a:r>
            <a:endParaRPr lang="en-US" altLang="en-US" dirty="0">
              <a:latin typeface="TrumpetLite" panose="020A0602050506020204" pitchFamily="18" charset="0"/>
            </a:endParaRPr>
          </a:p>
          <a:p>
            <a:pPr lvl="1" indent="-342900"/>
            <a:r>
              <a:rPr lang="en-US" altLang="en-US">
                <a:latin typeface="TrumpetLite" panose="020A0602050506020204" pitchFamily="18" charset="0"/>
              </a:rPr>
              <a:t>Is that specific enough?</a:t>
            </a:r>
          </a:p>
          <a:p>
            <a:pPr lvl="1" indent="-342900"/>
            <a:r>
              <a:rPr lang="en-US" altLang="en-US">
                <a:latin typeface="TrumpetLite" panose="020A0602050506020204" pitchFamily="18" charset="0"/>
              </a:rPr>
              <a:t>Is that general enough?</a:t>
            </a: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endParaRPr lang="en-US" altLang="en-US" baseline="-2500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>
                <a:latin typeface="TrumpetLite" panose="020A0602050506020204" pitchFamily="18" charset="0"/>
              </a:rPr>
              <a:t>What are the essential components of the definition?</a:t>
            </a:r>
          </a:p>
          <a:p>
            <a:pPr lvl="1"/>
            <a:r>
              <a:rPr lang="en-US" altLang="en-US">
                <a:latin typeface="TrumpetLite" panose="020A0602050506020204" pitchFamily="18" charset="0"/>
              </a:rPr>
              <a:t>Physically?</a:t>
            </a:r>
          </a:p>
          <a:p>
            <a:pPr lvl="1"/>
            <a:r>
              <a:rPr lang="en-US" altLang="en-US">
                <a:latin typeface="TrumpetLite" panose="020A0602050506020204" pitchFamily="18" charset="0"/>
              </a:rPr>
              <a:t>Conceptually?</a:t>
            </a:r>
            <a:endParaRPr lang="en-US" altLang="en-US" dirty="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63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John Von Neumann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2000" b="1" dirty="0">
                <a:latin typeface="TrumpetLite" panose="020A0602050506020204" pitchFamily="18" charset="0"/>
                <a:ea typeface="ＭＳ Ｐゴシック" pitchFamily="34" charset="-128"/>
              </a:rPr>
              <a:t>“If people do not believe that mathematics is simple, </a:t>
            </a:r>
            <a:br>
              <a:rPr lang="en-US" sz="2000" b="1" dirty="0">
                <a:latin typeface="TrumpetLite" panose="020A0602050506020204" pitchFamily="18" charset="0"/>
                <a:ea typeface="ＭＳ Ｐゴシック" pitchFamily="34" charset="-128"/>
              </a:rPr>
            </a:br>
            <a:r>
              <a:rPr lang="en-US" sz="2000" b="1" dirty="0">
                <a:latin typeface="TrumpetLite" panose="020A0602050506020204" pitchFamily="18" charset="0"/>
                <a:ea typeface="ＭＳ Ｐゴシック" pitchFamily="34" charset="-128"/>
              </a:rPr>
              <a:t>it is only because they do not realize how complicated life is.”</a:t>
            </a:r>
          </a:p>
        </p:txBody>
      </p:sp>
      <p:pic>
        <p:nvPicPr>
          <p:cNvPr id="16391" name="Picture 7" descr="File:JohnvonNeumann-LosAlam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40" y="2209800"/>
            <a:ext cx="2819400" cy="3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vonneu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0" y="2209800"/>
            <a:ext cx="2928361" cy="3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John Von Neumann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pic>
        <p:nvPicPr>
          <p:cNvPr id="16395" name="Picture 11" descr="http://s7.computerhistory.org/is/image/CHM/500004277-03-01?$re-zoomed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4953000"/>
            <a:ext cx="5029200" cy="1295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40000"/>
                </a:schemeClr>
              </a:gs>
              <a:gs pos="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John von Neumann (left) and Manhattan Project leader J. Robert Oppenheimer, in front of Princeton’s Institute for Advanced Study (IAS) computer</a:t>
            </a:r>
          </a:p>
        </p:txBody>
      </p:sp>
      <p:pic>
        <p:nvPicPr>
          <p:cNvPr id="132098" name="Picture 2" descr="http://cdn2.listsoplenty.com/listsoplenty-cdn/uploads/2012/01/John-von-Neumann-math-prodi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676400"/>
            <a:ext cx="3533111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http://www.scientific-web.com/en/Physics/Biographies/images/JNeumannTu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657600"/>
            <a:ext cx="3324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Von Neumann architecture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Foundation for nearly all modern computers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Characteristics: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Central Processing Unit (CPU)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arithmetic/logic unit (ALU)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control unit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RAM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 random access memory 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I/O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 input/output 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Stored program concept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Sequential execution of instructions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9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436D35-D004-352E-8136-6CA8BF532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828800"/>
            <a:ext cx="7572375" cy="41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920548-3EA6-1E5B-EAFE-34500C08DA8A}"/>
              </a:ext>
            </a:extLst>
          </p:cNvPr>
          <p:cNvSpPr txBox="1"/>
          <p:nvPr/>
        </p:nvSpPr>
        <p:spPr>
          <a:xfrm>
            <a:off x="5893372" y="6477000"/>
            <a:ext cx="6325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2">
                    <a:lumMod val="75000"/>
                  </a:schemeClr>
                </a:solidFill>
              </a:rPr>
              <a:t>https://circuitglobe.com/wp-content/uploads/2021/06/Von-Neumann-Architecture.jpg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72FFB8-1EFC-6155-3173-49DFF69830B5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54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  <a:endParaRPr lang="en-US" sz="5400" kern="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2057400"/>
            <a:ext cx="10769600" cy="3429000"/>
          </a:xfrm>
        </p:spPr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Memory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 functional unit for data storage/retrieval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Random access memory (RAM)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Organized into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cells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each given a unique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address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Equal time to access any cell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Cell values may be read and changed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Cell size/memory width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typically 8 bits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Maximum memory size/address space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is 2</a:t>
            </a:r>
            <a:r>
              <a:rPr lang="en-US" baseline="30000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where N is length of address</a:t>
            </a:r>
            <a:endParaRPr lang="en-US" b="1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7438</TotalTime>
  <Words>396</Words>
  <Application>Microsoft Office PowerPoint</Application>
  <PresentationFormat>Widescreen</PresentationFormat>
  <Paragraphs>94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Pizzicato-Swash</vt:lpstr>
      <vt:lpstr>ＭＳ Ｐゴシック</vt:lpstr>
      <vt:lpstr>Arial</vt:lpstr>
      <vt:lpstr>TrumpetLite</vt:lpstr>
      <vt:lpstr>Ballads</vt:lpstr>
      <vt:lpstr>Sample PPT_template</vt:lpstr>
      <vt:lpstr>1_Sample PPT_template</vt:lpstr>
      <vt:lpstr>PowerPoint Presentation</vt:lpstr>
      <vt:lpstr>ALERTs</vt:lpstr>
      <vt:lpstr>The Machine that Changed the World</vt:lpstr>
      <vt:lpstr>What is a Computer?</vt:lpstr>
      <vt:lpstr>The Von Neumann Architecture</vt:lpstr>
      <vt:lpstr>John Von Neumann</vt:lpstr>
      <vt:lpstr>The Components of a Computer System</vt:lpstr>
      <vt:lpstr>PowerPoint Presentation</vt:lpstr>
      <vt:lpstr>Memory</vt:lpstr>
      <vt:lpstr>PowerPoint Presentation</vt:lpstr>
      <vt:lpstr>PowerPoint Presentation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384</cp:revision>
  <dcterms:created xsi:type="dcterms:W3CDTF">2011-10-02T14:51:07Z</dcterms:created>
  <dcterms:modified xsi:type="dcterms:W3CDTF">2026-01-22T04:14:59Z</dcterms:modified>
</cp:coreProperties>
</file>