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75" r:id="rId4"/>
  </p:sldMasterIdLst>
  <p:notesMasterIdLst>
    <p:notesMasterId r:id="rId17"/>
  </p:notesMasterIdLst>
  <p:handoutMasterIdLst>
    <p:handoutMasterId r:id="rId18"/>
  </p:handoutMasterIdLst>
  <p:sldIdLst>
    <p:sldId id="373" r:id="rId5"/>
    <p:sldId id="370" r:id="rId6"/>
    <p:sldId id="371" r:id="rId7"/>
    <p:sldId id="362" r:id="rId8"/>
    <p:sldId id="350" r:id="rId9"/>
    <p:sldId id="363" r:id="rId10"/>
    <p:sldId id="364" r:id="rId11"/>
    <p:sldId id="365" r:id="rId12"/>
    <p:sldId id="366" r:id="rId13"/>
    <p:sldId id="335" r:id="rId14"/>
    <p:sldId id="359" r:id="rId15"/>
    <p:sldId id="368" r:id="rId16"/>
  </p:sldIdLst>
  <p:sldSz cx="12192000" cy="6858000"/>
  <p:notesSz cx="6858000" cy="9144000"/>
  <p:embeddedFontLst>
    <p:embeddedFont>
      <p:font typeface="Ballads" pitchFamily="2" charset="0"/>
      <p:regular r:id="rId19"/>
    </p:embeddedFont>
    <p:embeddedFont>
      <p:font typeface="Data" pitchFamily="2" charset="0"/>
      <p:regular r:id="rId20"/>
    </p:embeddedFont>
    <p:embeddedFont>
      <p:font typeface="Greyhound" panose="00000400000000000000" pitchFamily="2" charset="0"/>
      <p:regular r:id="rId21"/>
      <p:bold r:id="rId22"/>
      <p:italic r:id="rId23"/>
      <p:boldItalic r:id="rId24"/>
    </p:embeddedFont>
    <p:embeddedFont>
      <p:font typeface="LcdD" panose="04040604020B02020304" pitchFamily="82" charset="0"/>
      <p:regular r:id="rId25"/>
    </p:embeddedFont>
    <p:embeddedFont>
      <p:font typeface="Pizzicato-Swash" panose="00000400000000000000" pitchFamily="2" charset="0"/>
      <p:regular r:id="rId26"/>
    </p:embeddedFont>
  </p:embeddedFontLst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buClr>
        <a:srgbClr val="FFFFFF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buClr>
        <a:srgbClr val="FFFFFF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buClr>
        <a:srgbClr val="FFFFFF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buClr>
        <a:srgbClr val="FFFFFF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buClr>
        <a:srgbClr val="FFFFFF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948"/>
    <a:srgbClr val="FEFF60"/>
    <a:srgbClr val="114F96"/>
    <a:srgbClr val="0A508B"/>
    <a:srgbClr val="FFFF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729" autoAdjust="0"/>
  </p:normalViewPr>
  <p:slideViewPr>
    <p:cSldViewPr>
      <p:cViewPr varScale="1">
        <p:scale>
          <a:sx n="103" d="100"/>
          <a:sy n="103" d="100"/>
        </p:scale>
        <p:origin x="792" y="144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1572" y="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" Type="http://schemas.openxmlformats.org/officeDocument/2006/relationships/customXml" Target="../customXml/item3.xml"/><Relationship Id="rId21" Type="http://schemas.openxmlformats.org/officeDocument/2006/relationships/font" Target="fonts/font3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2.fntdata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6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5.fntdata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1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buFont typeface="Times New Roman" charset="0"/>
              <a:buNone/>
              <a:defRPr sz="12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3B08997-B450-4425-9CFF-1755165D88AF}" type="datetime1">
              <a:rPr lang="en-US">
                <a:ea typeface="Arial Unicode MS" panose="020B0604020202020204" pitchFamily="34" charset="-128"/>
              </a:rPr>
              <a:pPr>
                <a:defRPr/>
              </a:pPr>
              <a:t>1/11/2026</a:t>
            </a:fld>
            <a:endParaRPr lang="en-US" dirty="0">
              <a:ea typeface="Arial Unicode MS" panose="020B0604020202020204" pitchFamily="34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buFont typeface="Times New Roman" charset="0"/>
              <a:buNone/>
              <a:defRPr sz="12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6EAB365-008E-4266-93ED-BE66A3FCE23B}" type="slidenum">
              <a:rPr lang="en-US">
                <a:ea typeface="Arial Unicode MS" panose="020B0604020202020204" pitchFamily="34" charset="-128"/>
              </a:rPr>
              <a:pPr>
                <a:defRPr/>
              </a:pPr>
              <a:t>‹#›</a:t>
            </a:fld>
            <a:endParaRPr lang="en-US" dirty="0">
              <a:ea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074172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>
              <a:latin typeface="Times New Roman" pitchFamily="16" charset="0"/>
              <a:ea typeface="Arial Unicode MS" panose="020B0604020202020204" pitchFamily="34" charset="-128"/>
            </a:endParaRPr>
          </a:p>
        </p:txBody>
      </p:sp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>
              <a:latin typeface="Times New Roman" pitchFamily="16" charset="0"/>
              <a:ea typeface="Arial Unicode MS" panose="020B0604020202020204" pitchFamily="34" charset="-128"/>
            </a:endParaRPr>
          </a:p>
        </p:txBody>
      </p:sp>
      <p:sp>
        <p:nvSpPr>
          <p:cNvPr id="3075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>
              <a:latin typeface="Times New Roman" pitchFamily="16" charset="0"/>
              <a:ea typeface="Arial Unicode MS" panose="020B0604020202020204" pitchFamily="34" charset="-128"/>
            </a:endParaRPr>
          </a:p>
        </p:txBody>
      </p:sp>
      <p:sp>
        <p:nvSpPr>
          <p:cNvPr id="3076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>
              <a:latin typeface="Times New Roman" pitchFamily="16" charset="0"/>
              <a:ea typeface="Arial Unicode MS" panose="020B0604020202020204" pitchFamily="34" charset="-128"/>
            </a:endParaRPr>
          </a:p>
        </p:txBody>
      </p:sp>
      <p:sp>
        <p:nvSpPr>
          <p:cNvPr id="3077" name="AutoShape 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>
              <a:latin typeface="Times New Roman" pitchFamily="16" charset="0"/>
              <a:ea typeface="Arial Unicode MS" panose="020B0604020202020204" pitchFamily="34" charset="-128"/>
            </a:endParaRPr>
          </a:p>
        </p:txBody>
      </p:sp>
      <p:sp>
        <p:nvSpPr>
          <p:cNvPr id="3078" name="AutoShape 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>
              <a:latin typeface="Times New Roman" pitchFamily="16" charset="0"/>
              <a:ea typeface="Arial Unicode MS" panose="020B0604020202020204" pitchFamily="34" charset="-128"/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62275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62275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9946" name="Rectangle 9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685800"/>
            <a:ext cx="6076950" cy="34194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82" name="Rectangle 10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6875" cy="4105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dirty="0"/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ftr"/>
          </p:nvPr>
        </p:nvSpPr>
        <p:spPr bwMode="auto">
          <a:xfrm>
            <a:off x="0" y="8685213"/>
            <a:ext cx="2962275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62275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ea typeface="Arial Unicode MS" panose="020B0604020202020204" pitchFamily="34" charset="-128"/>
              </a:defRPr>
            </a:lvl1pPr>
          </a:lstStyle>
          <a:p>
            <a:pPr>
              <a:defRPr/>
            </a:pPr>
            <a:fld id="{8EE41EEB-879A-4521-A1EB-294EB492D63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1080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Arial Unicode MS" panose="020B0604020202020204" pitchFamily="34" charset="-128"/>
        <a:cs typeface="Arial Unicode MS" panose="020B0604020202020204" pitchFamily="34" charset="-128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2">
            <a:extLst>
              <a:ext uri="{FF2B5EF4-FFF2-40B4-BE49-F238E27FC236}">
                <a16:creationId xmlns:a16="http://schemas.microsoft.com/office/drawing/2014/main" id="{DB3F7789-FC7B-49EE-95E1-B5FDA2C65FE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FDAC7B17-A2D4-4930-9047-0E0DB4FF0A5B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1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48131" name="Text Box 1">
            <a:extLst>
              <a:ext uri="{FF2B5EF4-FFF2-40B4-BE49-F238E27FC236}">
                <a16:creationId xmlns:a16="http://schemas.microsoft.com/office/drawing/2014/main" id="{32B16F66-5220-442E-9710-69DCD3BA8B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8132" name="Rectangle 2">
            <a:extLst>
              <a:ext uri="{FF2B5EF4-FFF2-40B4-BE49-F238E27FC236}">
                <a16:creationId xmlns:a16="http://schemas.microsoft.com/office/drawing/2014/main" id="{8FE20874-43E3-4711-BF12-BEC39F0B7DBB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8463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06368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88400" y="381000"/>
            <a:ext cx="26924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1200" y="381000"/>
            <a:ext cx="78740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2950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381001"/>
            <a:ext cx="10756900" cy="11334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11200" y="1981201"/>
            <a:ext cx="5276851" cy="425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1252" y="1981200"/>
            <a:ext cx="5276849" cy="20526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1252" y="4186239"/>
            <a:ext cx="5276849" cy="20526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932036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381001"/>
            <a:ext cx="10756900" cy="11334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11200" y="1981201"/>
            <a:ext cx="5276851" cy="425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1252" y="1981201"/>
            <a:ext cx="5276849" cy="425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026361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3124201"/>
            <a:ext cx="10350500" cy="8286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57125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1808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1200" y="1676400"/>
            <a:ext cx="52832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6400"/>
            <a:ext cx="52832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44345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0930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02928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3680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3451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22385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25275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coverstrip2.png"/>
          <p:cNvPicPr>
            <a:picLocks noChangeAspect="1"/>
          </p:cNvPicPr>
          <p:nvPr/>
        </p:nvPicPr>
        <p:blipFill>
          <a:blip r:embed="rId15" cstate="print">
            <a:lum bright="70000" contrast="-70000"/>
          </a:blip>
          <a:srcRect/>
          <a:stretch>
            <a:fillRect/>
          </a:stretch>
        </p:blipFill>
        <p:spPr bwMode="auto">
          <a:xfrm rot="5400000">
            <a:off x="5334000" y="-5334000"/>
            <a:ext cx="1524000" cy="121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8" name="Picture 7" descr="coverstrip2.png"/>
          <p:cNvPicPr>
            <a:picLocks noChangeAspect="1"/>
          </p:cNvPicPr>
          <p:nvPr userDrawn="1"/>
        </p:nvPicPr>
        <p:blipFill>
          <a:blip r:embed="rId15" cstate="print">
            <a:lum bright="70000" contrast="-70000"/>
          </a:blip>
          <a:srcRect/>
          <a:stretch>
            <a:fillRect/>
          </a:stretch>
        </p:blipFill>
        <p:spPr bwMode="auto">
          <a:xfrm rot="5400000">
            <a:off x="5638799" y="304801"/>
            <a:ext cx="914402" cy="121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1200" y="381000"/>
            <a:ext cx="1076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0" y="1676400"/>
            <a:ext cx="1076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8" r:id="rId1"/>
    <p:sldLayoutId id="2147484019" r:id="rId2"/>
    <p:sldLayoutId id="2147484020" r:id="rId3"/>
    <p:sldLayoutId id="2147484021" r:id="rId4"/>
    <p:sldLayoutId id="2147484022" r:id="rId5"/>
    <p:sldLayoutId id="2147484023" r:id="rId6"/>
    <p:sldLayoutId id="2147484024" r:id="rId7"/>
    <p:sldLayoutId id="2147484025" r:id="rId8"/>
    <p:sldLayoutId id="2147484026" r:id="rId9"/>
    <p:sldLayoutId id="2147484027" r:id="rId10"/>
    <p:sldLayoutId id="2147484029" r:id="rId11"/>
    <p:sldLayoutId id="2147484030" r:id="rId12"/>
    <p:sldLayoutId id="2147484031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Data" pitchFamily="2" charset="0"/>
          <a:ea typeface="Arial Unicode MS" panose="020B0604020202020204" pitchFamily="34" charset="-128"/>
          <a:cs typeface="Data" pitchFamily="2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Arial Unicode MS" panose="020B0604020202020204" pitchFamily="34" charset="-128"/>
          <a:cs typeface="Arial Unicode MS" panose="020B0604020202020204" pitchFamily="3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Arial Unicode MS" panose="020B060402020202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Arial Unicode MS" panose="020B060402020202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ea typeface="Arial Unicode MS" panose="020B060402020202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ea typeface="Arial Unicode MS" panose="020B060402020202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0A2D2DF1-C9A5-4A8E-892B-1217106BD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9" y="1676400"/>
            <a:ext cx="3642049" cy="4267200"/>
          </a:xfrm>
        </p:spPr>
        <p:txBody>
          <a:bodyPr/>
          <a:lstStyle/>
          <a:p>
            <a:pPr marL="0" indent="0">
              <a:buNone/>
            </a:pPr>
            <a:r>
              <a:rPr lang="en-US" sz="600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Algorithms</a:t>
            </a:r>
          </a:p>
          <a:p>
            <a:pPr marL="0" indent="0">
              <a:buNone/>
            </a:pPr>
            <a:endParaRPr lang="en-US" sz="3200">
              <a:solidFill>
                <a:schemeClr val="accent6">
                  <a:lumMod val="75000"/>
                </a:schemeClr>
              </a:solidFill>
              <a:latin typeface="Ballads" pitchFamily="2" charset="0"/>
              <a:ea typeface="Pizzicato-Swash" panose="00000400000000000000" pitchFamily="2" charset="0"/>
            </a:endParaRPr>
          </a:p>
          <a:p>
            <a:pPr marL="0" indent="0">
              <a:buNone/>
            </a:pPr>
            <a:r>
              <a:rPr lang="en-US" sz="3200">
                <a:solidFill>
                  <a:schemeClr val="accent6">
                    <a:lumMod val="75000"/>
                  </a:schemeClr>
                </a:solidFill>
                <a:latin typeface="Ballads" pitchFamily="2" charset="0"/>
                <a:ea typeface="Pizzicato-Swash" panose="00000400000000000000" pitchFamily="2" charset="0"/>
              </a:rPr>
              <a:t>COMP 1500</a:t>
            </a:r>
            <a:endParaRPr lang="en-US" sz="3200" dirty="0">
              <a:solidFill>
                <a:schemeClr val="accent6">
                  <a:lumMod val="75000"/>
                </a:schemeClr>
              </a:solidFill>
              <a:latin typeface="Ballads" pitchFamily="2" charset="0"/>
              <a:ea typeface="Pizzicato-Swash" panose="00000400000000000000" pitchFamily="2" charset="0"/>
            </a:endParaRPr>
          </a:p>
        </p:txBody>
      </p:sp>
      <p:sp>
        <p:nvSpPr>
          <p:cNvPr id="2" name="AutoShape 6" descr="Article_PPT_Template-1.jpg">
            <a:extLst>
              <a:ext uri="{FF2B5EF4-FFF2-40B4-BE49-F238E27FC236}">
                <a16:creationId xmlns:a16="http://schemas.microsoft.com/office/drawing/2014/main" id="{3C427006-4F12-415A-A372-1F545662074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-1143000"/>
            <a:ext cx="47244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Learn algoritm">
            <a:extLst>
              <a:ext uri="{FF2B5EF4-FFF2-40B4-BE49-F238E27FC236}">
                <a16:creationId xmlns:a16="http://schemas.microsoft.com/office/drawing/2014/main" id="{A14866ED-050B-3A12-BB68-1B9EBCBD7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63959"/>
            <a:ext cx="7450667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Algorithms?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676400"/>
            <a:ext cx="10414000" cy="4572000"/>
          </a:xfrm>
        </p:spPr>
        <p:txBody>
          <a:bodyPr/>
          <a:lstStyle/>
          <a:p>
            <a:r>
              <a:rPr lang="en-US" sz="3200" dirty="0">
                <a:latin typeface="Greyhound" panose="00000400000000000000" pitchFamily="2" charset="0"/>
              </a:rPr>
              <a:t>The Importance of Algorithmic Problem Solving</a:t>
            </a:r>
          </a:p>
          <a:p>
            <a:pPr lvl="1"/>
            <a:r>
              <a:rPr lang="en-US" sz="3200" dirty="0">
                <a:latin typeface="Greyhound" panose="00000400000000000000" pitchFamily="2" charset="0"/>
              </a:rPr>
              <a:t>“Industrial revolution” of 19</a:t>
            </a:r>
            <a:r>
              <a:rPr lang="en-US" sz="3200" baseline="30000" dirty="0">
                <a:latin typeface="Greyhound" panose="00000400000000000000" pitchFamily="2" charset="0"/>
              </a:rPr>
              <a:t>th</a:t>
            </a:r>
            <a:r>
              <a:rPr lang="en-US" sz="3200" dirty="0">
                <a:latin typeface="Greyhound" panose="00000400000000000000" pitchFamily="2" charset="0"/>
              </a:rPr>
              <a:t> century</a:t>
            </a:r>
          </a:p>
          <a:p>
            <a:pPr lvl="2"/>
            <a:r>
              <a:rPr lang="en-US" sz="2800" dirty="0">
                <a:latin typeface="Greyhound" panose="00000400000000000000" pitchFamily="2" charset="0"/>
              </a:rPr>
              <a:t>Mechanized and automated repetitive </a:t>
            </a:r>
            <a:r>
              <a:rPr lang="en-US" sz="2800">
                <a:latin typeface="Greyhound" panose="00000400000000000000" pitchFamily="2" charset="0"/>
              </a:rPr>
              <a:t>physical tasks</a:t>
            </a:r>
          </a:p>
          <a:p>
            <a:pPr lvl="2"/>
            <a:r>
              <a:rPr lang="en-US" sz="2800">
                <a:latin typeface="Greyhound" panose="00000400000000000000" pitchFamily="2" charset="0"/>
              </a:rPr>
              <a:t>Through mechanical machinery</a:t>
            </a:r>
            <a:endParaRPr lang="en-US" sz="2800" dirty="0">
              <a:latin typeface="Greyhound" panose="00000400000000000000" pitchFamily="2" charset="0"/>
            </a:endParaRPr>
          </a:p>
          <a:p>
            <a:pPr lvl="1"/>
            <a:r>
              <a:rPr lang="en-US" sz="3200" dirty="0">
                <a:latin typeface="Greyhound" panose="00000400000000000000" pitchFamily="2" charset="0"/>
              </a:rPr>
              <a:t>“Computer revolution” of the 20</a:t>
            </a:r>
            <a:r>
              <a:rPr lang="en-US" sz="3200" baseline="30000" dirty="0">
                <a:latin typeface="Greyhound" panose="00000400000000000000" pitchFamily="2" charset="0"/>
              </a:rPr>
              <a:t>th</a:t>
            </a:r>
            <a:r>
              <a:rPr lang="en-US" sz="3200" dirty="0">
                <a:latin typeface="Greyhound" panose="00000400000000000000" pitchFamily="2" charset="0"/>
              </a:rPr>
              <a:t> and 21st centuries</a:t>
            </a:r>
          </a:p>
          <a:p>
            <a:pPr lvl="2"/>
            <a:r>
              <a:rPr lang="en-US" sz="2800" dirty="0">
                <a:latin typeface="Greyhound" panose="00000400000000000000" pitchFamily="2" charset="0"/>
              </a:rPr>
              <a:t>Mechanized and automated repetitive mental tasks</a:t>
            </a:r>
          </a:p>
          <a:p>
            <a:pPr lvl="2"/>
            <a:r>
              <a:rPr lang="en-US" sz="2800" dirty="0">
                <a:latin typeface="Greyhound" panose="00000400000000000000" pitchFamily="2" charset="0"/>
              </a:rPr>
              <a:t>Through algorithms and computer hardware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build="p" bldLvl="3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Organization of the Text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399847"/>
              </p:ext>
            </p:extLst>
          </p:nvPr>
        </p:nvGraphicFramePr>
        <p:xfrm>
          <a:off x="711200" y="1586417"/>
          <a:ext cx="10642600" cy="4736726"/>
        </p:xfrm>
        <a:graphic>
          <a:graphicData uri="http://schemas.openxmlformats.org/drawingml/2006/table">
            <a:tbl>
              <a:tblPr/>
              <a:tblGrid>
                <a:gridCol w="5003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3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995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anose="020B0604020202020204" pitchFamily="34" charset="-128"/>
                        </a:rPr>
                        <a:t>Computer science is the study of algorithms including: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anose="020B0604020202020204" pitchFamily="34" charset="-128"/>
                        </a:rPr>
                        <a:t>Chapters 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anose="020B0604020202020204" pitchFamily="34" charset="-128"/>
                        </a:rPr>
                        <a:t>of the text: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09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anose="020B0604020202020204" pitchFamily="34" charset="-128"/>
                        </a:rPr>
                        <a:t>1. Their formal and mathematical properties,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 startAt="4"/>
                        <a:tabLst/>
                      </a:pPr>
                      <a:r>
                        <a:rPr kumimoji="0" lang="en-US" sz="18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anose="020B0604020202020204" pitchFamily="34" charset="-128"/>
                          <a:cs typeface="+mn-cs"/>
                        </a:rPr>
                        <a:t>Algorithms</a:t>
                      </a:r>
                      <a:endParaRPr kumimoji="0" lang="en-US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Arial Unicode MS" panose="020B0604020202020204" pitchFamily="34" charset="-128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6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anose="020B0604020202020204" pitchFamily="34" charset="-128"/>
                        </a:rPr>
                        <a:t>2. Their hardware realizations,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anose="020B0604020202020204" pitchFamily="34" charset="-128"/>
                        </a:rPr>
                        <a:t>What is a computer?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anose="020B0604020202020204" pitchFamily="34" charset="-128"/>
                        </a:rPr>
                        <a:t>Bits, Bytes, and Representation of Information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anose="020B0604020202020204" pitchFamily="34" charset="-128"/>
                        </a:rPr>
                        <a:t>Inside the Processor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Arial Unicode MS" panose="020B060402020202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6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anose="020B0604020202020204" pitchFamily="34" charset="-128"/>
                        </a:rPr>
                        <a:t>3. Their linguistic realizations,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 startAt="5"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anose="020B0604020202020204" pitchFamily="34" charset="-128"/>
                        </a:rPr>
                        <a:t>Programming and Programming Languages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 startAt="5"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anose="020B0604020202020204" pitchFamily="34" charset="-128"/>
                        </a:rPr>
                        <a:t>Software Systems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 startAt="5"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anose="020B0604020202020204" pitchFamily="34" charset="-128"/>
                        </a:rPr>
                        <a:t>Learning to Program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Arial Unicode MS" panose="020B060402020202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6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anose="020B0604020202020204" pitchFamily="34" charset="-128"/>
                        </a:rPr>
                        <a:t>4. Their applications.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 startAt="8"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anose="020B0604020202020204" pitchFamily="34" charset="-128"/>
                        </a:rPr>
                        <a:t>Networks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 startAt="8"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anose="020B0604020202020204" pitchFamily="34" charset="-128"/>
                        </a:rPr>
                        <a:t>The Internet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 startAt="8"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anose="020B0604020202020204" pitchFamily="34" charset="-128"/>
                        </a:rPr>
                        <a:t>The World Wide Web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 startAt="8"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anose="020B0604020202020204" pitchFamily="34" charset="-128"/>
                        </a:rPr>
                        <a:t>Data and Information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 startAt="8"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anose="020B0604020202020204" pitchFamily="34" charset="-128"/>
                        </a:rPr>
                        <a:t>Artificial Intelligence and Machine Learning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 startAt="8"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anose="020B0604020202020204" pitchFamily="34" charset="-128"/>
                        </a:rPr>
                        <a:t>Privacy and Security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Arial Unicode MS" panose="020B060402020202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E8432-C891-480C-BCA8-ED068EA90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Next Time...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0231F7-F2A4-4C98-9A48-DC25B220CC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History of Computing documentary:</a:t>
            </a:r>
          </a:p>
          <a:p>
            <a:pPr lvl="1"/>
            <a:r>
              <a:rPr lang="en-US" i="1">
                <a:solidFill>
                  <a:srgbClr val="0070C0"/>
                </a:solidFill>
              </a:rPr>
              <a:t>The Machine that Changed the World—Giant Brains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AB6AEC-D90D-4299-A2A9-09A2FD20CF8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737600" y="6324600"/>
            <a:ext cx="2743200" cy="381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DA9F1DF-FF02-41B1-B477-B6E776F205B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348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5FD292-3E23-ACA0-22B7-F8A23BEAB8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572AB-59CD-641A-4F5F-16C6857CF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540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ALERTs</a:t>
            </a:r>
            <a:endParaRPr lang="en-US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EAA635-0B49-CC74-B0DF-57F4AED557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200" y="2209800"/>
            <a:ext cx="10769600" cy="4038600"/>
          </a:xfrm>
        </p:spPr>
        <p:txBody>
          <a:bodyPr/>
          <a:lstStyle/>
          <a:p>
            <a:r>
              <a:rPr lang="en-US"/>
              <a:t>Reading assignment</a:t>
            </a:r>
          </a:p>
          <a:p>
            <a:pPr lvl="1"/>
            <a:r>
              <a:rPr lang="en-US">
                <a:solidFill>
                  <a:srgbClr val="FF0000"/>
                </a:solidFill>
              </a:rPr>
              <a:t>Kernighan: Chapter 1</a:t>
            </a:r>
          </a:p>
          <a:p>
            <a:r>
              <a:rPr lang="en-US"/>
              <a:t>Assignment #1</a:t>
            </a:r>
          </a:p>
          <a:p>
            <a:pPr lvl="1"/>
            <a:r>
              <a:rPr lang="en-US"/>
              <a:t>Watching TMTCTW this Wednesday...</a:t>
            </a:r>
          </a:p>
          <a:p>
            <a:pPr lvl="1"/>
            <a:r>
              <a:rPr lang="en-US"/>
              <a:t>Due Wednesday, 1/21</a:t>
            </a:r>
          </a:p>
          <a:p>
            <a:r>
              <a:rPr lang="en-US"/>
              <a:t>Assignment #2</a:t>
            </a:r>
          </a:p>
          <a:p>
            <a:pPr lvl="1"/>
            <a:r>
              <a:rPr lang="en-US"/>
              <a:t>Due Friday, 1/23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99485C-CB45-4DAB-A553-9E39AC25CC5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737600" y="6324600"/>
            <a:ext cx="2743200" cy="381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DA9F1DF-FF02-41B1-B477-B6E776F205B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244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6AAEEA-ABFE-4934-FCF6-BAF47C21FD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8790F-66B1-3D20-162F-BD5F47551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Assignment 2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A9D869-9A78-3086-007D-52538F00DA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200" y="2209800"/>
            <a:ext cx="10769600" cy="4038600"/>
          </a:xfrm>
        </p:spPr>
        <p:txBody>
          <a:bodyPr/>
          <a:lstStyle/>
          <a:p>
            <a:r>
              <a:rPr lang="en-US"/>
              <a:t>Lab software</a:t>
            </a:r>
            <a:endParaRPr lang="en-US" dirty="0"/>
          </a:p>
          <a:p>
            <a:r>
              <a:rPr lang="en-US" dirty="0"/>
              <a:t>Mechanics of doing labs</a:t>
            </a:r>
          </a:p>
          <a:p>
            <a:r>
              <a:rPr lang="en-US" dirty="0"/>
              <a:t>Lab assignment</a:t>
            </a:r>
          </a:p>
          <a:p>
            <a:r>
              <a:rPr lang="en-US" dirty="0"/>
              <a:t>Submit </a:t>
            </a:r>
            <a:r>
              <a:rPr lang="en-US"/>
              <a:t>hard copy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61F16C-BD98-8539-EA8D-EF43173A1E4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737600" y="6324600"/>
            <a:ext cx="2743200" cy="381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DA9F1DF-FF02-41B1-B477-B6E776F205B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193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Formal Definition of Algorithm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7150" indent="0" algn="ctr">
              <a:buNone/>
            </a:pPr>
            <a:r>
              <a:rPr lang="en-US" sz="4400" dirty="0">
                <a:latin typeface="LcdD" pitchFamily="82" charset="0"/>
              </a:rPr>
              <a:t>A </a:t>
            </a:r>
            <a:r>
              <a:rPr lang="en-US" sz="4400" dirty="0">
                <a:solidFill>
                  <a:srgbClr val="92D050"/>
                </a:solidFill>
                <a:latin typeface="LcdD" pitchFamily="82" charset="0"/>
              </a:rPr>
              <a:t>well-ordered collection </a:t>
            </a:r>
            <a:r>
              <a:rPr lang="en-US" sz="4400" dirty="0">
                <a:latin typeface="LcdD" pitchFamily="82" charset="0"/>
              </a:rPr>
              <a:t>of </a:t>
            </a:r>
            <a:r>
              <a:rPr lang="en-US" sz="4400" dirty="0">
                <a:solidFill>
                  <a:srgbClr val="FFC000"/>
                </a:solidFill>
                <a:latin typeface="LcdD" pitchFamily="82" charset="0"/>
              </a:rPr>
              <a:t>unambiguous</a:t>
            </a:r>
            <a:r>
              <a:rPr lang="en-US" sz="4400" dirty="0">
                <a:latin typeface="LcdD" pitchFamily="82" charset="0"/>
              </a:rPr>
              <a:t> and </a:t>
            </a:r>
            <a:r>
              <a:rPr lang="en-US" sz="4400" dirty="0">
                <a:solidFill>
                  <a:srgbClr val="00B0F0"/>
                </a:solidFill>
                <a:latin typeface="LcdD" pitchFamily="82" charset="0"/>
              </a:rPr>
              <a:t>effectively computable</a:t>
            </a:r>
            <a:r>
              <a:rPr lang="en-US" sz="4400" dirty="0">
                <a:latin typeface="LcdD" pitchFamily="82" charset="0"/>
              </a:rPr>
              <a:t> operations that, when executed, </a:t>
            </a:r>
            <a:r>
              <a:rPr lang="en-US" sz="4400" dirty="0">
                <a:solidFill>
                  <a:srgbClr val="FF0000"/>
                </a:solidFill>
                <a:latin typeface="LcdD" pitchFamily="82" charset="0"/>
              </a:rPr>
              <a:t>produces a result </a:t>
            </a:r>
            <a:r>
              <a:rPr lang="en-US" sz="4400" dirty="0">
                <a:latin typeface="LcdD" pitchFamily="82" charset="0"/>
              </a:rPr>
              <a:t>and </a:t>
            </a:r>
            <a:r>
              <a:rPr lang="en-US" sz="4400" dirty="0">
                <a:solidFill>
                  <a:srgbClr val="7030A0"/>
                </a:solidFill>
                <a:latin typeface="LcdD" pitchFamily="82" charset="0"/>
              </a:rPr>
              <a:t>halts in a finite amount of time</a:t>
            </a:r>
          </a:p>
        </p:txBody>
      </p:sp>
    </p:spTree>
    <p:extLst>
      <p:ext uri="{BB962C8B-B14F-4D97-AF65-F5344CB8AC3E}">
        <p14:creationId xmlns:p14="http://schemas.microsoft.com/office/powerpoint/2010/main" val="3234726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6553200" y="0"/>
            <a:ext cx="4114800" cy="1905000"/>
          </a:xfrm>
        </p:spPr>
        <p:txBody>
          <a:bodyPr/>
          <a:lstStyle/>
          <a:p>
            <a:pPr marL="57150"/>
            <a:r>
              <a:rPr lang="en-US" sz="2200" dirty="0">
                <a:latin typeface="LcdD" pitchFamily="82" charset="0"/>
              </a:rPr>
              <a:t>A </a:t>
            </a:r>
            <a:r>
              <a:rPr lang="en-US" sz="2200" dirty="0">
                <a:solidFill>
                  <a:srgbClr val="92D050"/>
                </a:solidFill>
                <a:latin typeface="LcdD" pitchFamily="82" charset="0"/>
              </a:rPr>
              <a:t>well-ordered collection </a:t>
            </a:r>
            <a:r>
              <a:rPr lang="en-US" sz="2200" dirty="0">
                <a:latin typeface="LcdD" pitchFamily="82" charset="0"/>
              </a:rPr>
              <a:t>of </a:t>
            </a:r>
            <a:r>
              <a:rPr lang="en-US" sz="2200" dirty="0">
                <a:solidFill>
                  <a:schemeClr val="tx1"/>
                </a:solidFill>
                <a:latin typeface="LcdD" pitchFamily="82" charset="0"/>
              </a:rPr>
              <a:t>unambiguous and effectively computable operations that, when executed, produces a result and halts in a finite amount of time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828800"/>
            <a:ext cx="9067800" cy="4419600"/>
          </a:xfrm>
        </p:spPr>
        <p:txBody>
          <a:bodyPr/>
          <a:lstStyle/>
          <a:p>
            <a:r>
              <a:rPr lang="en-US" sz="2800" dirty="0">
                <a:latin typeface="Greyhound" panose="00000400000000000000" pitchFamily="2" charset="0"/>
              </a:rPr>
              <a:t>Well-ordered collection</a:t>
            </a:r>
          </a:p>
          <a:p>
            <a:pPr lvl="1"/>
            <a:r>
              <a:rPr lang="en-US" sz="2800" dirty="0">
                <a:latin typeface="Greyhound" panose="00000400000000000000" pitchFamily="2" charset="0"/>
              </a:rPr>
              <a:t>This is where Turing’s building blocks come in…</a:t>
            </a:r>
          </a:p>
          <a:p>
            <a:pPr lvl="1"/>
            <a:r>
              <a:rPr lang="en-US" sz="2800" dirty="0">
                <a:latin typeface="Greyhound" panose="00000400000000000000" pitchFamily="2" charset="0"/>
              </a:rPr>
              <a:t>Upon completion of an operation we always know which operation to do next</a:t>
            </a:r>
          </a:p>
          <a:p>
            <a:pPr lvl="1"/>
            <a:r>
              <a:rPr lang="en-US" sz="2800" dirty="0">
                <a:latin typeface="Greyhound" panose="00000400000000000000" pitchFamily="2" charset="0"/>
              </a:rPr>
              <a:t>The ordering of operations must be unambiguous</a:t>
            </a:r>
          </a:p>
          <a:p>
            <a:pPr lvl="1"/>
            <a:r>
              <a:rPr lang="en-US" sz="2800" dirty="0">
                <a:latin typeface="Greyhound" panose="00000400000000000000" pitchFamily="2" charset="0"/>
              </a:rPr>
              <a:t>Control constructs must have well-defined behavior</a:t>
            </a:r>
          </a:p>
          <a:p>
            <a:pPr lvl="2"/>
            <a:r>
              <a:rPr lang="en-US" sz="2400" dirty="0">
                <a:latin typeface="Greyhound" panose="00000400000000000000" pitchFamily="2" charset="0"/>
              </a:rPr>
              <a:t>No “I’m feeling lucky” jump instructions</a:t>
            </a:r>
          </a:p>
          <a:p>
            <a:pPr lvl="2"/>
            <a:r>
              <a:rPr lang="en-US" sz="2400" dirty="0">
                <a:latin typeface="Greyhound" panose="00000400000000000000" pitchFamily="2" charset="0"/>
              </a:rPr>
              <a:t>Go back and do it again (Do </a:t>
            </a:r>
            <a:r>
              <a:rPr lang="en-US" sz="2400" i="1" dirty="0">
                <a:latin typeface="Greyhound" panose="00000400000000000000" pitchFamily="2" charset="0"/>
              </a:rPr>
              <a:t>what </a:t>
            </a:r>
            <a:r>
              <a:rPr lang="en-US" sz="2400" dirty="0">
                <a:latin typeface="Greyhound" panose="00000400000000000000" pitchFamily="2" charset="0"/>
              </a:rPr>
              <a:t>again?)</a:t>
            </a:r>
          </a:p>
          <a:p>
            <a:pPr lvl="2"/>
            <a:r>
              <a:rPr lang="en-US" sz="2400" dirty="0">
                <a:latin typeface="Greyhound" panose="00000400000000000000" pitchFamily="2" charset="0"/>
              </a:rPr>
              <a:t>Start over (From </a:t>
            </a:r>
            <a:r>
              <a:rPr lang="en-US" sz="2400" i="1" dirty="0">
                <a:latin typeface="Greyhound" panose="00000400000000000000" pitchFamily="2" charset="0"/>
              </a:rPr>
              <a:t>where</a:t>
            </a:r>
            <a:r>
              <a:rPr lang="en-US" sz="2400" dirty="0">
                <a:latin typeface="Greyhound" panose="00000400000000000000" pitchFamily="2" charset="0"/>
              </a:rPr>
              <a:t>?)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build="p" bldLvl="3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6553200" y="0"/>
            <a:ext cx="4114800" cy="1905000"/>
          </a:xfrm>
        </p:spPr>
        <p:txBody>
          <a:bodyPr/>
          <a:lstStyle/>
          <a:p>
            <a:pPr marL="57150"/>
            <a:r>
              <a:rPr lang="en-US" sz="2200" dirty="0">
                <a:latin typeface="LcdD" pitchFamily="82" charset="0"/>
              </a:rPr>
              <a:t>A </a:t>
            </a:r>
            <a:r>
              <a:rPr lang="en-US" sz="2200" dirty="0">
                <a:solidFill>
                  <a:schemeClr val="tx1"/>
                </a:solidFill>
                <a:latin typeface="LcdD" pitchFamily="82" charset="0"/>
              </a:rPr>
              <a:t>well-ordered collection </a:t>
            </a:r>
            <a:r>
              <a:rPr lang="en-US" sz="2200" dirty="0">
                <a:latin typeface="LcdD" pitchFamily="82" charset="0"/>
              </a:rPr>
              <a:t>of </a:t>
            </a:r>
            <a:r>
              <a:rPr lang="en-US" sz="2200" dirty="0">
                <a:solidFill>
                  <a:srgbClr val="FFC000"/>
                </a:solidFill>
                <a:latin typeface="LcdD" pitchFamily="82" charset="0"/>
              </a:rPr>
              <a:t>unambiguous</a:t>
            </a:r>
            <a:r>
              <a:rPr lang="en-US" sz="2200" dirty="0">
                <a:latin typeface="LcdD" pitchFamily="82" charset="0"/>
              </a:rPr>
              <a:t> and </a:t>
            </a:r>
            <a:r>
              <a:rPr lang="en-US" sz="2200" dirty="0">
                <a:solidFill>
                  <a:schemeClr val="tx1"/>
                </a:solidFill>
                <a:latin typeface="LcdD" pitchFamily="82" charset="0"/>
              </a:rPr>
              <a:t>effectively computable</a:t>
            </a:r>
            <a:r>
              <a:rPr lang="en-US" sz="2200" dirty="0">
                <a:latin typeface="LcdD" pitchFamily="82" charset="0"/>
              </a:rPr>
              <a:t> </a:t>
            </a:r>
            <a:r>
              <a:rPr lang="en-US" sz="2200" dirty="0">
                <a:solidFill>
                  <a:srgbClr val="FFC000"/>
                </a:solidFill>
                <a:latin typeface="LcdD" pitchFamily="82" charset="0"/>
              </a:rPr>
              <a:t>operations</a:t>
            </a:r>
            <a:r>
              <a:rPr lang="en-US" sz="2200" dirty="0">
                <a:latin typeface="LcdD" pitchFamily="82" charset="0"/>
              </a:rPr>
              <a:t> that, when executed, </a:t>
            </a:r>
            <a:r>
              <a:rPr lang="en-US" sz="2200" dirty="0">
                <a:solidFill>
                  <a:schemeClr val="tx1"/>
                </a:solidFill>
                <a:latin typeface="LcdD" pitchFamily="82" charset="0"/>
              </a:rPr>
              <a:t>produces a result and halts in a finite amount of time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828800"/>
            <a:ext cx="9067800" cy="4419600"/>
          </a:xfrm>
        </p:spPr>
        <p:txBody>
          <a:bodyPr/>
          <a:lstStyle/>
          <a:p>
            <a:r>
              <a:rPr lang="en-US" sz="2800" dirty="0">
                <a:latin typeface="Greyhound" panose="00000400000000000000" pitchFamily="2" charset="0"/>
              </a:rPr>
              <a:t>Unambiguous</a:t>
            </a:r>
            <a:r>
              <a:rPr lang="en-US" sz="2800" b="1" dirty="0">
                <a:latin typeface="Greyhound" panose="00000400000000000000" pitchFamily="2" charset="0"/>
              </a:rPr>
              <a:t> </a:t>
            </a:r>
            <a:r>
              <a:rPr lang="en-US" sz="2800" dirty="0">
                <a:latin typeface="Greyhound" panose="00000400000000000000" pitchFamily="2" charset="0"/>
              </a:rPr>
              <a:t>operation</a:t>
            </a:r>
          </a:p>
          <a:p>
            <a:pPr lvl="1"/>
            <a:r>
              <a:rPr lang="en-US" sz="2800" dirty="0">
                <a:latin typeface="Greyhound" panose="00000400000000000000" pitchFamily="2" charset="0"/>
              </a:rPr>
              <a:t>May only have one </a:t>
            </a:r>
            <a:r>
              <a:rPr lang="en-US" sz="2800" i="1" dirty="0">
                <a:latin typeface="Greyhound" panose="00000400000000000000" pitchFamily="2" charset="0"/>
              </a:rPr>
              <a:t>possible</a:t>
            </a:r>
            <a:r>
              <a:rPr lang="en-US" sz="2800" dirty="0">
                <a:latin typeface="Greyhound" panose="00000400000000000000" pitchFamily="2" charset="0"/>
              </a:rPr>
              <a:t> interpretation</a:t>
            </a:r>
          </a:p>
          <a:p>
            <a:pPr lvl="1"/>
            <a:r>
              <a:rPr lang="en-US" sz="2800" dirty="0">
                <a:latin typeface="Greyhound" panose="00000400000000000000" pitchFamily="2" charset="0"/>
              </a:rPr>
              <a:t>Can be understood by the computing agent without having to be further defined or simplified—no knowledge gap</a:t>
            </a:r>
          </a:p>
          <a:p>
            <a:pPr lvl="1"/>
            <a:r>
              <a:rPr lang="en-US" sz="2800" dirty="0">
                <a:latin typeface="Greyhound" panose="00000400000000000000" pitchFamily="2" charset="0"/>
              </a:rPr>
              <a:t>Primitive operations: simple, built-in</a:t>
            </a:r>
          </a:p>
        </p:txBody>
      </p:sp>
    </p:spTree>
    <p:extLst>
      <p:ext uri="{BB962C8B-B14F-4D97-AF65-F5344CB8AC3E}">
        <p14:creationId xmlns:p14="http://schemas.microsoft.com/office/powerpoint/2010/main" val="1819581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6553200" y="0"/>
            <a:ext cx="4114800" cy="1905000"/>
          </a:xfrm>
        </p:spPr>
        <p:txBody>
          <a:bodyPr/>
          <a:lstStyle/>
          <a:p>
            <a:pPr marL="57150"/>
            <a:r>
              <a:rPr lang="en-US" sz="2200" dirty="0">
                <a:latin typeface="LcdD" pitchFamily="82" charset="0"/>
              </a:rPr>
              <a:t>A </a:t>
            </a:r>
            <a:r>
              <a:rPr lang="en-US" sz="2200" dirty="0">
                <a:solidFill>
                  <a:schemeClr val="tx1"/>
                </a:solidFill>
                <a:latin typeface="LcdD" pitchFamily="82" charset="0"/>
              </a:rPr>
              <a:t>well-ordered collection of unambiguous </a:t>
            </a:r>
            <a:r>
              <a:rPr lang="en-US" sz="2200" dirty="0">
                <a:latin typeface="LcdD" pitchFamily="82" charset="0"/>
              </a:rPr>
              <a:t>and </a:t>
            </a:r>
            <a:r>
              <a:rPr lang="en-US" sz="2200" dirty="0">
                <a:solidFill>
                  <a:srgbClr val="00B0F0"/>
                </a:solidFill>
                <a:latin typeface="LcdD" pitchFamily="82" charset="0"/>
              </a:rPr>
              <a:t>effectively computable</a:t>
            </a:r>
            <a:r>
              <a:rPr lang="en-US" sz="2200" dirty="0">
                <a:latin typeface="LcdD" pitchFamily="82" charset="0"/>
              </a:rPr>
              <a:t> </a:t>
            </a:r>
            <a:r>
              <a:rPr lang="en-US" sz="2200" dirty="0">
                <a:solidFill>
                  <a:srgbClr val="00B0F0"/>
                </a:solidFill>
                <a:latin typeface="LcdD" pitchFamily="82" charset="0"/>
              </a:rPr>
              <a:t>operations</a:t>
            </a:r>
            <a:r>
              <a:rPr lang="en-US" sz="2200" dirty="0">
                <a:latin typeface="LcdD" pitchFamily="82" charset="0"/>
              </a:rPr>
              <a:t> that, when executed, </a:t>
            </a:r>
            <a:r>
              <a:rPr lang="en-US" sz="2200" dirty="0">
                <a:solidFill>
                  <a:schemeClr val="tx1"/>
                </a:solidFill>
                <a:latin typeface="LcdD" pitchFamily="82" charset="0"/>
              </a:rPr>
              <a:t>produces a result and halts in a finite amount of time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828800"/>
            <a:ext cx="9067800" cy="4953000"/>
          </a:xfrm>
        </p:spPr>
        <p:txBody>
          <a:bodyPr/>
          <a:lstStyle/>
          <a:p>
            <a:r>
              <a:rPr lang="en-US" sz="2800" dirty="0">
                <a:latin typeface="Greyhound" panose="00000400000000000000" pitchFamily="2" charset="0"/>
              </a:rPr>
              <a:t>Effectively computable operations</a:t>
            </a:r>
          </a:p>
          <a:p>
            <a:pPr lvl="1"/>
            <a:r>
              <a:rPr lang="en-US" sz="2800" dirty="0">
                <a:latin typeface="Greyhound" panose="00000400000000000000" pitchFamily="2" charset="0"/>
              </a:rPr>
              <a:t>It must also be </a:t>
            </a:r>
            <a:r>
              <a:rPr lang="en-US" sz="2800" i="1" dirty="0">
                <a:latin typeface="Greyhound" panose="00000400000000000000" pitchFamily="2" charset="0"/>
              </a:rPr>
              <a:t>doable</a:t>
            </a:r>
            <a:r>
              <a:rPr lang="en-US" sz="2800" dirty="0">
                <a:latin typeface="Greyhound" panose="00000400000000000000" pitchFamily="2" charset="0"/>
              </a:rPr>
              <a:t> (</a:t>
            </a:r>
            <a:r>
              <a:rPr lang="en-US" sz="2800" b="1" dirty="0">
                <a:latin typeface="Greyhound" panose="00000400000000000000" pitchFamily="2" charset="0"/>
              </a:rPr>
              <a:t>also called </a:t>
            </a:r>
            <a:r>
              <a:rPr lang="en-US" sz="2800" b="1" i="1" dirty="0">
                <a:latin typeface="Greyhound" panose="00000400000000000000" pitchFamily="2" charset="0"/>
              </a:rPr>
              <a:t>feasible</a:t>
            </a:r>
            <a:r>
              <a:rPr lang="en-US" sz="2800" dirty="0">
                <a:latin typeface="Greyhound" panose="00000400000000000000" pitchFamily="2" charset="0"/>
              </a:rPr>
              <a:t>)</a:t>
            </a:r>
            <a:r>
              <a:rPr lang="en-US" sz="2800" i="1" dirty="0">
                <a:latin typeface="Greyhound" panose="00000400000000000000" pitchFamily="2" charset="0"/>
              </a:rPr>
              <a:t> </a:t>
            </a:r>
            <a:r>
              <a:rPr lang="en-US" sz="2800" dirty="0">
                <a:latin typeface="Greyhound" panose="00000400000000000000" pitchFamily="2" charset="0"/>
              </a:rPr>
              <a:t>by the computing agent</a:t>
            </a:r>
          </a:p>
          <a:p>
            <a:pPr lvl="1"/>
            <a:r>
              <a:rPr lang="en-US" sz="2800" dirty="0">
                <a:latin typeface="Greyhound" panose="00000400000000000000" pitchFamily="2" charset="0"/>
              </a:rPr>
              <a:t>Negative examples</a:t>
            </a:r>
          </a:p>
          <a:p>
            <a:pPr lvl="2"/>
            <a:r>
              <a:rPr lang="en-US" sz="2400" dirty="0">
                <a:latin typeface="Greyhound" panose="00000400000000000000" pitchFamily="2" charset="0"/>
              </a:rPr>
              <a:t>Compute largest prime</a:t>
            </a:r>
          </a:p>
          <a:p>
            <a:pPr lvl="2"/>
            <a:r>
              <a:rPr lang="en-US" sz="2400" dirty="0">
                <a:latin typeface="Greyhound" panose="00000400000000000000" pitchFamily="2" charset="0"/>
              </a:rPr>
              <a:t>Sum all perfect squares</a:t>
            </a:r>
          </a:p>
          <a:p>
            <a:pPr lvl="2"/>
            <a:r>
              <a:rPr lang="en-US" sz="2400" dirty="0">
                <a:latin typeface="Greyhound" panose="00000400000000000000" pitchFamily="2" charset="0"/>
              </a:rPr>
              <a:t>Compute the mean/median/min/max of empty set</a:t>
            </a:r>
          </a:p>
          <a:p>
            <a:pPr lvl="2"/>
            <a:r>
              <a:rPr lang="en-US" sz="2400" dirty="0">
                <a:latin typeface="Greyhound" panose="00000400000000000000" pitchFamily="2" charset="0"/>
              </a:rPr>
              <a:t>Write program A which reads any program B and dataset C and which halts IFF B doesn’t halt on input C</a:t>
            </a:r>
          </a:p>
          <a:p>
            <a:pPr lvl="2"/>
            <a:r>
              <a:rPr lang="en-US" sz="2400" dirty="0">
                <a:latin typeface="Greyhound" panose="00000400000000000000" pitchFamily="2" charset="0"/>
              </a:rPr>
              <a:t>Find all TCP/IP routes between otterbein.edu and google.com and then take quickest route</a:t>
            </a:r>
          </a:p>
        </p:txBody>
      </p:sp>
    </p:spTree>
    <p:extLst>
      <p:ext uri="{BB962C8B-B14F-4D97-AF65-F5344CB8AC3E}">
        <p14:creationId xmlns:p14="http://schemas.microsoft.com/office/powerpoint/2010/main" val="4088909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build="p" bldLvl="3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6553200" y="0"/>
            <a:ext cx="4114800" cy="1905000"/>
          </a:xfrm>
        </p:spPr>
        <p:txBody>
          <a:bodyPr/>
          <a:lstStyle/>
          <a:p>
            <a:pPr marL="57150"/>
            <a:r>
              <a:rPr lang="en-US" sz="2200" dirty="0">
                <a:latin typeface="LcdD" pitchFamily="82" charset="0"/>
              </a:rPr>
              <a:t>A </a:t>
            </a:r>
            <a:r>
              <a:rPr lang="en-US" sz="2200" dirty="0">
                <a:solidFill>
                  <a:schemeClr val="tx1"/>
                </a:solidFill>
                <a:latin typeface="LcdD" pitchFamily="82" charset="0"/>
              </a:rPr>
              <a:t>well-ordered collection of unambiguous and effectively computable </a:t>
            </a:r>
            <a:r>
              <a:rPr lang="en-US" sz="2200" dirty="0">
                <a:latin typeface="LcdD" pitchFamily="82" charset="0"/>
              </a:rPr>
              <a:t>operations that, when executed, </a:t>
            </a:r>
            <a:r>
              <a:rPr lang="en-US" sz="2200" dirty="0">
                <a:solidFill>
                  <a:srgbClr val="FF0000"/>
                </a:solidFill>
                <a:latin typeface="LcdD" pitchFamily="82" charset="0"/>
              </a:rPr>
              <a:t>produces a result </a:t>
            </a:r>
            <a:r>
              <a:rPr lang="en-US" sz="2200" dirty="0">
                <a:latin typeface="LcdD" pitchFamily="82" charset="0"/>
              </a:rPr>
              <a:t>and </a:t>
            </a:r>
            <a:r>
              <a:rPr lang="en-US" sz="2200" dirty="0">
                <a:solidFill>
                  <a:schemeClr val="tx1"/>
                </a:solidFill>
                <a:latin typeface="LcdD" pitchFamily="82" charset="0"/>
              </a:rPr>
              <a:t>halts in a finite amount of time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828800"/>
            <a:ext cx="9067800" cy="4419600"/>
          </a:xfrm>
        </p:spPr>
        <p:txBody>
          <a:bodyPr/>
          <a:lstStyle/>
          <a:p>
            <a:r>
              <a:rPr lang="en-US" sz="2800" dirty="0">
                <a:latin typeface="Greyhound" panose="00000400000000000000" pitchFamily="2" charset="0"/>
              </a:rPr>
              <a:t>Produces a result</a:t>
            </a:r>
          </a:p>
          <a:p>
            <a:pPr lvl="1"/>
            <a:r>
              <a:rPr lang="en-US" sz="2800" dirty="0">
                <a:latin typeface="Greyhound" panose="00000400000000000000" pitchFamily="2" charset="0"/>
              </a:rPr>
              <a:t>Duh…</a:t>
            </a:r>
          </a:p>
          <a:p>
            <a:pPr lvl="1"/>
            <a:endParaRPr lang="en-US" sz="2800" dirty="0">
              <a:latin typeface="Greyhound" panose="00000400000000000000" pitchFamily="2" charset="0"/>
            </a:endParaRPr>
          </a:p>
          <a:p>
            <a:pPr lvl="1"/>
            <a:r>
              <a:rPr lang="en-US" sz="2800" dirty="0">
                <a:latin typeface="Greyhound" panose="00000400000000000000" pitchFamily="2" charset="0"/>
              </a:rPr>
              <a:t>Result may be a number, text, a light, picture, sound, or a change in the computing agent’s environment</a:t>
            </a:r>
          </a:p>
        </p:txBody>
      </p:sp>
    </p:spTree>
    <p:extLst>
      <p:ext uri="{BB962C8B-B14F-4D97-AF65-F5344CB8AC3E}">
        <p14:creationId xmlns:p14="http://schemas.microsoft.com/office/powerpoint/2010/main" val="1609283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build="p" bldLvl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6553200" y="0"/>
            <a:ext cx="4114800" cy="1905000"/>
          </a:xfrm>
        </p:spPr>
        <p:txBody>
          <a:bodyPr/>
          <a:lstStyle/>
          <a:p>
            <a:pPr marL="57150"/>
            <a:r>
              <a:rPr lang="en-US" sz="2200" dirty="0">
                <a:latin typeface="LcdD" pitchFamily="82" charset="0"/>
              </a:rPr>
              <a:t>A </a:t>
            </a:r>
            <a:r>
              <a:rPr lang="en-US" sz="2200" dirty="0">
                <a:solidFill>
                  <a:schemeClr val="tx1"/>
                </a:solidFill>
                <a:latin typeface="LcdD" pitchFamily="82" charset="0"/>
              </a:rPr>
              <a:t>well-ordered collection of unambiguous and effectively computable operations that, when executed, produces a result </a:t>
            </a:r>
            <a:r>
              <a:rPr lang="en-US" sz="2200" dirty="0">
                <a:latin typeface="LcdD" pitchFamily="82" charset="0"/>
              </a:rPr>
              <a:t>and </a:t>
            </a:r>
            <a:r>
              <a:rPr lang="en-US" sz="2200" dirty="0">
                <a:solidFill>
                  <a:srgbClr val="7030A0"/>
                </a:solidFill>
                <a:latin typeface="LcdD" pitchFamily="82" charset="0"/>
              </a:rPr>
              <a:t>halts in a finite amount of time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828800"/>
            <a:ext cx="9067800" cy="4419600"/>
          </a:xfrm>
        </p:spPr>
        <p:txBody>
          <a:bodyPr/>
          <a:lstStyle/>
          <a:p>
            <a:r>
              <a:rPr lang="en-US" sz="2800" dirty="0">
                <a:latin typeface="Greyhound" panose="00000400000000000000" pitchFamily="2" charset="0"/>
              </a:rPr>
              <a:t>Halts</a:t>
            </a:r>
          </a:p>
          <a:p>
            <a:pPr lvl="1"/>
            <a:r>
              <a:rPr lang="en-US" sz="2800" dirty="0">
                <a:latin typeface="Greyhound" panose="00000400000000000000" pitchFamily="2" charset="0"/>
              </a:rPr>
              <a:t>No infinite loops</a:t>
            </a:r>
          </a:p>
          <a:p>
            <a:pPr lvl="1"/>
            <a:r>
              <a:rPr lang="en-US" sz="2800" dirty="0">
                <a:latin typeface="Greyhound" panose="00000400000000000000" pitchFamily="2" charset="0"/>
              </a:rPr>
              <a:t>Usually a mistake</a:t>
            </a:r>
          </a:p>
          <a:p>
            <a:pPr lvl="1"/>
            <a:r>
              <a:rPr lang="en-US" sz="2800" dirty="0">
                <a:latin typeface="Greyhound" panose="00000400000000000000" pitchFamily="2" charset="0"/>
              </a:rPr>
              <a:t>Operating systems &amp; event-driven software…</a:t>
            </a:r>
          </a:p>
        </p:txBody>
      </p:sp>
    </p:spTree>
    <p:extLst>
      <p:ext uri="{BB962C8B-B14F-4D97-AF65-F5344CB8AC3E}">
        <p14:creationId xmlns:p14="http://schemas.microsoft.com/office/powerpoint/2010/main" val="1008725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build="p" bldLvl="2"/>
    </p:bldLst>
  </p:timing>
</p:sld>
</file>

<file path=ppt/theme/theme1.xml><?xml version="1.0" encoding="utf-8"?>
<a:theme xmlns:a="http://schemas.openxmlformats.org/drawingml/2006/main" name="Sample PPT_template">
  <a:themeElements>
    <a:clrScheme name="Office 2013 -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ample PPT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ample PPT_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 PPT_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2D2DB9"/>
        </a:accent6>
        <a:hlink>
          <a:srgbClr val="FFFF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1D1BD1C3523247903358D0A8AC0422" ma:contentTypeVersion="9" ma:contentTypeDescription="Create a new document." ma:contentTypeScope="" ma:versionID="5b226f5916f7946f7720915c3500729c">
  <xsd:schema xmlns:xsd="http://www.w3.org/2001/XMLSchema" xmlns:xs="http://www.w3.org/2001/XMLSchema" xmlns:p="http://schemas.microsoft.com/office/2006/metadata/properties" xmlns:ns3="52c17e26-d80b-4810-84b5-2d696440855c" xmlns:ns4="75e26a86-27e7-4108-abb5-a9a0ae913c4d" targetNamespace="http://schemas.microsoft.com/office/2006/metadata/properties" ma:root="true" ma:fieldsID="16c32700cd2aee0408f8e8b01b9b7d4a" ns3:_="" ns4:_="">
    <xsd:import namespace="52c17e26-d80b-4810-84b5-2d696440855c"/>
    <xsd:import namespace="75e26a86-27e7-4108-abb5-a9a0ae913c4d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c17e26-d80b-4810-84b5-2d696440855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e26a86-27e7-4108-abb5-a9a0ae913c4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C986B3B-99A3-4397-ABA3-BA0D18257F4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c17e26-d80b-4810-84b5-2d696440855c"/>
    <ds:schemaRef ds:uri="75e26a86-27e7-4108-abb5-a9a0ae913c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DE3A70F-9BC9-4F2B-9461-93562FF1C29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7B4618E-1FA6-478B-BA82-922713E10131}">
  <ds:schemaRefs>
    <ds:schemaRef ds:uri="http://schemas.openxmlformats.org/package/2006/metadata/core-properties"/>
    <ds:schemaRef ds:uri="http://purl.org/dc/terms/"/>
    <ds:schemaRef ds:uri="52c17e26-d80b-4810-84b5-2d696440855c"/>
    <ds:schemaRef ds:uri="http://purl.org/dc/elements/1.1/"/>
    <ds:schemaRef ds:uri="http://schemas.microsoft.com/office/2006/documentManagement/types"/>
    <ds:schemaRef ds:uri="http://www.w3.org/XML/1998/namespace"/>
    <ds:schemaRef ds:uri="75e26a86-27e7-4108-abb5-a9a0ae913c4d"/>
    <ds:schemaRef ds:uri="http://schemas.microsoft.com/office/infopath/2007/PartnerControls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3495</TotalTime>
  <Words>564</Words>
  <Application>Microsoft Office PowerPoint</Application>
  <PresentationFormat>Widescreen</PresentationFormat>
  <Paragraphs>86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Pizzicato-Swash</vt:lpstr>
      <vt:lpstr>Data</vt:lpstr>
      <vt:lpstr>Times New Roman</vt:lpstr>
      <vt:lpstr>Ballads</vt:lpstr>
      <vt:lpstr>Greyhound</vt:lpstr>
      <vt:lpstr>Arial</vt:lpstr>
      <vt:lpstr>LcdD</vt:lpstr>
      <vt:lpstr>Sample PPT_template</vt:lpstr>
      <vt:lpstr>PowerPoint Presentation</vt:lpstr>
      <vt:lpstr>ALERTs</vt:lpstr>
      <vt:lpstr>Assignment 2</vt:lpstr>
      <vt:lpstr>Formal Definition of Algorithm</vt:lpstr>
      <vt:lpstr>A well-ordered collection of unambiguous and effectively computable operations that, when executed, produces a result and halts in a finite amount of time</vt:lpstr>
      <vt:lpstr>A well-ordered collection of unambiguous and effectively computable operations that, when executed, produces a result and halts in a finite amount of time</vt:lpstr>
      <vt:lpstr>A well-ordered collection of unambiguous and effectively computable operations that, when executed, produces a result and halts in a finite amount of time</vt:lpstr>
      <vt:lpstr>A well-ordered collection of unambiguous and effectively computable operations that, when executed, produces a result and halts in a finite amount of time</vt:lpstr>
      <vt:lpstr>A well-ordered collection of unambiguous and effectively computable operations that, when executed, produces a result and halts in a finite amount of time</vt:lpstr>
      <vt:lpstr>Why Algorithms?</vt:lpstr>
      <vt:lpstr>Organization of the Text</vt:lpstr>
      <vt:lpstr>Next Time...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 1500 Day 1</dc:title>
  <dc:creator>David J Stucki</dc:creator>
  <cp:lastModifiedBy>Stucki, David</cp:lastModifiedBy>
  <cp:revision>231</cp:revision>
  <dcterms:created xsi:type="dcterms:W3CDTF">2011-08-09T17:02:25Z</dcterms:created>
  <dcterms:modified xsi:type="dcterms:W3CDTF">2026-01-11T22:08:19Z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0x0101001C1D1BD1C3523247903358D0A8AC0422</vt:lpwstr>
  </property>
</Properties>
</file>