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</p:sldMasterIdLst>
  <p:notesMasterIdLst>
    <p:notesMasterId r:id="rId16"/>
  </p:notesMasterIdLst>
  <p:handoutMasterIdLst>
    <p:handoutMasterId r:id="rId17"/>
  </p:handoutMasterIdLst>
  <p:sldIdLst>
    <p:sldId id="322" r:id="rId5"/>
    <p:sldId id="367" r:id="rId6"/>
    <p:sldId id="260" r:id="rId7"/>
    <p:sldId id="360" r:id="rId8"/>
    <p:sldId id="347" r:id="rId9"/>
    <p:sldId id="326" r:id="rId10"/>
    <p:sldId id="328" r:id="rId11"/>
    <p:sldId id="361" r:id="rId12"/>
    <p:sldId id="330" r:id="rId13"/>
    <p:sldId id="372" r:id="rId14"/>
    <p:sldId id="368" r:id="rId15"/>
  </p:sldIdLst>
  <p:sldSz cx="12192000" cy="6858000"/>
  <p:notesSz cx="6858000" cy="9144000"/>
  <p:embeddedFontLst>
    <p:embeddedFont>
      <p:font typeface="Arial Unicode MS" panose="020B0604020202020204" pitchFamily="34" charset="-128"/>
      <p:regular r:id="rId18"/>
    </p:embeddedFont>
    <p:embeddedFont>
      <p:font typeface="Computer" panose="00000400000000000000" pitchFamily="2" charset="0"/>
      <p:regular r:id="rId19"/>
    </p:embeddedFont>
    <p:embeddedFont>
      <p:font typeface="Data" pitchFamily="2" charset="0"/>
      <p:regular r:id="rId20"/>
    </p:embeddedFont>
    <p:embeddedFont>
      <p:font typeface="Greyhound" panose="00000400000000000000" pitchFamily="2" charset="0"/>
      <p:regular r:id="rId21"/>
      <p:bold r:id="rId22"/>
      <p:italic r:id="rId23"/>
      <p:boldItalic r:id="rId24"/>
    </p:embeddedFont>
    <p:embeddedFont>
      <p:font typeface="LcdD" panose="04040604020B02020304" pitchFamily="82" charset="0"/>
      <p:regular r:id="rId25"/>
    </p:embeddedFont>
    <p:embeddedFont>
      <p:font typeface="Pizzicato-Swash" panose="00000400000000000000" pitchFamily="2" charset="0"/>
      <p:regular r:id="rId2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103" d="100"/>
          <a:sy n="103" d="100"/>
        </p:scale>
        <p:origin x="792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15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B08997-B450-4425-9CFF-1755165D88AF}" type="datetime1">
              <a:rPr lang="en-US">
                <a:ea typeface="Arial Unicode MS" panose="020B0604020202020204" pitchFamily="34" charset="-128"/>
              </a:rPr>
              <a:pPr>
                <a:defRPr/>
              </a:pPr>
              <a:t>1/11/2026</a:t>
            </a:fld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EAB365-008E-4266-93ED-BE66A3FCE23B}" type="slidenum">
              <a:rPr lang="en-US">
                <a:ea typeface="Arial Unicode MS" panose="020B0604020202020204" pitchFamily="34" charset="-128"/>
              </a:rPr>
              <a:pPr>
                <a:defRPr/>
              </a:pPr>
              <a:t>‹#›</a:t>
            </a:fld>
            <a:endParaRPr lang="en-US" dirty="0"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417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Arial Unicode MS" panose="020B0604020202020204" pitchFamily="34" charset="-128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6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anose="020B0604020202020204" pitchFamily="34" charset="-128"/>
              </a:defRPr>
            </a:lvl1pPr>
          </a:lstStyle>
          <a:p>
            <a:pPr>
              <a:defRPr/>
            </a:pPr>
            <a:fld id="{8EE41EEB-879A-4521-A1EB-294EB492D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0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69F246E-B055-4F6A-8FB2-A13EDF8CCA80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F217E99-89F2-4A5F-85EB-4D68C614E565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3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F217E99-89F2-4A5F-85EB-4D68C614E565}" type="slidenum">
              <a:rPr lang="en-US" sz="1200" smtClean="0">
                <a:solidFill>
                  <a:srgbClr val="000000"/>
                </a:solidFill>
                <a:ea typeface="Arial Unicode MS" panose="020B0604020202020204" pitchFamily="34" charset="-128"/>
              </a:rPr>
              <a:pPr eaLnBrk="1" hangingPunct="1"/>
              <a:t>4</a:t>
            </a:fld>
            <a:endParaRPr lang="en-US" sz="1200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ea typeface="Arial Unicode MS" panose="020B0604020202020204" pitchFamily="34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3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95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20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63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12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80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34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92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6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4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38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27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9" r:id="rId11"/>
    <p:sldLayoutId id="2147484030" r:id="rId12"/>
    <p:sldLayoutId id="214748403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Data" pitchFamily="2" charset="0"/>
          <a:ea typeface="Arial Unicode MS" panose="020B0604020202020204" pitchFamily="34" charset="-128"/>
          <a:cs typeface="Data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 Unicode MS" panose="020B060402020202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Arial Unicode MS" panose="020B060402020202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Arial Unicode MS" panose="020B060402020202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 Unicode MS" panose="020B060402020202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ed.acm.org/" TargetMode="External"/><Relationship Id="rId2" Type="http://schemas.openxmlformats.org/officeDocument/2006/relationships/hyperlink" Target="https://dl.acm.org/doi/pdf/10.1145/366419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d.com.ezproxy.otterbein.edu/view/Entry/4959?redirectedFrom=algorithm#eid" TargetMode="External"/><Relationship Id="rId2" Type="http://schemas.openxmlformats.org/officeDocument/2006/relationships/hyperlink" Target="http://www.merriam-webster.com/dictionary/algorithm?show=0&amp;t=134594017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5F9BF1-DB84-4E60-B66C-FC0F3A74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1000"/>
            <a:ext cx="9067800" cy="1143000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accent6">
                    <a:lumMod val="60000"/>
                    <a:lumOff val="40000"/>
                  </a:schemeClr>
                </a:solidFill>
              </a:rPr>
              <a:t>COMP 1500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FCF528-30CF-4974-B011-8C9B9F50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76400"/>
            <a:ext cx="3276600" cy="45720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Data" pitchFamily="2" charset="0"/>
              </a:rPr>
              <a:t>David J Stucki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Data" pitchFamily="2" charset="0"/>
              </a:rPr>
              <a:t>MWF 12:40-1:35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Data" pitchFamily="2" charset="0"/>
              </a:rPr>
              <a:t>Comm 111</a:t>
            </a:r>
          </a:p>
          <a:p>
            <a:pPr marL="0" indent="0">
              <a:buNone/>
            </a:pPr>
            <a:endParaRPr lang="en-US" sz="1000">
              <a:solidFill>
                <a:srgbClr val="00B050"/>
              </a:solidFill>
              <a:latin typeface="Data" pitchFamily="2" charset="0"/>
            </a:endParaRPr>
          </a:p>
          <a:p>
            <a:r>
              <a:rPr lang="en-US">
                <a:solidFill>
                  <a:srgbClr val="92D050"/>
                </a:solidFill>
                <a:latin typeface="Data" pitchFamily="2" charset="0"/>
              </a:rPr>
              <a:t>Introductions</a:t>
            </a:r>
          </a:p>
          <a:p>
            <a:r>
              <a:rPr lang="en-US">
                <a:solidFill>
                  <a:srgbClr val="92D050"/>
                </a:solidFill>
                <a:latin typeface="Data" pitchFamily="2" charset="0"/>
              </a:rPr>
              <a:t>Syllabus</a:t>
            </a:r>
          </a:p>
          <a:p>
            <a:r>
              <a:rPr lang="en-US">
                <a:solidFill>
                  <a:srgbClr val="92D050"/>
                </a:solidFill>
                <a:latin typeface="Data" pitchFamily="2" charset="0"/>
              </a:rPr>
              <a:t>Brightspace &amp; Web Site</a:t>
            </a:r>
          </a:p>
          <a:p>
            <a:r>
              <a:rPr lang="en-US">
                <a:solidFill>
                  <a:srgbClr val="92D050"/>
                </a:solidFill>
                <a:latin typeface="Data" pitchFamily="2" charset="0"/>
              </a:rPr>
              <a:t>Software</a:t>
            </a:r>
          </a:p>
          <a:p>
            <a:r>
              <a:rPr lang="en-US">
                <a:solidFill>
                  <a:srgbClr val="92D050"/>
                </a:solidFill>
                <a:latin typeface="Data" pitchFamily="2" charset="0"/>
              </a:rPr>
              <a:t>Q &amp; A</a:t>
            </a:r>
            <a:endParaRPr lang="en-US" dirty="0">
              <a:solidFill>
                <a:srgbClr val="00B050"/>
              </a:solidFill>
              <a:latin typeface="Data" pitchFamily="2" charset="0"/>
            </a:endParaRPr>
          </a:p>
        </p:txBody>
      </p:sp>
      <p:pic>
        <p:nvPicPr>
          <p:cNvPr id="4" name="Picture 3" descr="A book cover with a globe and text&#10;&#10;Description automatically generated">
            <a:extLst>
              <a:ext uri="{FF2B5EF4-FFF2-40B4-BE49-F238E27FC236}">
                <a16:creationId xmlns:a16="http://schemas.microsoft.com/office/drawing/2014/main" id="{01FF03A7-EF97-120C-FD73-39FF1F976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0"/>
            <a:ext cx="4795935" cy="68513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D2420-4E05-C792-7B2C-91CD56734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B5939-10C1-AD79-19C2-DC54F3994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Algorithm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6AD996A-3589-2E06-D88F-20AEA4880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sz="4400" dirty="0">
                <a:latin typeface="LcdD" pitchFamily="82" charset="0"/>
              </a:rPr>
              <a:t>A </a:t>
            </a:r>
            <a:r>
              <a:rPr lang="en-US" sz="4400" dirty="0">
                <a:solidFill>
                  <a:srgbClr val="92D050"/>
                </a:solidFill>
                <a:latin typeface="LcdD" pitchFamily="82" charset="0"/>
              </a:rPr>
              <a:t>well-ordered collection </a:t>
            </a:r>
            <a:r>
              <a:rPr lang="en-US" sz="4400" dirty="0">
                <a:latin typeface="LcdD" pitchFamily="82" charset="0"/>
              </a:rPr>
              <a:t>of </a:t>
            </a:r>
            <a:r>
              <a:rPr lang="en-US" sz="4400" dirty="0">
                <a:solidFill>
                  <a:srgbClr val="FFC000"/>
                </a:solidFill>
                <a:latin typeface="LcdD" pitchFamily="82" charset="0"/>
              </a:rPr>
              <a:t>unambiguous</a:t>
            </a:r>
            <a:r>
              <a:rPr lang="en-US" sz="4400" dirty="0">
                <a:latin typeface="LcdD" pitchFamily="82" charset="0"/>
              </a:rPr>
              <a:t> and </a:t>
            </a:r>
            <a:r>
              <a:rPr lang="en-US" sz="4400" dirty="0">
                <a:solidFill>
                  <a:srgbClr val="00B0F0"/>
                </a:solidFill>
                <a:latin typeface="LcdD" pitchFamily="82" charset="0"/>
              </a:rPr>
              <a:t>effectively computable</a:t>
            </a:r>
            <a:r>
              <a:rPr lang="en-US" sz="4400" dirty="0">
                <a:latin typeface="LcdD" pitchFamily="82" charset="0"/>
              </a:rPr>
              <a:t> operations that, when executed, </a:t>
            </a:r>
            <a:r>
              <a:rPr lang="en-US" sz="4400" dirty="0">
                <a:solidFill>
                  <a:srgbClr val="FF0000"/>
                </a:solidFill>
                <a:latin typeface="LcdD" pitchFamily="82" charset="0"/>
              </a:rPr>
              <a:t>produces a result </a:t>
            </a:r>
            <a:r>
              <a:rPr lang="en-US" sz="4400" dirty="0">
                <a:latin typeface="LcdD" pitchFamily="82" charset="0"/>
              </a:rPr>
              <a:t>and </a:t>
            </a:r>
            <a:r>
              <a:rPr lang="en-US" sz="4400" dirty="0">
                <a:solidFill>
                  <a:srgbClr val="7030A0"/>
                </a:solidFill>
                <a:latin typeface="LcdD" pitchFamily="82" charset="0"/>
              </a:rPr>
              <a:t>halts in a finite amount of time</a:t>
            </a:r>
          </a:p>
        </p:txBody>
      </p:sp>
    </p:spTree>
    <p:extLst>
      <p:ext uri="{BB962C8B-B14F-4D97-AF65-F5344CB8AC3E}">
        <p14:creationId xmlns:p14="http://schemas.microsoft.com/office/powerpoint/2010/main" val="423694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8432-C891-480C-BCA8-ED068EA9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231F7-F2A4-4C98-9A48-DC25B220C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an Algorithm,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B6AEC-D90D-4299-A2A9-09A2FD20CF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24600"/>
            <a:ext cx="2743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C886-7F3D-4E4A-91EB-CA270417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D316-1A14-49FF-8285-C906A4FD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09800"/>
            <a:ext cx="10769600" cy="4038600"/>
          </a:xfrm>
        </p:spPr>
        <p:txBody>
          <a:bodyPr/>
          <a:lstStyle/>
          <a:p>
            <a:r>
              <a:rPr lang="en-US"/>
              <a:t>Reading assignment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Kernighan: Preface (pp. xi-xvi), and Introduction (pp. 1-6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E1A7F-F822-418F-92A3-A2F218C57C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6324600"/>
            <a:ext cx="2743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A9F1DF-FF02-41B1-B477-B6E776F205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Computer Science?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idx="1"/>
          </p:nvPr>
        </p:nvSpPr>
        <p:spPr>
          <a:xfrm>
            <a:off x="711200" y="1981200"/>
            <a:ext cx="10769600" cy="4267200"/>
          </a:xfrm>
        </p:spPr>
        <p:txBody>
          <a:bodyPr/>
          <a:lstStyle/>
          <a:p>
            <a:r>
              <a:rPr lang="en-US" sz="3200" dirty="0">
                <a:latin typeface="Greyhound" panose="00000400000000000000" pitchFamily="2" charset="0"/>
              </a:rPr>
              <a:t>Misconceptions  </a:t>
            </a:r>
          </a:p>
          <a:p>
            <a:pPr lvl="1"/>
            <a:r>
              <a:rPr lang="en-US" sz="3200" dirty="0">
                <a:latin typeface="Greyhound" panose="00000400000000000000" pitchFamily="2" charset="0"/>
              </a:rPr>
              <a:t>Computer science is: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The study of computers… </a:t>
            </a:r>
          </a:p>
          <a:p>
            <a:pPr marL="1828800" lvl="4" indent="0">
              <a:buNone/>
            </a:pPr>
            <a:r>
              <a:rPr lang="en-US" sz="2600" dirty="0" err="1">
                <a:solidFill>
                  <a:srgbClr val="FF0000"/>
                </a:solidFill>
                <a:latin typeface="Greyhound" panose="00000400000000000000" pitchFamily="2" charset="0"/>
              </a:rPr>
              <a:t>Git</a:t>
            </a:r>
            <a:r>
              <a:rPr lang="en-US" sz="2600" dirty="0">
                <a:solidFill>
                  <a:srgbClr val="FF0000"/>
                </a:solidFill>
                <a:latin typeface="Greyhound" panose="00000400000000000000" pitchFamily="2" charset="0"/>
              </a:rPr>
              <a:t> out </a:t>
            </a:r>
            <a:r>
              <a:rPr lang="en-US" sz="2600" dirty="0" err="1">
                <a:solidFill>
                  <a:srgbClr val="FF0000"/>
                </a:solidFill>
                <a:latin typeface="Greyhound" panose="00000400000000000000" pitchFamily="2" charset="0"/>
              </a:rPr>
              <a:t>yer</a:t>
            </a:r>
            <a:r>
              <a:rPr lang="en-US" sz="2600" dirty="0">
                <a:solidFill>
                  <a:srgbClr val="FF0000"/>
                </a:solidFill>
                <a:latin typeface="Greyhound" panose="00000400000000000000" pitchFamily="2" charset="0"/>
              </a:rPr>
              <a:t> magnifying glasses!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The study of how to write computer programs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The study of the uses and applications of computers and software</a:t>
            </a:r>
          </a:p>
          <a:p>
            <a:pPr lvl="2"/>
            <a:r>
              <a:rPr lang="en-US" sz="2600" dirty="0">
                <a:latin typeface="Greyhound" panose="00000400000000000000" pitchFamily="2" charset="0"/>
              </a:rPr>
              <a:t>Information Technology: certifications, etc.,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is Computer Science?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idx="1"/>
          </p:nvPr>
        </p:nvSpPr>
        <p:spPr>
          <a:xfrm>
            <a:off x="711200" y="1905000"/>
            <a:ext cx="1076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>
                <a:solidFill>
                  <a:schemeClr val="accent6">
                    <a:lumMod val="50000"/>
                  </a:schemeClr>
                </a:solidFill>
                <a:latin typeface="Computer" pitchFamily="2" charset="0"/>
                <a:ea typeface="Computer" pitchFamily="2" charset="0"/>
              </a:rPr>
              <a:t>"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mputer" pitchFamily="2" charset="0"/>
                <a:ea typeface="Computer" pitchFamily="2" charset="0"/>
              </a:rPr>
              <a:t>Computer Science is no more about computers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mputer" pitchFamily="2" charset="0"/>
                <a:ea typeface="Computer" pitchFamily="2" charset="0"/>
              </a:rPr>
              <a:t>than astronomy is about telescopes,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puter" pitchFamily="2" charset="0"/>
                <a:ea typeface="Computer" pitchFamily="2" charset="0"/>
              </a:rPr>
              <a:t>biology is about microscopes, or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mputer" pitchFamily="2" charset="0"/>
                <a:ea typeface="Computer" pitchFamily="2" charset="0"/>
              </a:rPr>
              <a:t>chemistry is about beakers and test tubes."</a:t>
            </a:r>
          </a:p>
          <a:p>
            <a:pPr marL="0" indent="0" algn="r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Michael R. Fellows and Ian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Parberry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Computing Research News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5(1):7, 1993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053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Computer Science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  <a:latin typeface="Greyhound" panose="00000400000000000000" pitchFamily="2" charset="0"/>
              </a:rPr>
              <a:t>Computer science </a:t>
            </a:r>
            <a:r>
              <a:rPr lang="en-US" sz="3200" dirty="0">
                <a:latin typeface="Greyhound" panose="00000400000000000000" pitchFamily="2" charset="0"/>
              </a:rPr>
              <a:t>is</a:t>
            </a:r>
            <a:r>
              <a:rPr lang="en-US" sz="3200" b="1" dirty="0">
                <a:latin typeface="Greyhound" panose="00000400000000000000" pitchFamily="2" charset="0"/>
              </a:rPr>
              <a:t> </a:t>
            </a:r>
            <a:r>
              <a:rPr lang="en-US" sz="3200" dirty="0">
                <a:latin typeface="Greyhound" panose="00000400000000000000" pitchFamily="2" charset="0"/>
              </a:rPr>
              <a:t>the study of </a:t>
            </a:r>
            <a:r>
              <a:rPr lang="en-US" sz="3200" dirty="0">
                <a:solidFill>
                  <a:schemeClr val="accent2"/>
                </a:solidFill>
                <a:latin typeface="Greyhound" panose="00000400000000000000" pitchFamily="2" charset="0"/>
              </a:rPr>
              <a:t>algorithms</a:t>
            </a:r>
            <a:r>
              <a:rPr lang="en-US" sz="3200" dirty="0">
                <a:latin typeface="Greyhound" panose="00000400000000000000" pitchFamily="2" charset="0"/>
              </a:rPr>
              <a:t>, including: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0070C0"/>
                </a:solidFill>
                <a:latin typeface="Greyhound" panose="00000400000000000000" pitchFamily="2" charset="0"/>
              </a:rPr>
              <a:t>formal and mathematical 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00B0F0"/>
                </a:solidFill>
                <a:latin typeface="Greyhound" panose="00000400000000000000" pitchFamily="2" charset="0"/>
              </a:rPr>
              <a:t>hardware realizations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92D050"/>
                </a:solidFill>
                <a:latin typeface="Greyhound" panose="00000400000000000000" pitchFamily="2" charset="0"/>
              </a:rPr>
              <a:t>linguistic realizations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latin typeface="Greyhound" panose="00000400000000000000" pitchFamily="2" charset="0"/>
              </a:rPr>
              <a:t>Their </a:t>
            </a:r>
            <a:r>
              <a:rPr lang="en-US" sz="3200" dirty="0">
                <a:solidFill>
                  <a:srgbClr val="C00000"/>
                </a:solidFill>
                <a:latin typeface="Greyhound" panose="00000400000000000000" pitchFamily="2" charset="0"/>
              </a:rPr>
              <a:t>applications</a:t>
            </a:r>
          </a:p>
          <a:p>
            <a:pPr marL="914400" lvl="1" indent="-457200">
              <a:buFont typeface="+mj-lt"/>
              <a:buAutoNum type="arabicPeriod"/>
            </a:pPr>
            <a:endParaRPr lang="en-US" sz="3200" dirty="0">
              <a:latin typeface="Greyhound" panose="00000400000000000000" pitchFamily="2" charset="0"/>
            </a:endParaRPr>
          </a:p>
          <a:p>
            <a:r>
              <a:rPr lang="en-US" sz="3200">
                <a:latin typeface="Greyhound" panose="00000400000000000000" pitchFamily="2" charset="0"/>
                <a:hlinkClick r:id="rId2"/>
              </a:rPr>
              <a:t>ACM Curriculum</a:t>
            </a:r>
            <a:r>
              <a:rPr lang="en-US" sz="3200">
                <a:latin typeface="Greyhound" panose="00000400000000000000" pitchFamily="2" charset="0"/>
              </a:rPr>
              <a:t> </a:t>
            </a:r>
            <a:r>
              <a:rPr lang="en-US" sz="2000">
                <a:latin typeface="Greyhound" panose="00000400000000000000" pitchFamily="2" charset="0"/>
              </a:rPr>
              <a:t>(</a:t>
            </a:r>
            <a:r>
              <a:rPr lang="en-US" sz="2000">
                <a:latin typeface="Greyhound" panose="00000400000000000000" pitchFamily="2" charset="0"/>
                <a:hlinkClick r:id="rId3"/>
              </a:rPr>
              <a:t>https://csed.acm.org/</a:t>
            </a:r>
            <a:r>
              <a:rPr lang="en-US" sz="2000">
                <a:latin typeface="Greyhound" panose="00000400000000000000" pitchFamily="2" charset="0"/>
              </a:rPr>
              <a:t>)</a:t>
            </a:r>
            <a:endParaRPr lang="en-US" sz="3200" dirty="0">
              <a:latin typeface="Greyhound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Definition of Algorithm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524000"/>
            <a:ext cx="10769600" cy="4724400"/>
          </a:xfrm>
        </p:spPr>
        <p:txBody>
          <a:bodyPr/>
          <a:lstStyle/>
          <a:p>
            <a:r>
              <a:rPr lang="en-US" sz="2800" dirty="0">
                <a:latin typeface="Greyhound" panose="00000400000000000000" pitchFamily="2" charset="0"/>
                <a:hlinkClick r:id="rId2"/>
              </a:rPr>
              <a:t>Merriam-Webster</a:t>
            </a:r>
            <a:endParaRPr lang="en-US" sz="2800" dirty="0">
              <a:latin typeface="Greyhound" panose="00000400000000000000" pitchFamily="2" charset="0"/>
            </a:endParaRPr>
          </a:p>
          <a:p>
            <a:r>
              <a:rPr lang="en-US" sz="2800" dirty="0">
                <a:latin typeface="Greyhound" panose="00000400000000000000" pitchFamily="2" charset="0"/>
                <a:hlinkClick r:id="rId3"/>
              </a:rPr>
              <a:t>OED</a:t>
            </a:r>
            <a:endParaRPr lang="en-US" sz="2800" dirty="0">
              <a:latin typeface="Greyhound" panose="00000400000000000000" pitchFamily="2" charset="0"/>
            </a:endParaRPr>
          </a:p>
          <a:p>
            <a:r>
              <a:rPr lang="en-US" sz="2800" dirty="0">
                <a:solidFill>
                  <a:srgbClr val="00B0F0"/>
                </a:solidFill>
                <a:latin typeface="Greyhound" panose="00000400000000000000" pitchFamily="2" charset="0"/>
              </a:rPr>
              <a:t>Algorithm</a:t>
            </a:r>
          </a:p>
          <a:p>
            <a:pPr lvl="1"/>
            <a:r>
              <a:rPr lang="en-US" sz="2800" dirty="0">
                <a:latin typeface="Greyhound" panose="00000400000000000000" pitchFamily="2" charset="0"/>
              </a:rPr>
              <a:t>Informally, “an ordered sequence of instructions that is guaranteed to solve a specific problem.”</a:t>
            </a:r>
          </a:p>
          <a:p>
            <a:r>
              <a:rPr lang="en-US" sz="2800" dirty="0">
                <a:solidFill>
                  <a:srgbClr val="00B050"/>
                </a:solidFill>
                <a:latin typeface="Greyhound" panose="00000400000000000000" pitchFamily="2" charset="0"/>
              </a:rPr>
              <a:t>Alan Turing</a:t>
            </a:r>
            <a:r>
              <a:rPr lang="en-US" sz="2800" dirty="0">
                <a:latin typeface="Greyhound" panose="00000400000000000000" pitchFamily="2" charset="0"/>
              </a:rPr>
              <a:t>: Building Blocks of Algorithms</a:t>
            </a:r>
          </a:p>
          <a:p>
            <a:pPr lvl="1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Greyhound" panose="00000400000000000000" pitchFamily="2" charset="0"/>
              </a:rPr>
              <a:t>Sequence</a:t>
            </a:r>
            <a:r>
              <a:rPr lang="en-US" sz="2800" dirty="0">
                <a:latin typeface="Greyhound" panose="00000400000000000000" pitchFamily="2" charset="0"/>
              </a:rPr>
              <a:t>: specifying computational order</a:t>
            </a:r>
          </a:p>
          <a:p>
            <a:pPr lvl="1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Greyhound" panose="00000400000000000000" pitchFamily="2" charset="0"/>
              </a:rPr>
              <a:t>Selection</a:t>
            </a:r>
            <a:r>
              <a:rPr lang="en-US" sz="2800" dirty="0">
                <a:latin typeface="Greyhound" panose="00000400000000000000" pitchFamily="2" charset="0"/>
              </a:rPr>
              <a:t>: making decisions</a:t>
            </a:r>
          </a:p>
          <a:p>
            <a:pPr lvl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Greyhound" panose="00000400000000000000" pitchFamily="2" charset="0"/>
              </a:rPr>
              <a:t>Iteration</a:t>
            </a:r>
            <a:r>
              <a:rPr lang="en-US" sz="2800" dirty="0">
                <a:latin typeface="Greyhound" panose="00000400000000000000" pitchFamily="2" charset="0"/>
              </a:rPr>
              <a:t>: repeating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9B8531-2846-9E5D-A848-AE7EEC6C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Problem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22B21-697F-E7DB-C786-0AA96696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 two positive integers compute their sum</a:t>
            </a:r>
          </a:p>
          <a:p>
            <a:pPr lvl="1"/>
            <a:r>
              <a:rPr lang="en-US"/>
              <a:t>Assume that each integer contains </a:t>
            </a:r>
            <a:r>
              <a:rPr lang="en-US" i="1"/>
              <a:t>m</a:t>
            </a:r>
            <a:r>
              <a:rPr lang="en-US"/>
              <a:t> digits</a:t>
            </a:r>
          </a:p>
          <a:p>
            <a:pPr lvl="1"/>
            <a:r>
              <a:rPr lang="en-US"/>
              <a:t>Call the first integer x and the second integer y</a:t>
            </a:r>
          </a:p>
          <a:p>
            <a:pPr lvl="1"/>
            <a:r>
              <a:rPr lang="en-US"/>
              <a:t>Call the sum z</a:t>
            </a:r>
          </a:p>
          <a:p>
            <a:pPr lvl="1"/>
            <a:r>
              <a:rPr lang="en-US"/>
              <a:t>Let the individual digits of each number be subscripted elements with the rightmost digit having subscript 0 (so x = x</a:t>
            </a:r>
            <a:r>
              <a:rPr lang="en-US" baseline="-25000"/>
              <a:t>m-1</a:t>
            </a:r>
            <a:r>
              <a:rPr lang="en-US"/>
              <a:t>x</a:t>
            </a:r>
            <a:r>
              <a:rPr lang="en-US" baseline="-25000"/>
              <a:t>m-2</a:t>
            </a:r>
            <a:r>
              <a:rPr lang="en-US"/>
              <a:t>...x</a:t>
            </a:r>
            <a:r>
              <a:rPr lang="en-US" baseline="-25000"/>
              <a:t>0</a:t>
            </a:r>
            <a:r>
              <a:rPr lang="en-US"/>
              <a:t>)</a:t>
            </a:r>
          </a:p>
          <a:p>
            <a:r>
              <a:rPr lang="en-US"/>
              <a:t>Express the algorithm for computing the result as a step-by-step process in terms of these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B961-1EE3-9AA2-00E7-F81CE896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2250-03A4-3C96-2B52-C4941354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6400"/>
            <a:ext cx="1076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/>
              <a:t>Set the value of </a:t>
            </a:r>
            <a:r>
              <a:rPr lang="en-US" sz="2400" i="1">
                <a:solidFill>
                  <a:schemeClr val="accent2"/>
                </a:solidFill>
              </a:rPr>
              <a:t>carry</a:t>
            </a:r>
            <a:r>
              <a:rPr lang="en-US" sz="2400"/>
              <a:t> to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Set the value of </a:t>
            </a:r>
            <a:r>
              <a:rPr lang="en-US" sz="2400" i="1">
                <a:solidFill>
                  <a:schemeClr val="accent2"/>
                </a:solidFill>
              </a:rPr>
              <a:t>i</a:t>
            </a:r>
            <a:r>
              <a:rPr lang="en-US" sz="2400"/>
              <a:t> to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While the value of </a:t>
            </a:r>
            <a:r>
              <a:rPr lang="en-US" sz="2400" i="1">
                <a:solidFill>
                  <a:schemeClr val="accent2"/>
                </a:solidFill>
              </a:rPr>
              <a:t>i</a:t>
            </a:r>
            <a:r>
              <a:rPr lang="en-US" sz="2400"/>
              <a:t> is less than or equal to </a:t>
            </a:r>
            <a:r>
              <a:rPr lang="en-US" sz="2400" i="1">
                <a:solidFill>
                  <a:schemeClr val="accent2"/>
                </a:solidFill>
              </a:rPr>
              <a:t>m</a:t>
            </a:r>
            <a:r>
              <a:rPr lang="en-US" sz="2400"/>
              <a:t> – 1,</a:t>
            </a:r>
            <a:br>
              <a:rPr lang="en-US" sz="2400"/>
            </a:br>
            <a:r>
              <a:rPr lang="en-US" sz="2400"/>
              <a:t>repeat the instructions in steps 4 through 6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	Add the two digits </a:t>
            </a:r>
            <a:r>
              <a:rPr lang="en-US" sz="2400" i="1">
                <a:solidFill>
                  <a:schemeClr val="accent2"/>
                </a:solidFill>
              </a:rPr>
              <a:t>x</a:t>
            </a:r>
            <a:r>
              <a:rPr lang="en-US" sz="2000" i="1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and </a:t>
            </a:r>
            <a:r>
              <a:rPr lang="en-US" sz="2400" i="1">
                <a:solidFill>
                  <a:schemeClr val="accent2"/>
                </a:solidFill>
              </a:rPr>
              <a:t>y</a:t>
            </a:r>
            <a:r>
              <a:rPr lang="en-US" sz="2000" i="1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to the current value of </a:t>
            </a:r>
            <a:r>
              <a:rPr lang="en-US" sz="2400" i="1">
                <a:solidFill>
                  <a:schemeClr val="accent2"/>
                </a:solidFill>
              </a:rPr>
              <a:t>carry</a:t>
            </a:r>
            <a:r>
              <a:rPr lang="en-US" sz="2400"/>
              <a:t> to get 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  <a:r>
              <a:rPr lang="en-US" sz="2000" i="1" baseline="-25000">
                <a:solidFill>
                  <a:schemeClr val="accent2"/>
                </a:solidFill>
              </a:rPr>
              <a:t>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	If 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  <a:r>
              <a:rPr lang="en-US" sz="2000" i="1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&gt; 9, then reset 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  <a:r>
              <a:rPr lang="en-US" sz="2000" i="1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to (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  <a:r>
              <a:rPr lang="en-US" sz="2000" i="1" baseline="-25000">
                <a:solidFill>
                  <a:schemeClr val="accent2"/>
                </a:solidFill>
              </a:rPr>
              <a:t>i</a:t>
            </a:r>
            <a:r>
              <a:rPr lang="en-US" sz="2400"/>
              <a:t> – 10) and reset the value of </a:t>
            </a:r>
            <a:r>
              <a:rPr lang="en-US" sz="2400" i="1">
                <a:solidFill>
                  <a:schemeClr val="accent2"/>
                </a:solidFill>
              </a:rPr>
              <a:t>carry</a:t>
            </a:r>
            <a:r>
              <a:rPr lang="en-US" sz="2400"/>
              <a:t> to 1;</a:t>
            </a:r>
            <a:br>
              <a:rPr lang="en-US" sz="2400"/>
            </a:br>
            <a:r>
              <a:rPr lang="en-US" sz="2400"/>
              <a:t>	otherwise, set the new value of </a:t>
            </a:r>
            <a:r>
              <a:rPr lang="en-US" sz="2400" i="1">
                <a:solidFill>
                  <a:schemeClr val="accent2"/>
                </a:solidFill>
              </a:rPr>
              <a:t>carry</a:t>
            </a:r>
            <a:r>
              <a:rPr lang="en-US" sz="2400"/>
              <a:t> to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	Add 1 to </a:t>
            </a:r>
            <a:r>
              <a:rPr lang="en-US" sz="2400" i="1">
                <a:solidFill>
                  <a:schemeClr val="accent2"/>
                </a:solidFill>
              </a:rPr>
              <a:t>i</a:t>
            </a:r>
            <a:r>
              <a:rPr lang="en-US" sz="2400"/>
              <a:t>, effectively moving one column to the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Set 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  <a:r>
              <a:rPr lang="en-US" sz="2400" i="1" baseline="-25000">
                <a:solidFill>
                  <a:schemeClr val="accent2"/>
                </a:solidFill>
              </a:rPr>
              <a:t>m</a:t>
            </a:r>
            <a:r>
              <a:rPr lang="en-US" sz="2400"/>
              <a:t> to the value of carry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Print out the final value of 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30330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 of Algorithm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" indent="0" algn="ctr">
              <a:buNone/>
            </a:pPr>
            <a:r>
              <a:rPr lang="en-US" sz="4400" dirty="0">
                <a:latin typeface="LcdD" pitchFamily="82" charset="0"/>
              </a:rPr>
              <a:t>A well-ordered collection of unambiguous and effectively computable operations that, when executed, produces a result and halts in a finite amount of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9" ma:contentTypeDescription="Create a new document." ma:contentTypeScope="" ma:versionID="5b226f5916f7946f7720915c3500729c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16c32700cd2aee0408f8e8b01b9b7d4a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E3A70F-9BC9-4F2B-9461-93562FF1C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4618E-1FA6-478B-BA82-922713E10131}">
  <ds:schemaRefs>
    <ds:schemaRef ds:uri="http://schemas.openxmlformats.org/package/2006/metadata/core-properties"/>
    <ds:schemaRef ds:uri="http://purl.org/dc/terms/"/>
    <ds:schemaRef ds:uri="52c17e26-d80b-4810-84b5-2d696440855c"/>
    <ds:schemaRef ds:uri="http://purl.org/dc/elements/1.1/"/>
    <ds:schemaRef ds:uri="http://schemas.microsoft.com/office/2006/documentManagement/types"/>
    <ds:schemaRef ds:uri="http://www.w3.org/XML/1998/namespace"/>
    <ds:schemaRef ds:uri="75e26a86-27e7-4108-abb5-a9a0ae913c4d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986B3B-99A3-4397-ABA3-BA0D1825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484</Words>
  <Application>Microsoft Office PowerPoint</Application>
  <PresentationFormat>Widescreen</PresentationFormat>
  <Paragraphs>72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Data</vt:lpstr>
      <vt:lpstr>Times New Roman</vt:lpstr>
      <vt:lpstr>Pizzicato-Swash</vt:lpstr>
      <vt:lpstr>Greyhound</vt:lpstr>
      <vt:lpstr>Arial</vt:lpstr>
      <vt:lpstr>LcdD</vt:lpstr>
      <vt:lpstr>Computer</vt:lpstr>
      <vt:lpstr>Arial Unicode MS</vt:lpstr>
      <vt:lpstr>Sample PPT_template</vt:lpstr>
      <vt:lpstr>COMP 1500</vt:lpstr>
      <vt:lpstr>ALERTs</vt:lpstr>
      <vt:lpstr> What is Computer Science?</vt:lpstr>
      <vt:lpstr> What is Computer Science?</vt:lpstr>
      <vt:lpstr>The Definition of Computer Science</vt:lpstr>
      <vt:lpstr>The Definition of Algorithm</vt:lpstr>
      <vt:lpstr>Example Problem</vt:lpstr>
      <vt:lpstr>Example Problem</vt:lpstr>
      <vt:lpstr>Formal Definition of Algorithm</vt:lpstr>
      <vt:lpstr>Formal Definition of Algorithm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1500 Day 1</dc:title>
  <dc:creator>David J Stucki</dc:creator>
  <cp:lastModifiedBy>Stucki, David</cp:lastModifiedBy>
  <cp:revision>231</cp:revision>
  <dcterms:created xsi:type="dcterms:W3CDTF">2011-08-09T17:02:25Z</dcterms:created>
  <dcterms:modified xsi:type="dcterms:W3CDTF">2026-01-11T22:02:22Z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