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27"/>
  </p:notesMasterIdLst>
  <p:sldIdLst>
    <p:sldId id="266" r:id="rId6"/>
    <p:sldId id="311" r:id="rId7"/>
    <p:sldId id="415" r:id="rId8"/>
    <p:sldId id="416" r:id="rId9"/>
    <p:sldId id="417" r:id="rId10"/>
    <p:sldId id="418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372" r:id="rId19"/>
    <p:sldId id="373" r:id="rId20"/>
    <p:sldId id="374" r:id="rId21"/>
    <p:sldId id="378" r:id="rId22"/>
    <p:sldId id="375" r:id="rId23"/>
    <p:sldId id="376" r:id="rId24"/>
    <p:sldId id="377" r:id="rId25"/>
    <p:sldId id="427" r:id="rId2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85914" autoAdjust="0"/>
  </p:normalViewPr>
  <p:slideViewPr>
    <p:cSldViewPr snapToGrid="0">
      <p:cViewPr varScale="1">
        <p:scale>
          <a:sx n="95" d="100"/>
          <a:sy n="95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Sol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8457"/>
            <a:ext cx="12193556" cy="6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272353" y="291070"/>
            <a:ext cx="6271860" cy="627586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41" y="1428401"/>
            <a:ext cx="5378548" cy="879910"/>
          </a:xfrm>
          <a:prstGeom prst="rect">
            <a:avLst/>
          </a:prstGeom>
        </p:spPr>
        <p:txBody>
          <a:bodyPr/>
          <a:lstStyle>
            <a:lvl1pPr algn="l">
              <a:defRPr sz="50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here, second line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302" y="4353453"/>
            <a:ext cx="5378486" cy="10347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47"/>
              </a:lnSpc>
              <a:buNone/>
              <a:defRPr sz="2157">
                <a:solidFill>
                  <a:schemeClr val="bg1"/>
                </a:solidFill>
                <a:latin typeface="+mj-lt"/>
              </a:defRPr>
            </a:lvl1pPr>
            <a:lvl2pPr marL="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2352" y="2997067"/>
            <a:ext cx="5392555" cy="863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45" baseline="0">
                <a:solidFill>
                  <a:schemeClr val="bg1"/>
                </a:solidFill>
                <a:latin typeface="+mj-lt"/>
              </a:defRPr>
            </a:lvl1pPr>
            <a:lvl2pPr marL="336145" indent="0">
              <a:buNone/>
              <a:defRPr sz="1568">
                <a:solidFill>
                  <a:schemeClr val="bg1"/>
                </a:solidFill>
                <a:latin typeface="+mj-lt"/>
              </a:defRPr>
            </a:lvl2pPr>
            <a:lvl3pPr marL="560241" indent="0">
              <a:buNone/>
              <a:defRPr sz="1372">
                <a:solidFill>
                  <a:schemeClr val="bg1"/>
                </a:solidFill>
                <a:latin typeface="+mj-lt"/>
              </a:defRPr>
            </a:lvl3pPr>
            <a:lvl4pPr marL="784338" indent="0">
              <a:buNone/>
              <a:defRPr sz="1176">
                <a:solidFill>
                  <a:schemeClr val="bg1"/>
                </a:solidFill>
                <a:latin typeface="+mj-lt"/>
              </a:defRPr>
            </a:lvl4pPr>
            <a:lvl5pPr marL="1008435" indent="0">
              <a:buNone/>
              <a:defRPr sz="1176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6" y="470067"/>
            <a:ext cx="1279273" cy="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0133" y="298850"/>
            <a:ext cx="6272001" cy="6278977"/>
          </a:xfrm>
          <a:prstGeom prst="rect">
            <a:avLst/>
          </a:prstGeom>
          <a:solidFill>
            <a:srgbClr val="68217A">
              <a:alpha val="90000"/>
            </a:srgbClr>
          </a:solidFill>
        </p:spPr>
        <p:txBody>
          <a:bodyPr/>
          <a:lstStyle>
            <a:lvl1pPr marL="0" indent="0">
              <a:lnSpc>
                <a:spcPts val="4705"/>
              </a:lnSpc>
              <a:spcBef>
                <a:spcPts val="0"/>
              </a:spcBef>
              <a:buFontTx/>
              <a:buNone/>
              <a:defRPr sz="4215">
                <a:solidFill>
                  <a:schemeClr val="bg1"/>
                </a:solidFill>
              </a:defRPr>
            </a:lvl1pPr>
            <a:lvl2pPr marL="0" indent="0">
              <a:lnSpc>
                <a:spcPts val="2549"/>
              </a:lnSpc>
              <a:spcBef>
                <a:spcPts val="3529"/>
              </a:spcBef>
              <a:spcAft>
                <a:spcPts val="2353"/>
              </a:spcAft>
              <a:buFontTx/>
              <a:buNone/>
              <a:defRPr sz="1961">
                <a:solidFill>
                  <a:schemeClr val="bg1"/>
                </a:solidFill>
              </a:defRPr>
            </a:lvl2pPr>
            <a:lvl3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3pPr>
            <a:lvl4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4pPr>
            <a:lvl5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49698" y="-355798"/>
            <a:ext cx="896425" cy="89655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noAutofit/>
          </a:bodyPr>
          <a:lstStyle/>
          <a:p>
            <a:pPr defTabSz="914314">
              <a:lnSpc>
                <a:spcPct val="90000"/>
              </a:lnSpc>
              <a:spcAft>
                <a:spcPts val="588"/>
              </a:spcAft>
            </a:pPr>
            <a:endParaRPr lang="en-US" sz="2353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70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pt Title/30pt Sub/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0pt Title/30pt Sub/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01" y="1"/>
            <a:ext cx="12210759" cy="6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69239" y="2084173"/>
            <a:ext cx="9860673" cy="1793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73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Demo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53" y="3382305"/>
            <a:ext cx="596061" cy="5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69239" y="2084173"/>
            <a:ext cx="9860673" cy="1793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73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650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Insights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39" y="2031021"/>
            <a:ext cx="10258286" cy="1686801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882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Data insights headline</a:t>
            </a:r>
          </a:p>
        </p:txBody>
      </p:sp>
    </p:spTree>
    <p:extLst>
      <p:ext uri="{BB962C8B-B14F-4D97-AF65-F5344CB8AC3E}">
        <p14:creationId xmlns:p14="http://schemas.microsoft.com/office/powerpoint/2010/main" val="24204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4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ta Insights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098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3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 sz="50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877921" y="6368202"/>
            <a:ext cx="2044529" cy="371246"/>
            <a:chOff x="10075994" y="6523798"/>
            <a:chExt cx="2085526" cy="378637"/>
          </a:xfrm>
        </p:grpSpPr>
        <p:sp>
          <p:nvSpPr>
            <p:cNvPr id="5" name="icon BULB"/>
            <p:cNvSpPr>
              <a:spLocks noEditPoints="1"/>
            </p:cNvSpPr>
            <p:nvPr/>
          </p:nvSpPr>
          <p:spPr bwMode="auto">
            <a:xfrm>
              <a:off x="10981759" y="6523798"/>
              <a:ext cx="217746" cy="348394"/>
            </a:xfrm>
            <a:custGeom>
              <a:avLst/>
              <a:gdLst>
                <a:gd name="T0" fmla="*/ 74 w 149"/>
                <a:gd name="T1" fmla="*/ 0 h 241"/>
                <a:gd name="T2" fmla="*/ 74 w 149"/>
                <a:gd name="T3" fmla="*/ 0 h 241"/>
                <a:gd name="T4" fmla="*/ 0 w 149"/>
                <a:gd name="T5" fmla="*/ 70 h 241"/>
                <a:gd name="T6" fmla="*/ 27 w 149"/>
                <a:gd name="T7" fmla="*/ 127 h 241"/>
                <a:gd name="T8" fmla="*/ 33 w 149"/>
                <a:gd name="T9" fmla="*/ 140 h 241"/>
                <a:gd name="T10" fmla="*/ 35 w 149"/>
                <a:gd name="T11" fmla="*/ 154 h 241"/>
                <a:gd name="T12" fmla="*/ 44 w 149"/>
                <a:gd name="T13" fmla="*/ 176 h 241"/>
                <a:gd name="T14" fmla="*/ 107 w 149"/>
                <a:gd name="T15" fmla="*/ 176 h 241"/>
                <a:gd name="T16" fmla="*/ 115 w 149"/>
                <a:gd name="T17" fmla="*/ 154 h 241"/>
                <a:gd name="T18" fmla="*/ 124 w 149"/>
                <a:gd name="T19" fmla="*/ 127 h 241"/>
                <a:gd name="T20" fmla="*/ 137 w 149"/>
                <a:gd name="T21" fmla="*/ 105 h 241"/>
                <a:gd name="T22" fmla="*/ 149 w 149"/>
                <a:gd name="T23" fmla="*/ 70 h 241"/>
                <a:gd name="T24" fmla="*/ 74 w 149"/>
                <a:gd name="T25" fmla="*/ 0 h 241"/>
                <a:gd name="T26" fmla="*/ 58 w 149"/>
                <a:gd name="T27" fmla="*/ 234 h 241"/>
                <a:gd name="T28" fmla="*/ 67 w 149"/>
                <a:gd name="T29" fmla="*/ 241 h 241"/>
                <a:gd name="T30" fmla="*/ 86 w 149"/>
                <a:gd name="T31" fmla="*/ 241 h 241"/>
                <a:gd name="T32" fmla="*/ 94 w 149"/>
                <a:gd name="T33" fmla="*/ 234 h 241"/>
                <a:gd name="T34" fmla="*/ 58 w 149"/>
                <a:gd name="T35" fmla="*/ 234 h 241"/>
                <a:gd name="T36" fmla="*/ 97 w 149"/>
                <a:gd name="T37" fmla="*/ 209 h 241"/>
                <a:gd name="T38" fmla="*/ 55 w 149"/>
                <a:gd name="T39" fmla="*/ 209 h 241"/>
                <a:gd name="T40" fmla="*/ 45 w 149"/>
                <a:gd name="T41" fmla="*/ 217 h 241"/>
                <a:gd name="T42" fmla="*/ 56 w 149"/>
                <a:gd name="T43" fmla="*/ 226 h 241"/>
                <a:gd name="T44" fmla="*/ 97 w 149"/>
                <a:gd name="T45" fmla="*/ 226 h 241"/>
                <a:gd name="T46" fmla="*/ 107 w 149"/>
                <a:gd name="T47" fmla="*/ 217 h 241"/>
                <a:gd name="T48" fmla="*/ 97 w 149"/>
                <a:gd name="T49" fmla="*/ 209 h 241"/>
                <a:gd name="T50" fmla="*/ 99 w 149"/>
                <a:gd name="T51" fmla="*/ 184 h 241"/>
                <a:gd name="T52" fmla="*/ 52 w 149"/>
                <a:gd name="T53" fmla="*/ 184 h 241"/>
                <a:gd name="T54" fmla="*/ 43 w 149"/>
                <a:gd name="T55" fmla="*/ 192 h 241"/>
                <a:gd name="T56" fmla="*/ 53 w 149"/>
                <a:gd name="T57" fmla="*/ 201 h 241"/>
                <a:gd name="T58" fmla="*/ 99 w 149"/>
                <a:gd name="T59" fmla="*/ 201 h 241"/>
                <a:gd name="T60" fmla="*/ 110 w 149"/>
                <a:gd name="T61" fmla="*/ 192 h 241"/>
                <a:gd name="T62" fmla="*/ 99 w 149"/>
                <a:gd name="T6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" h="241"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1"/>
                    <a:pt x="0" y="70"/>
                  </a:cubicBezTo>
                  <a:cubicBezTo>
                    <a:pt x="0" y="92"/>
                    <a:pt x="18" y="107"/>
                    <a:pt x="27" y="127"/>
                  </a:cubicBezTo>
                  <a:cubicBezTo>
                    <a:pt x="30" y="132"/>
                    <a:pt x="31" y="136"/>
                    <a:pt x="33" y="140"/>
                  </a:cubicBezTo>
                  <a:cubicBezTo>
                    <a:pt x="34" y="146"/>
                    <a:pt x="34" y="150"/>
                    <a:pt x="35" y="154"/>
                  </a:cubicBezTo>
                  <a:cubicBezTo>
                    <a:pt x="36" y="162"/>
                    <a:pt x="38" y="170"/>
                    <a:pt x="44" y="176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114" y="170"/>
                    <a:pt x="115" y="162"/>
                    <a:pt x="115" y="154"/>
                  </a:cubicBezTo>
                  <a:cubicBezTo>
                    <a:pt x="117" y="146"/>
                    <a:pt x="118" y="138"/>
                    <a:pt x="124" y="127"/>
                  </a:cubicBezTo>
                  <a:cubicBezTo>
                    <a:pt x="127" y="119"/>
                    <a:pt x="132" y="112"/>
                    <a:pt x="137" y="105"/>
                  </a:cubicBezTo>
                  <a:cubicBezTo>
                    <a:pt x="143" y="94"/>
                    <a:pt x="149" y="83"/>
                    <a:pt x="149" y="70"/>
                  </a:cubicBezTo>
                  <a:cubicBezTo>
                    <a:pt x="149" y="31"/>
                    <a:pt x="115" y="0"/>
                    <a:pt x="74" y="0"/>
                  </a:cubicBezTo>
                  <a:moveTo>
                    <a:pt x="58" y="234"/>
                  </a:moveTo>
                  <a:cubicBezTo>
                    <a:pt x="58" y="234"/>
                    <a:pt x="59" y="241"/>
                    <a:pt x="67" y="241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3" y="241"/>
                    <a:pt x="94" y="234"/>
                    <a:pt x="94" y="234"/>
                  </a:cubicBezTo>
                  <a:lnTo>
                    <a:pt x="58" y="234"/>
                  </a:lnTo>
                  <a:close/>
                  <a:moveTo>
                    <a:pt x="97" y="209"/>
                  </a:moveTo>
                  <a:cubicBezTo>
                    <a:pt x="55" y="209"/>
                    <a:pt x="55" y="209"/>
                    <a:pt x="55" y="209"/>
                  </a:cubicBezTo>
                  <a:cubicBezTo>
                    <a:pt x="50" y="209"/>
                    <a:pt x="45" y="213"/>
                    <a:pt x="45" y="217"/>
                  </a:cubicBezTo>
                  <a:cubicBezTo>
                    <a:pt x="45" y="223"/>
                    <a:pt x="50" y="226"/>
                    <a:pt x="56" y="226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103" y="226"/>
                    <a:pt x="107" y="223"/>
                    <a:pt x="107" y="217"/>
                  </a:cubicBezTo>
                  <a:cubicBezTo>
                    <a:pt x="107" y="213"/>
                    <a:pt x="103" y="209"/>
                    <a:pt x="97" y="209"/>
                  </a:cubicBezTo>
                  <a:moveTo>
                    <a:pt x="99" y="184"/>
                  </a:moveTo>
                  <a:cubicBezTo>
                    <a:pt x="52" y="184"/>
                    <a:pt x="52" y="184"/>
                    <a:pt x="52" y="184"/>
                  </a:cubicBezTo>
                  <a:cubicBezTo>
                    <a:pt x="47" y="184"/>
                    <a:pt x="43" y="187"/>
                    <a:pt x="43" y="192"/>
                  </a:cubicBezTo>
                  <a:cubicBezTo>
                    <a:pt x="43" y="197"/>
                    <a:pt x="47" y="201"/>
                    <a:pt x="53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105" y="201"/>
                    <a:pt x="110" y="197"/>
                    <a:pt x="110" y="192"/>
                  </a:cubicBezTo>
                  <a:cubicBezTo>
                    <a:pt x="110" y="187"/>
                    <a:pt x="105" y="184"/>
                    <a:pt x="99" y="18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6" name="icon  BINARY"/>
            <p:cNvSpPr>
              <a:spLocks noEditPoints="1"/>
            </p:cNvSpPr>
            <p:nvPr/>
          </p:nvSpPr>
          <p:spPr bwMode="auto">
            <a:xfrm>
              <a:off x="10075994" y="6534685"/>
              <a:ext cx="397992" cy="326620"/>
            </a:xfrm>
            <a:custGeom>
              <a:avLst/>
              <a:gdLst>
                <a:gd name="T0" fmla="*/ 64 w 275"/>
                <a:gd name="T1" fmla="*/ 55 h 226"/>
                <a:gd name="T2" fmla="*/ 65 w 275"/>
                <a:gd name="T3" fmla="*/ 0 h 226"/>
                <a:gd name="T4" fmla="*/ 64 w 275"/>
                <a:gd name="T5" fmla="*/ 9 h 226"/>
                <a:gd name="T6" fmla="*/ 72 w 275"/>
                <a:gd name="T7" fmla="*/ 28 h 226"/>
                <a:gd name="T8" fmla="*/ 96 w 275"/>
                <a:gd name="T9" fmla="*/ 45 h 226"/>
                <a:gd name="T10" fmla="*/ 96 w 275"/>
                <a:gd name="T11" fmla="*/ 15 h 226"/>
                <a:gd name="T12" fmla="*/ 119 w 275"/>
                <a:gd name="T13" fmla="*/ 45 h 226"/>
                <a:gd name="T14" fmla="*/ 178 w 275"/>
                <a:gd name="T15" fmla="*/ 54 h 226"/>
                <a:gd name="T16" fmla="*/ 155 w 275"/>
                <a:gd name="T17" fmla="*/ 45 h 226"/>
                <a:gd name="T18" fmla="*/ 144 w 275"/>
                <a:gd name="T19" fmla="*/ 5 h 226"/>
                <a:gd name="T20" fmla="*/ 178 w 275"/>
                <a:gd name="T21" fmla="*/ 45 h 226"/>
                <a:gd name="T22" fmla="*/ 222 w 275"/>
                <a:gd name="T23" fmla="*/ 48 h 226"/>
                <a:gd name="T24" fmla="*/ 194 w 275"/>
                <a:gd name="T25" fmla="*/ 7 h 226"/>
                <a:gd name="T26" fmla="*/ 215 w 275"/>
                <a:gd name="T27" fmla="*/ 28 h 226"/>
                <a:gd name="T28" fmla="*/ 208 w 275"/>
                <a:gd name="T29" fmla="*/ 46 h 226"/>
                <a:gd name="T30" fmla="*/ 269 w 275"/>
                <a:gd name="T31" fmla="*/ 48 h 226"/>
                <a:gd name="T32" fmla="*/ 242 w 275"/>
                <a:gd name="T33" fmla="*/ 7 h 226"/>
                <a:gd name="T34" fmla="*/ 263 w 275"/>
                <a:gd name="T35" fmla="*/ 28 h 226"/>
                <a:gd name="T36" fmla="*/ 256 w 275"/>
                <a:gd name="T37" fmla="*/ 46 h 226"/>
                <a:gd name="T38" fmla="*/ 0 w 275"/>
                <a:gd name="T39" fmla="*/ 140 h 226"/>
                <a:gd name="T40" fmla="*/ 11 w 275"/>
                <a:gd name="T41" fmla="*/ 98 h 226"/>
                <a:gd name="T42" fmla="*/ 23 w 275"/>
                <a:gd name="T43" fmla="*/ 85 h 226"/>
                <a:gd name="T44" fmla="*/ 34 w 275"/>
                <a:gd name="T45" fmla="*/ 140 h 226"/>
                <a:gd name="T46" fmla="*/ 64 w 275"/>
                <a:gd name="T47" fmla="*/ 141 h 226"/>
                <a:gd name="T48" fmla="*/ 65 w 275"/>
                <a:gd name="T49" fmla="*/ 85 h 226"/>
                <a:gd name="T50" fmla="*/ 64 w 275"/>
                <a:gd name="T51" fmla="*/ 94 h 226"/>
                <a:gd name="T52" fmla="*/ 71 w 275"/>
                <a:gd name="T53" fmla="*/ 113 h 226"/>
                <a:gd name="T54" fmla="*/ 111 w 275"/>
                <a:gd name="T55" fmla="*/ 141 h 226"/>
                <a:gd name="T56" fmla="*/ 112 w 275"/>
                <a:gd name="T57" fmla="*/ 85 h 226"/>
                <a:gd name="T58" fmla="*/ 112 w 275"/>
                <a:gd name="T59" fmla="*/ 94 h 226"/>
                <a:gd name="T60" fmla="*/ 119 w 275"/>
                <a:gd name="T61" fmla="*/ 113 h 226"/>
                <a:gd name="T62" fmla="*/ 145 w 275"/>
                <a:gd name="T63" fmla="*/ 130 h 226"/>
                <a:gd name="T64" fmla="*/ 144 w 275"/>
                <a:gd name="T65" fmla="*/ 100 h 226"/>
                <a:gd name="T66" fmla="*/ 167 w 275"/>
                <a:gd name="T67" fmla="*/ 130 h 226"/>
                <a:gd name="T68" fmla="*/ 227 w 275"/>
                <a:gd name="T69" fmla="*/ 113 h 226"/>
                <a:gd name="T70" fmla="*/ 188 w 275"/>
                <a:gd name="T71" fmla="*/ 115 h 226"/>
                <a:gd name="T72" fmla="*/ 227 w 275"/>
                <a:gd name="T73" fmla="*/ 113 h 226"/>
                <a:gd name="T74" fmla="*/ 200 w 275"/>
                <a:gd name="T75" fmla="*/ 113 h 226"/>
                <a:gd name="T76" fmla="*/ 83 w 275"/>
                <a:gd name="T77" fmla="*/ 199 h 226"/>
                <a:gd name="T78" fmla="*/ 45 w 275"/>
                <a:gd name="T79" fmla="*/ 200 h 226"/>
                <a:gd name="T80" fmla="*/ 83 w 275"/>
                <a:gd name="T81" fmla="*/ 199 h 226"/>
                <a:gd name="T82" fmla="*/ 56 w 275"/>
                <a:gd name="T83" fmla="*/ 200 h 226"/>
                <a:gd name="T84" fmla="*/ 132 w 275"/>
                <a:gd name="T85" fmla="*/ 199 h 226"/>
                <a:gd name="T86" fmla="*/ 93 w 275"/>
                <a:gd name="T87" fmla="*/ 200 h 226"/>
                <a:gd name="T88" fmla="*/ 132 w 275"/>
                <a:gd name="T89" fmla="*/ 199 h 226"/>
                <a:gd name="T90" fmla="*/ 105 w 275"/>
                <a:gd name="T91" fmla="*/ 200 h 226"/>
                <a:gd name="T92" fmla="*/ 178 w 275"/>
                <a:gd name="T93" fmla="*/ 225 h 226"/>
                <a:gd name="T94" fmla="*/ 155 w 275"/>
                <a:gd name="T95" fmla="*/ 216 h 226"/>
                <a:gd name="T96" fmla="*/ 144 w 275"/>
                <a:gd name="T97" fmla="*/ 176 h 226"/>
                <a:gd name="T98" fmla="*/ 178 w 275"/>
                <a:gd name="T99" fmla="*/ 216 h 226"/>
                <a:gd name="T100" fmla="*/ 222 w 275"/>
                <a:gd name="T101" fmla="*/ 220 h 226"/>
                <a:gd name="T102" fmla="*/ 194 w 275"/>
                <a:gd name="T103" fmla="*/ 178 h 226"/>
                <a:gd name="T104" fmla="*/ 215 w 275"/>
                <a:gd name="T105" fmla="*/ 199 h 226"/>
                <a:gd name="T106" fmla="*/ 208 w 275"/>
                <a:gd name="T107" fmla="*/ 218 h 226"/>
                <a:gd name="T108" fmla="*/ 240 w 275"/>
                <a:gd name="T109" fmla="*/ 225 h 226"/>
                <a:gd name="T110" fmla="*/ 252 w 275"/>
                <a:gd name="T111" fmla="*/ 183 h 226"/>
                <a:gd name="T112" fmla="*/ 263 w 275"/>
                <a:gd name="T113" fmla="*/ 172 h 226"/>
                <a:gd name="T114" fmla="*/ 274 w 275"/>
                <a:gd name="T115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" h="226">
                  <a:moveTo>
                    <a:pt x="83" y="27"/>
                  </a:moveTo>
                  <a:cubicBezTo>
                    <a:pt x="83" y="36"/>
                    <a:pt x="82" y="44"/>
                    <a:pt x="78" y="48"/>
                  </a:cubicBezTo>
                  <a:cubicBezTo>
                    <a:pt x="75" y="53"/>
                    <a:pt x="70" y="55"/>
                    <a:pt x="64" y="55"/>
                  </a:cubicBezTo>
                  <a:cubicBezTo>
                    <a:pt x="51" y="55"/>
                    <a:pt x="45" y="46"/>
                    <a:pt x="45" y="28"/>
                  </a:cubicBezTo>
                  <a:cubicBezTo>
                    <a:pt x="45" y="19"/>
                    <a:pt x="46" y="13"/>
                    <a:pt x="51" y="7"/>
                  </a:cubicBezTo>
                  <a:cubicBezTo>
                    <a:pt x="54" y="3"/>
                    <a:pt x="58" y="0"/>
                    <a:pt x="65" y="0"/>
                  </a:cubicBezTo>
                  <a:cubicBezTo>
                    <a:pt x="77" y="0"/>
                    <a:pt x="83" y="9"/>
                    <a:pt x="83" y="27"/>
                  </a:cubicBezTo>
                  <a:moveTo>
                    <a:pt x="72" y="28"/>
                  </a:moveTo>
                  <a:cubicBezTo>
                    <a:pt x="72" y="16"/>
                    <a:pt x="68" y="9"/>
                    <a:pt x="64" y="9"/>
                  </a:cubicBezTo>
                  <a:cubicBezTo>
                    <a:pt x="60" y="9"/>
                    <a:pt x="56" y="16"/>
                    <a:pt x="56" y="28"/>
                  </a:cubicBezTo>
                  <a:cubicBezTo>
                    <a:pt x="56" y="41"/>
                    <a:pt x="60" y="46"/>
                    <a:pt x="64" y="46"/>
                  </a:cubicBezTo>
                  <a:cubicBezTo>
                    <a:pt x="68" y="46"/>
                    <a:pt x="72" y="41"/>
                    <a:pt x="72" y="28"/>
                  </a:cubicBezTo>
                  <a:moveTo>
                    <a:pt x="129" y="54"/>
                  </a:moveTo>
                  <a:cubicBezTo>
                    <a:pt x="96" y="54"/>
                    <a:pt x="96" y="54"/>
                    <a:pt x="96" y="5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9" y="45"/>
                    <a:pt x="129" y="45"/>
                    <a:pt x="129" y="45"/>
                  </a:cubicBezTo>
                  <a:lnTo>
                    <a:pt x="129" y="54"/>
                  </a:lnTo>
                  <a:close/>
                  <a:moveTo>
                    <a:pt x="178" y="54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78" y="45"/>
                    <a:pt x="178" y="45"/>
                    <a:pt x="178" y="45"/>
                  </a:cubicBezTo>
                  <a:lnTo>
                    <a:pt x="178" y="54"/>
                  </a:lnTo>
                  <a:close/>
                  <a:moveTo>
                    <a:pt x="227" y="27"/>
                  </a:moveTo>
                  <a:cubicBezTo>
                    <a:pt x="227" y="36"/>
                    <a:pt x="225" y="44"/>
                    <a:pt x="222" y="48"/>
                  </a:cubicBezTo>
                  <a:cubicBezTo>
                    <a:pt x="218" y="53"/>
                    <a:pt x="214" y="55"/>
                    <a:pt x="207" y="55"/>
                  </a:cubicBezTo>
                  <a:cubicBezTo>
                    <a:pt x="195" y="55"/>
                    <a:pt x="188" y="46"/>
                    <a:pt x="188" y="28"/>
                  </a:cubicBezTo>
                  <a:cubicBezTo>
                    <a:pt x="188" y="19"/>
                    <a:pt x="191" y="13"/>
                    <a:pt x="194" y="7"/>
                  </a:cubicBezTo>
                  <a:cubicBezTo>
                    <a:pt x="197" y="3"/>
                    <a:pt x="203" y="0"/>
                    <a:pt x="208" y="0"/>
                  </a:cubicBezTo>
                  <a:cubicBezTo>
                    <a:pt x="220" y="0"/>
                    <a:pt x="227" y="9"/>
                    <a:pt x="227" y="27"/>
                  </a:cubicBezTo>
                  <a:moveTo>
                    <a:pt x="215" y="28"/>
                  </a:moveTo>
                  <a:cubicBezTo>
                    <a:pt x="215" y="16"/>
                    <a:pt x="213" y="9"/>
                    <a:pt x="208" y="9"/>
                  </a:cubicBezTo>
                  <a:cubicBezTo>
                    <a:pt x="203" y="9"/>
                    <a:pt x="200" y="16"/>
                    <a:pt x="200" y="28"/>
                  </a:cubicBezTo>
                  <a:cubicBezTo>
                    <a:pt x="200" y="41"/>
                    <a:pt x="203" y="46"/>
                    <a:pt x="208" y="46"/>
                  </a:cubicBezTo>
                  <a:cubicBezTo>
                    <a:pt x="213" y="46"/>
                    <a:pt x="215" y="41"/>
                    <a:pt x="215" y="28"/>
                  </a:cubicBezTo>
                  <a:moveTo>
                    <a:pt x="275" y="27"/>
                  </a:moveTo>
                  <a:cubicBezTo>
                    <a:pt x="275" y="36"/>
                    <a:pt x="274" y="44"/>
                    <a:pt x="269" y="48"/>
                  </a:cubicBezTo>
                  <a:cubicBezTo>
                    <a:pt x="266" y="53"/>
                    <a:pt x="262" y="55"/>
                    <a:pt x="256" y="55"/>
                  </a:cubicBezTo>
                  <a:cubicBezTo>
                    <a:pt x="243" y="55"/>
                    <a:pt x="236" y="46"/>
                    <a:pt x="236" y="28"/>
                  </a:cubicBezTo>
                  <a:cubicBezTo>
                    <a:pt x="236" y="19"/>
                    <a:pt x="238" y="13"/>
                    <a:pt x="242" y="7"/>
                  </a:cubicBezTo>
                  <a:cubicBezTo>
                    <a:pt x="245" y="3"/>
                    <a:pt x="250" y="0"/>
                    <a:pt x="256" y="0"/>
                  </a:cubicBezTo>
                  <a:cubicBezTo>
                    <a:pt x="269" y="0"/>
                    <a:pt x="275" y="9"/>
                    <a:pt x="275" y="27"/>
                  </a:cubicBezTo>
                  <a:moveTo>
                    <a:pt x="263" y="28"/>
                  </a:moveTo>
                  <a:cubicBezTo>
                    <a:pt x="263" y="16"/>
                    <a:pt x="260" y="9"/>
                    <a:pt x="256" y="9"/>
                  </a:cubicBezTo>
                  <a:cubicBezTo>
                    <a:pt x="250" y="9"/>
                    <a:pt x="248" y="16"/>
                    <a:pt x="248" y="28"/>
                  </a:cubicBezTo>
                  <a:cubicBezTo>
                    <a:pt x="248" y="41"/>
                    <a:pt x="250" y="46"/>
                    <a:pt x="256" y="46"/>
                  </a:cubicBezTo>
                  <a:cubicBezTo>
                    <a:pt x="260" y="46"/>
                    <a:pt x="263" y="41"/>
                    <a:pt x="263" y="28"/>
                  </a:cubicBezTo>
                  <a:moveTo>
                    <a:pt x="34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34" y="130"/>
                    <a:pt x="34" y="130"/>
                    <a:pt x="34" y="130"/>
                  </a:cubicBezTo>
                  <a:lnTo>
                    <a:pt x="34" y="140"/>
                  </a:lnTo>
                  <a:close/>
                  <a:moveTo>
                    <a:pt x="84" y="113"/>
                  </a:moveTo>
                  <a:cubicBezTo>
                    <a:pt x="84" y="122"/>
                    <a:pt x="81" y="129"/>
                    <a:pt x="78" y="134"/>
                  </a:cubicBezTo>
                  <a:cubicBezTo>
                    <a:pt x="75" y="139"/>
                    <a:pt x="70" y="141"/>
                    <a:pt x="64" y="141"/>
                  </a:cubicBezTo>
                  <a:cubicBezTo>
                    <a:pt x="51" y="141"/>
                    <a:pt x="45" y="132"/>
                    <a:pt x="45" y="115"/>
                  </a:cubicBezTo>
                  <a:cubicBezTo>
                    <a:pt x="45" y="104"/>
                    <a:pt x="47" y="98"/>
                    <a:pt x="50" y="93"/>
                  </a:cubicBezTo>
                  <a:cubicBezTo>
                    <a:pt x="54" y="88"/>
                    <a:pt x="58" y="85"/>
                    <a:pt x="65" y="85"/>
                  </a:cubicBezTo>
                  <a:cubicBezTo>
                    <a:pt x="77" y="85"/>
                    <a:pt x="84" y="94"/>
                    <a:pt x="84" y="113"/>
                  </a:cubicBezTo>
                  <a:moveTo>
                    <a:pt x="71" y="113"/>
                  </a:moveTo>
                  <a:cubicBezTo>
                    <a:pt x="71" y="101"/>
                    <a:pt x="69" y="94"/>
                    <a:pt x="64" y="94"/>
                  </a:cubicBezTo>
                  <a:cubicBezTo>
                    <a:pt x="59" y="94"/>
                    <a:pt x="57" y="101"/>
                    <a:pt x="57" y="113"/>
                  </a:cubicBezTo>
                  <a:cubicBezTo>
                    <a:pt x="57" y="126"/>
                    <a:pt x="59" y="132"/>
                    <a:pt x="64" y="132"/>
                  </a:cubicBezTo>
                  <a:cubicBezTo>
                    <a:pt x="69" y="132"/>
                    <a:pt x="71" y="126"/>
                    <a:pt x="71" y="113"/>
                  </a:cubicBezTo>
                  <a:moveTo>
                    <a:pt x="131" y="113"/>
                  </a:moveTo>
                  <a:cubicBezTo>
                    <a:pt x="131" y="122"/>
                    <a:pt x="129" y="129"/>
                    <a:pt x="126" y="134"/>
                  </a:cubicBezTo>
                  <a:cubicBezTo>
                    <a:pt x="122" y="139"/>
                    <a:pt x="118" y="141"/>
                    <a:pt x="111" y="141"/>
                  </a:cubicBezTo>
                  <a:cubicBezTo>
                    <a:pt x="99" y="141"/>
                    <a:pt x="92" y="132"/>
                    <a:pt x="92" y="115"/>
                  </a:cubicBezTo>
                  <a:cubicBezTo>
                    <a:pt x="92" y="104"/>
                    <a:pt x="95" y="98"/>
                    <a:pt x="98" y="93"/>
                  </a:cubicBezTo>
                  <a:cubicBezTo>
                    <a:pt x="101" y="88"/>
                    <a:pt x="106" y="85"/>
                    <a:pt x="112" y="85"/>
                  </a:cubicBezTo>
                  <a:cubicBezTo>
                    <a:pt x="125" y="85"/>
                    <a:pt x="131" y="94"/>
                    <a:pt x="131" y="113"/>
                  </a:cubicBezTo>
                  <a:moveTo>
                    <a:pt x="119" y="113"/>
                  </a:moveTo>
                  <a:cubicBezTo>
                    <a:pt x="119" y="101"/>
                    <a:pt x="117" y="94"/>
                    <a:pt x="112" y="94"/>
                  </a:cubicBezTo>
                  <a:cubicBezTo>
                    <a:pt x="107" y="94"/>
                    <a:pt x="105" y="101"/>
                    <a:pt x="105" y="113"/>
                  </a:cubicBezTo>
                  <a:cubicBezTo>
                    <a:pt x="105" y="126"/>
                    <a:pt x="107" y="132"/>
                    <a:pt x="111" y="132"/>
                  </a:cubicBezTo>
                  <a:cubicBezTo>
                    <a:pt x="117" y="132"/>
                    <a:pt x="119" y="126"/>
                    <a:pt x="119" y="113"/>
                  </a:cubicBezTo>
                  <a:moveTo>
                    <a:pt x="178" y="140"/>
                  </a:moveTo>
                  <a:cubicBezTo>
                    <a:pt x="145" y="140"/>
                    <a:pt x="145" y="140"/>
                    <a:pt x="145" y="14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78" y="130"/>
                    <a:pt x="178" y="130"/>
                    <a:pt x="178" y="130"/>
                  </a:cubicBezTo>
                  <a:lnTo>
                    <a:pt x="178" y="140"/>
                  </a:lnTo>
                  <a:close/>
                  <a:moveTo>
                    <a:pt x="227" y="113"/>
                  </a:moveTo>
                  <a:cubicBezTo>
                    <a:pt x="227" y="122"/>
                    <a:pt x="226" y="129"/>
                    <a:pt x="221" y="134"/>
                  </a:cubicBezTo>
                  <a:cubicBezTo>
                    <a:pt x="218" y="139"/>
                    <a:pt x="213" y="141"/>
                    <a:pt x="208" y="141"/>
                  </a:cubicBezTo>
                  <a:cubicBezTo>
                    <a:pt x="195" y="141"/>
                    <a:pt x="188" y="132"/>
                    <a:pt x="188" y="115"/>
                  </a:cubicBezTo>
                  <a:cubicBezTo>
                    <a:pt x="188" y="104"/>
                    <a:pt x="190" y="98"/>
                    <a:pt x="193" y="93"/>
                  </a:cubicBezTo>
                  <a:cubicBezTo>
                    <a:pt x="197" y="88"/>
                    <a:pt x="202" y="85"/>
                    <a:pt x="208" y="85"/>
                  </a:cubicBezTo>
                  <a:cubicBezTo>
                    <a:pt x="221" y="85"/>
                    <a:pt x="227" y="94"/>
                    <a:pt x="227" y="113"/>
                  </a:cubicBezTo>
                  <a:moveTo>
                    <a:pt x="215" y="113"/>
                  </a:moveTo>
                  <a:cubicBezTo>
                    <a:pt x="215" y="101"/>
                    <a:pt x="212" y="94"/>
                    <a:pt x="208" y="94"/>
                  </a:cubicBezTo>
                  <a:cubicBezTo>
                    <a:pt x="202" y="94"/>
                    <a:pt x="200" y="101"/>
                    <a:pt x="200" y="113"/>
                  </a:cubicBezTo>
                  <a:cubicBezTo>
                    <a:pt x="200" y="126"/>
                    <a:pt x="202" y="132"/>
                    <a:pt x="208" y="132"/>
                  </a:cubicBezTo>
                  <a:cubicBezTo>
                    <a:pt x="212" y="132"/>
                    <a:pt x="215" y="126"/>
                    <a:pt x="215" y="113"/>
                  </a:cubicBezTo>
                  <a:moveTo>
                    <a:pt x="83" y="199"/>
                  </a:moveTo>
                  <a:cubicBezTo>
                    <a:pt x="83" y="207"/>
                    <a:pt x="82" y="214"/>
                    <a:pt x="78" y="220"/>
                  </a:cubicBezTo>
                  <a:cubicBezTo>
                    <a:pt x="75" y="224"/>
                    <a:pt x="70" y="226"/>
                    <a:pt x="64" y="226"/>
                  </a:cubicBezTo>
                  <a:cubicBezTo>
                    <a:pt x="51" y="226"/>
                    <a:pt x="45" y="218"/>
                    <a:pt x="45" y="200"/>
                  </a:cubicBezTo>
                  <a:cubicBezTo>
                    <a:pt x="45" y="191"/>
                    <a:pt x="46" y="183"/>
                    <a:pt x="51" y="178"/>
                  </a:cubicBezTo>
                  <a:cubicBezTo>
                    <a:pt x="54" y="174"/>
                    <a:pt x="58" y="172"/>
                    <a:pt x="65" y="172"/>
                  </a:cubicBezTo>
                  <a:cubicBezTo>
                    <a:pt x="77" y="172"/>
                    <a:pt x="83" y="181"/>
                    <a:pt x="83" y="199"/>
                  </a:cubicBezTo>
                  <a:moveTo>
                    <a:pt x="72" y="199"/>
                  </a:moveTo>
                  <a:cubicBezTo>
                    <a:pt x="72" y="186"/>
                    <a:pt x="68" y="181"/>
                    <a:pt x="64" y="181"/>
                  </a:cubicBezTo>
                  <a:cubicBezTo>
                    <a:pt x="60" y="181"/>
                    <a:pt x="56" y="186"/>
                    <a:pt x="56" y="200"/>
                  </a:cubicBezTo>
                  <a:cubicBezTo>
                    <a:pt x="56" y="211"/>
                    <a:pt x="60" y="218"/>
                    <a:pt x="64" y="218"/>
                  </a:cubicBezTo>
                  <a:cubicBezTo>
                    <a:pt x="68" y="218"/>
                    <a:pt x="72" y="211"/>
                    <a:pt x="72" y="199"/>
                  </a:cubicBezTo>
                  <a:moveTo>
                    <a:pt x="132" y="199"/>
                  </a:moveTo>
                  <a:cubicBezTo>
                    <a:pt x="132" y="207"/>
                    <a:pt x="129" y="214"/>
                    <a:pt x="126" y="220"/>
                  </a:cubicBezTo>
                  <a:cubicBezTo>
                    <a:pt x="123" y="224"/>
                    <a:pt x="118" y="226"/>
                    <a:pt x="112" y="226"/>
                  </a:cubicBezTo>
                  <a:cubicBezTo>
                    <a:pt x="99" y="226"/>
                    <a:pt x="93" y="218"/>
                    <a:pt x="93" y="200"/>
                  </a:cubicBezTo>
                  <a:cubicBezTo>
                    <a:pt x="93" y="191"/>
                    <a:pt x="95" y="183"/>
                    <a:pt x="98" y="178"/>
                  </a:cubicBezTo>
                  <a:cubicBezTo>
                    <a:pt x="102" y="174"/>
                    <a:pt x="106" y="172"/>
                    <a:pt x="113" y="172"/>
                  </a:cubicBezTo>
                  <a:cubicBezTo>
                    <a:pt x="125" y="172"/>
                    <a:pt x="132" y="181"/>
                    <a:pt x="132" y="199"/>
                  </a:cubicBezTo>
                  <a:moveTo>
                    <a:pt x="119" y="199"/>
                  </a:moveTo>
                  <a:cubicBezTo>
                    <a:pt x="119" y="186"/>
                    <a:pt x="117" y="181"/>
                    <a:pt x="112" y="181"/>
                  </a:cubicBezTo>
                  <a:cubicBezTo>
                    <a:pt x="107" y="181"/>
                    <a:pt x="105" y="186"/>
                    <a:pt x="105" y="200"/>
                  </a:cubicBezTo>
                  <a:cubicBezTo>
                    <a:pt x="105" y="211"/>
                    <a:pt x="107" y="218"/>
                    <a:pt x="112" y="218"/>
                  </a:cubicBezTo>
                  <a:cubicBezTo>
                    <a:pt x="117" y="218"/>
                    <a:pt x="119" y="211"/>
                    <a:pt x="119" y="199"/>
                  </a:cubicBezTo>
                  <a:moveTo>
                    <a:pt x="178" y="225"/>
                  </a:moveTo>
                  <a:cubicBezTo>
                    <a:pt x="144" y="225"/>
                    <a:pt x="144" y="225"/>
                    <a:pt x="144" y="225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55" y="216"/>
                    <a:pt x="155" y="216"/>
                    <a:pt x="155" y="216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67" y="172"/>
                    <a:pt x="167" y="172"/>
                    <a:pt x="167" y="172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78" y="216"/>
                    <a:pt x="178" y="216"/>
                    <a:pt x="178" y="216"/>
                  </a:cubicBezTo>
                  <a:lnTo>
                    <a:pt x="178" y="225"/>
                  </a:lnTo>
                  <a:close/>
                  <a:moveTo>
                    <a:pt x="227" y="199"/>
                  </a:moveTo>
                  <a:cubicBezTo>
                    <a:pt x="227" y="207"/>
                    <a:pt x="225" y="214"/>
                    <a:pt x="222" y="220"/>
                  </a:cubicBezTo>
                  <a:cubicBezTo>
                    <a:pt x="218" y="224"/>
                    <a:pt x="214" y="226"/>
                    <a:pt x="207" y="226"/>
                  </a:cubicBezTo>
                  <a:cubicBezTo>
                    <a:pt x="195" y="226"/>
                    <a:pt x="188" y="218"/>
                    <a:pt x="188" y="200"/>
                  </a:cubicBezTo>
                  <a:cubicBezTo>
                    <a:pt x="188" y="191"/>
                    <a:pt x="191" y="183"/>
                    <a:pt x="194" y="178"/>
                  </a:cubicBezTo>
                  <a:cubicBezTo>
                    <a:pt x="197" y="174"/>
                    <a:pt x="203" y="172"/>
                    <a:pt x="208" y="172"/>
                  </a:cubicBezTo>
                  <a:cubicBezTo>
                    <a:pt x="220" y="172"/>
                    <a:pt x="227" y="181"/>
                    <a:pt x="227" y="199"/>
                  </a:cubicBezTo>
                  <a:moveTo>
                    <a:pt x="215" y="199"/>
                  </a:moveTo>
                  <a:cubicBezTo>
                    <a:pt x="215" y="186"/>
                    <a:pt x="213" y="181"/>
                    <a:pt x="208" y="181"/>
                  </a:cubicBezTo>
                  <a:cubicBezTo>
                    <a:pt x="203" y="181"/>
                    <a:pt x="200" y="186"/>
                    <a:pt x="200" y="200"/>
                  </a:cubicBezTo>
                  <a:cubicBezTo>
                    <a:pt x="200" y="211"/>
                    <a:pt x="203" y="218"/>
                    <a:pt x="208" y="218"/>
                  </a:cubicBezTo>
                  <a:cubicBezTo>
                    <a:pt x="213" y="218"/>
                    <a:pt x="215" y="211"/>
                    <a:pt x="215" y="199"/>
                  </a:cubicBezTo>
                  <a:moveTo>
                    <a:pt x="274" y="225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40" y="216"/>
                    <a:pt x="240" y="216"/>
                    <a:pt x="240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183"/>
                    <a:pt x="252" y="183"/>
                    <a:pt x="252" y="183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63" y="172"/>
                    <a:pt x="263" y="172"/>
                    <a:pt x="263" y="172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74" y="216"/>
                    <a:pt x="274" y="216"/>
                    <a:pt x="274" y="216"/>
                  </a:cubicBezTo>
                  <a:lnTo>
                    <a:pt x="274" y="2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7" name="icon GEARS"/>
            <p:cNvSpPr>
              <a:spLocks noEditPoints="1"/>
            </p:cNvSpPr>
            <p:nvPr/>
          </p:nvSpPr>
          <p:spPr bwMode="auto">
            <a:xfrm>
              <a:off x="11707277" y="6523798"/>
              <a:ext cx="454243" cy="378637"/>
            </a:xfrm>
            <a:custGeom>
              <a:avLst/>
              <a:gdLst>
                <a:gd name="T0" fmla="*/ 114 w 315"/>
                <a:gd name="T1" fmla="*/ 169 h 262"/>
                <a:gd name="T2" fmla="*/ 114 w 315"/>
                <a:gd name="T3" fmla="*/ 132 h 262"/>
                <a:gd name="T4" fmla="*/ 227 w 315"/>
                <a:gd name="T5" fmla="*/ 139 h 262"/>
                <a:gd name="T6" fmla="*/ 195 w 315"/>
                <a:gd name="T7" fmla="*/ 159 h 262"/>
                <a:gd name="T8" fmla="*/ 216 w 315"/>
                <a:gd name="T9" fmla="*/ 187 h 262"/>
                <a:gd name="T10" fmla="*/ 208 w 315"/>
                <a:gd name="T11" fmla="*/ 214 h 262"/>
                <a:gd name="T12" fmla="*/ 170 w 315"/>
                <a:gd name="T13" fmla="*/ 209 h 262"/>
                <a:gd name="T14" fmla="*/ 172 w 315"/>
                <a:gd name="T15" fmla="*/ 242 h 262"/>
                <a:gd name="T16" fmla="*/ 149 w 315"/>
                <a:gd name="T17" fmla="*/ 258 h 262"/>
                <a:gd name="T18" fmla="*/ 123 w 315"/>
                <a:gd name="T19" fmla="*/ 231 h 262"/>
                <a:gd name="T20" fmla="*/ 113 w 315"/>
                <a:gd name="T21" fmla="*/ 232 h 262"/>
                <a:gd name="T22" fmla="*/ 90 w 315"/>
                <a:gd name="T23" fmla="*/ 261 h 262"/>
                <a:gd name="T24" fmla="*/ 65 w 315"/>
                <a:gd name="T25" fmla="*/ 247 h 262"/>
                <a:gd name="T26" fmla="*/ 60 w 315"/>
                <a:gd name="T27" fmla="*/ 212 h 262"/>
                <a:gd name="T28" fmla="*/ 23 w 315"/>
                <a:gd name="T29" fmla="*/ 219 h 262"/>
                <a:gd name="T30" fmla="*/ 14 w 315"/>
                <a:gd name="T31" fmla="*/ 192 h 262"/>
                <a:gd name="T32" fmla="*/ 33 w 315"/>
                <a:gd name="T33" fmla="*/ 159 h 262"/>
                <a:gd name="T34" fmla="*/ 1 w 315"/>
                <a:gd name="T35" fmla="*/ 140 h 262"/>
                <a:gd name="T36" fmla="*/ 12 w 315"/>
                <a:gd name="T37" fmla="*/ 113 h 262"/>
                <a:gd name="T38" fmla="*/ 45 w 315"/>
                <a:gd name="T39" fmla="*/ 106 h 262"/>
                <a:gd name="T40" fmla="*/ 33 w 315"/>
                <a:gd name="T41" fmla="*/ 70 h 262"/>
                <a:gd name="T42" fmla="*/ 58 w 315"/>
                <a:gd name="T43" fmla="*/ 57 h 262"/>
                <a:gd name="T44" fmla="*/ 90 w 315"/>
                <a:gd name="T45" fmla="*/ 72 h 262"/>
                <a:gd name="T46" fmla="*/ 103 w 315"/>
                <a:gd name="T47" fmla="*/ 37 h 262"/>
                <a:gd name="T48" fmla="*/ 131 w 315"/>
                <a:gd name="T49" fmla="*/ 43 h 262"/>
                <a:gd name="T50" fmla="*/ 146 w 315"/>
                <a:gd name="T51" fmla="*/ 75 h 262"/>
                <a:gd name="T52" fmla="*/ 179 w 315"/>
                <a:gd name="T53" fmla="*/ 57 h 262"/>
                <a:gd name="T54" fmla="*/ 196 w 315"/>
                <a:gd name="T55" fmla="*/ 80 h 262"/>
                <a:gd name="T56" fmla="*/ 186 w 315"/>
                <a:gd name="T57" fmla="*/ 113 h 262"/>
                <a:gd name="T58" fmla="*/ 223 w 315"/>
                <a:gd name="T59" fmla="*/ 120 h 262"/>
                <a:gd name="T60" fmla="*/ 157 w 315"/>
                <a:gd name="T61" fmla="*/ 150 h 262"/>
                <a:gd name="T62" fmla="*/ 70 w 315"/>
                <a:gd name="T63" fmla="*/ 150 h 262"/>
                <a:gd name="T64" fmla="*/ 157 w 315"/>
                <a:gd name="T65" fmla="*/ 150 h 262"/>
                <a:gd name="T66" fmla="*/ 312 w 315"/>
                <a:gd name="T67" fmla="*/ 93 h 262"/>
                <a:gd name="T68" fmla="*/ 300 w 315"/>
                <a:gd name="T69" fmla="*/ 98 h 262"/>
                <a:gd name="T70" fmla="*/ 273 w 315"/>
                <a:gd name="T71" fmla="*/ 102 h 262"/>
                <a:gd name="T72" fmla="*/ 263 w 315"/>
                <a:gd name="T73" fmla="*/ 120 h 262"/>
                <a:gd name="T74" fmla="*/ 252 w 315"/>
                <a:gd name="T75" fmla="*/ 114 h 262"/>
                <a:gd name="T76" fmla="*/ 233 w 315"/>
                <a:gd name="T77" fmla="*/ 93 h 262"/>
                <a:gd name="T78" fmla="*/ 213 w 315"/>
                <a:gd name="T79" fmla="*/ 96 h 262"/>
                <a:gd name="T80" fmla="*/ 211 w 315"/>
                <a:gd name="T81" fmla="*/ 83 h 262"/>
                <a:gd name="T82" fmla="*/ 218 w 315"/>
                <a:gd name="T83" fmla="*/ 61 h 262"/>
                <a:gd name="T84" fmla="*/ 220 w 315"/>
                <a:gd name="T85" fmla="*/ 48 h 262"/>
                <a:gd name="T86" fmla="*/ 210 w 315"/>
                <a:gd name="T87" fmla="*/ 29 h 262"/>
                <a:gd name="T88" fmla="*/ 221 w 315"/>
                <a:gd name="T89" fmla="*/ 23 h 262"/>
                <a:gd name="T90" fmla="*/ 233 w 315"/>
                <a:gd name="T91" fmla="*/ 28 h 262"/>
                <a:gd name="T92" fmla="*/ 252 w 315"/>
                <a:gd name="T93" fmla="*/ 7 h 262"/>
                <a:gd name="T94" fmla="*/ 263 w 315"/>
                <a:gd name="T95" fmla="*/ 0 h 262"/>
                <a:gd name="T96" fmla="*/ 273 w 315"/>
                <a:gd name="T97" fmla="*/ 19 h 262"/>
                <a:gd name="T98" fmla="*/ 301 w 315"/>
                <a:gd name="T99" fmla="*/ 23 h 262"/>
                <a:gd name="T100" fmla="*/ 313 w 315"/>
                <a:gd name="T101" fmla="*/ 29 h 262"/>
                <a:gd name="T102" fmla="*/ 303 w 315"/>
                <a:gd name="T103" fmla="*/ 48 h 262"/>
                <a:gd name="T104" fmla="*/ 302 w 315"/>
                <a:gd name="T105" fmla="*/ 74 h 262"/>
                <a:gd name="T106" fmla="*/ 276 w 315"/>
                <a:gd name="T107" fmla="*/ 61 h 262"/>
                <a:gd name="T108" fmla="*/ 246 w 315"/>
                <a:gd name="T109" fmla="*/ 61 h 262"/>
                <a:gd name="T110" fmla="*/ 276 w 315"/>
                <a:gd name="T111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262">
                  <a:moveTo>
                    <a:pt x="132" y="150"/>
                  </a:moveTo>
                  <a:cubicBezTo>
                    <a:pt x="132" y="160"/>
                    <a:pt x="124" y="169"/>
                    <a:pt x="114" y="169"/>
                  </a:cubicBezTo>
                  <a:cubicBezTo>
                    <a:pt x="103" y="169"/>
                    <a:pt x="95" y="160"/>
                    <a:pt x="95" y="150"/>
                  </a:cubicBezTo>
                  <a:cubicBezTo>
                    <a:pt x="95" y="140"/>
                    <a:pt x="103" y="132"/>
                    <a:pt x="114" y="132"/>
                  </a:cubicBezTo>
                  <a:cubicBezTo>
                    <a:pt x="124" y="132"/>
                    <a:pt x="132" y="140"/>
                    <a:pt x="132" y="150"/>
                  </a:cubicBezTo>
                  <a:close/>
                  <a:moveTo>
                    <a:pt x="227" y="139"/>
                  </a:moveTo>
                  <a:cubicBezTo>
                    <a:pt x="227" y="143"/>
                    <a:pt x="225" y="147"/>
                    <a:pt x="222" y="148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4" y="162"/>
                    <a:pt x="194" y="165"/>
                    <a:pt x="193" y="168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8" y="189"/>
                    <a:pt x="219" y="193"/>
                    <a:pt x="217" y="196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6" y="217"/>
                    <a:pt x="202" y="219"/>
                    <a:pt x="198" y="218"/>
                  </a:cubicBezTo>
                  <a:cubicBezTo>
                    <a:pt x="170" y="209"/>
                    <a:pt x="170" y="209"/>
                    <a:pt x="170" y="209"/>
                  </a:cubicBezTo>
                  <a:cubicBezTo>
                    <a:pt x="169" y="210"/>
                    <a:pt x="168" y="211"/>
                    <a:pt x="166" y="21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3" y="245"/>
                    <a:pt x="171" y="249"/>
                    <a:pt x="168" y="250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46" y="260"/>
                    <a:pt x="142" y="258"/>
                    <a:pt x="140" y="256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0" y="232"/>
                    <a:pt x="117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7" y="261"/>
                    <a:pt x="93" y="262"/>
                    <a:pt x="90" y="261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7" y="254"/>
                    <a:pt x="65" y="251"/>
                    <a:pt x="65" y="24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5" y="216"/>
                    <a:pt x="63" y="214"/>
                    <a:pt x="60" y="212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29" y="223"/>
                    <a:pt x="25" y="222"/>
                    <a:pt x="23" y="219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1" y="199"/>
                    <a:pt x="11" y="195"/>
                    <a:pt x="14" y="19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4" y="168"/>
                    <a:pt x="33" y="163"/>
                    <a:pt x="33" y="15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2" y="147"/>
                    <a:pt x="0" y="143"/>
                    <a:pt x="1" y="14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16"/>
                    <a:pt x="8" y="113"/>
                    <a:pt x="12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2" y="110"/>
                    <a:pt x="44" y="108"/>
                    <a:pt x="45" y="106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77"/>
                    <a:pt x="30" y="73"/>
                    <a:pt x="33" y="70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1" y="55"/>
                    <a:pt x="55" y="55"/>
                    <a:pt x="58" y="57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4" y="74"/>
                    <a:pt x="87" y="73"/>
                    <a:pt x="90" y="72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0"/>
                    <a:pt x="100" y="37"/>
                    <a:pt x="103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31" y="40"/>
                    <a:pt x="131" y="43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3"/>
                    <a:pt x="143" y="74"/>
                    <a:pt x="146" y="75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1" y="55"/>
                    <a:pt x="176" y="55"/>
                    <a:pt x="179" y="57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7" y="72"/>
                    <a:pt x="198" y="77"/>
                    <a:pt x="196" y="80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3" y="108"/>
                    <a:pt x="185" y="110"/>
                    <a:pt x="186" y="113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9" y="113"/>
                    <a:pt x="222" y="116"/>
                    <a:pt x="223" y="120"/>
                  </a:cubicBezTo>
                  <a:lnTo>
                    <a:pt x="227" y="139"/>
                  </a:lnTo>
                  <a:close/>
                  <a:moveTo>
                    <a:pt x="157" y="150"/>
                  </a:moveTo>
                  <a:cubicBezTo>
                    <a:pt x="157" y="126"/>
                    <a:pt x="137" y="107"/>
                    <a:pt x="114" y="107"/>
                  </a:cubicBezTo>
                  <a:cubicBezTo>
                    <a:pt x="90" y="107"/>
                    <a:pt x="70" y="126"/>
                    <a:pt x="70" y="150"/>
                  </a:cubicBezTo>
                  <a:cubicBezTo>
                    <a:pt x="70" y="174"/>
                    <a:pt x="90" y="193"/>
                    <a:pt x="114" y="193"/>
                  </a:cubicBezTo>
                  <a:cubicBezTo>
                    <a:pt x="137" y="193"/>
                    <a:pt x="157" y="174"/>
                    <a:pt x="157" y="150"/>
                  </a:cubicBezTo>
                  <a:close/>
                  <a:moveTo>
                    <a:pt x="311" y="83"/>
                  </a:moveTo>
                  <a:cubicBezTo>
                    <a:pt x="313" y="85"/>
                    <a:pt x="314" y="90"/>
                    <a:pt x="312" y="93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08" y="99"/>
                    <a:pt x="304" y="100"/>
                    <a:pt x="300" y="98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5" y="97"/>
                    <a:pt x="279" y="100"/>
                    <a:pt x="273" y="102"/>
                  </a:cubicBezTo>
                  <a:cubicBezTo>
                    <a:pt x="271" y="114"/>
                    <a:pt x="271" y="114"/>
                    <a:pt x="271" y="114"/>
                  </a:cubicBezTo>
                  <a:cubicBezTo>
                    <a:pt x="270" y="118"/>
                    <a:pt x="267" y="120"/>
                    <a:pt x="263" y="120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6" y="120"/>
                    <a:pt x="253" y="118"/>
                    <a:pt x="252" y="114"/>
                  </a:cubicBezTo>
                  <a:cubicBezTo>
                    <a:pt x="250" y="102"/>
                    <a:pt x="250" y="102"/>
                    <a:pt x="250" y="102"/>
                  </a:cubicBezTo>
                  <a:cubicBezTo>
                    <a:pt x="244" y="100"/>
                    <a:pt x="238" y="97"/>
                    <a:pt x="233" y="93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19" y="100"/>
                    <a:pt x="215" y="99"/>
                    <a:pt x="213" y="96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0"/>
                    <a:pt x="209" y="85"/>
                    <a:pt x="211" y="83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19" y="70"/>
                    <a:pt x="218" y="65"/>
                    <a:pt x="218" y="61"/>
                  </a:cubicBezTo>
                  <a:cubicBezTo>
                    <a:pt x="218" y="56"/>
                    <a:pt x="219" y="52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8" y="37"/>
                    <a:pt x="208" y="32"/>
                    <a:pt x="210" y="29"/>
                  </a:cubicBezTo>
                  <a:cubicBezTo>
                    <a:pt x="212" y="26"/>
                    <a:pt x="212" y="26"/>
                    <a:pt x="212" y="26"/>
                  </a:cubicBezTo>
                  <a:cubicBezTo>
                    <a:pt x="214" y="23"/>
                    <a:pt x="218" y="22"/>
                    <a:pt x="221" y="23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8" y="24"/>
                    <a:pt x="243" y="21"/>
                    <a:pt x="249" y="19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3" y="3"/>
                    <a:pt x="256" y="0"/>
                    <a:pt x="25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7" y="0"/>
                    <a:pt x="270" y="3"/>
                    <a:pt x="271" y="7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9" y="21"/>
                    <a:pt x="285" y="24"/>
                    <a:pt x="290" y="28"/>
                  </a:cubicBezTo>
                  <a:cubicBezTo>
                    <a:pt x="301" y="23"/>
                    <a:pt x="301" y="23"/>
                    <a:pt x="301" y="23"/>
                  </a:cubicBezTo>
                  <a:cubicBezTo>
                    <a:pt x="305" y="22"/>
                    <a:pt x="309" y="23"/>
                    <a:pt x="311" y="26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5" y="32"/>
                    <a:pt x="314" y="37"/>
                    <a:pt x="312" y="39"/>
                  </a:cubicBezTo>
                  <a:cubicBezTo>
                    <a:pt x="303" y="48"/>
                    <a:pt x="303" y="48"/>
                    <a:pt x="303" y="48"/>
                  </a:cubicBezTo>
                  <a:cubicBezTo>
                    <a:pt x="304" y="52"/>
                    <a:pt x="304" y="56"/>
                    <a:pt x="304" y="61"/>
                  </a:cubicBezTo>
                  <a:cubicBezTo>
                    <a:pt x="304" y="65"/>
                    <a:pt x="304" y="70"/>
                    <a:pt x="302" y="74"/>
                  </a:cubicBezTo>
                  <a:lnTo>
                    <a:pt x="311" y="83"/>
                  </a:lnTo>
                  <a:close/>
                  <a:moveTo>
                    <a:pt x="276" y="61"/>
                  </a:moveTo>
                  <a:cubicBezTo>
                    <a:pt x="276" y="52"/>
                    <a:pt x="269" y="46"/>
                    <a:pt x="261" y="46"/>
                  </a:cubicBezTo>
                  <a:cubicBezTo>
                    <a:pt x="253" y="46"/>
                    <a:pt x="246" y="52"/>
                    <a:pt x="246" y="61"/>
                  </a:cubicBezTo>
                  <a:cubicBezTo>
                    <a:pt x="246" y="69"/>
                    <a:pt x="253" y="75"/>
                    <a:pt x="261" y="75"/>
                  </a:cubicBezTo>
                  <a:cubicBezTo>
                    <a:pt x="269" y="75"/>
                    <a:pt x="276" y="69"/>
                    <a:pt x="276" y="6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>
                <a:solidFill>
                  <a:srgbClr val="000000"/>
                </a:solidFill>
              </a:endParaRPr>
            </a:p>
          </p:txBody>
        </p:sp>
        <p:sp>
          <p:nvSpPr>
            <p:cNvPr id="8" name="Freeform 72"/>
            <p:cNvSpPr>
              <a:spLocks noEditPoints="1"/>
            </p:cNvSpPr>
            <p:nvPr/>
          </p:nvSpPr>
          <p:spPr bwMode="auto">
            <a:xfrm>
              <a:off x="10649888" y="6630565"/>
              <a:ext cx="155969" cy="155969"/>
            </a:xfrm>
            <a:custGeom>
              <a:avLst/>
              <a:gdLst>
                <a:gd name="T0" fmla="*/ 78 w 155"/>
                <a:gd name="T1" fmla="*/ 0 h 155"/>
                <a:gd name="T2" fmla="*/ 0 w 155"/>
                <a:gd name="T3" fmla="*/ 78 h 155"/>
                <a:gd name="T4" fmla="*/ 78 w 155"/>
                <a:gd name="T5" fmla="*/ 155 h 155"/>
                <a:gd name="T6" fmla="*/ 155 w 155"/>
                <a:gd name="T7" fmla="*/ 78 h 155"/>
                <a:gd name="T8" fmla="*/ 78 w 155"/>
                <a:gd name="T9" fmla="*/ 0 h 155"/>
                <a:gd name="T10" fmla="*/ 86 w 155"/>
                <a:gd name="T11" fmla="*/ 120 h 155"/>
                <a:gd name="T12" fmla="*/ 58 w 155"/>
                <a:gd name="T13" fmla="*/ 120 h 155"/>
                <a:gd name="T14" fmla="*/ 90 w 155"/>
                <a:gd name="T15" fmla="*/ 88 h 155"/>
                <a:gd name="T16" fmla="*/ 27 w 155"/>
                <a:gd name="T17" fmla="*/ 88 h 155"/>
                <a:gd name="T18" fmla="*/ 27 w 155"/>
                <a:gd name="T19" fmla="*/ 67 h 155"/>
                <a:gd name="T20" fmla="*/ 90 w 155"/>
                <a:gd name="T21" fmla="*/ 67 h 155"/>
                <a:gd name="T22" fmla="*/ 58 w 155"/>
                <a:gd name="T23" fmla="*/ 36 h 155"/>
                <a:gd name="T24" fmla="*/ 86 w 155"/>
                <a:gd name="T25" fmla="*/ 36 h 155"/>
                <a:gd name="T26" fmla="*/ 128 w 155"/>
                <a:gd name="T27" fmla="*/ 78 h 155"/>
                <a:gd name="T28" fmla="*/ 86 w 155"/>
                <a:gd name="T29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8" y="155"/>
                  </a:cubicBezTo>
                  <a:cubicBezTo>
                    <a:pt x="121" y="155"/>
                    <a:pt x="155" y="121"/>
                    <a:pt x="155" y="78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86" y="120"/>
                  </a:moveTo>
                  <a:cubicBezTo>
                    <a:pt x="58" y="120"/>
                    <a:pt x="58" y="120"/>
                    <a:pt x="58" y="120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86" y="12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6175"/>
              <a:endParaRPr lang="en-US" sz="1667">
                <a:solidFill>
                  <a:srgbClr val="000000"/>
                </a:solidFill>
              </a:endParaRPr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>
              <a:off x="11375407" y="6630565"/>
              <a:ext cx="155969" cy="155969"/>
            </a:xfrm>
            <a:custGeom>
              <a:avLst/>
              <a:gdLst>
                <a:gd name="T0" fmla="*/ 78 w 155"/>
                <a:gd name="T1" fmla="*/ 0 h 155"/>
                <a:gd name="T2" fmla="*/ 0 w 155"/>
                <a:gd name="T3" fmla="*/ 78 h 155"/>
                <a:gd name="T4" fmla="*/ 78 w 155"/>
                <a:gd name="T5" fmla="*/ 155 h 155"/>
                <a:gd name="T6" fmla="*/ 155 w 155"/>
                <a:gd name="T7" fmla="*/ 78 h 155"/>
                <a:gd name="T8" fmla="*/ 78 w 155"/>
                <a:gd name="T9" fmla="*/ 0 h 155"/>
                <a:gd name="T10" fmla="*/ 86 w 155"/>
                <a:gd name="T11" fmla="*/ 120 h 155"/>
                <a:gd name="T12" fmla="*/ 58 w 155"/>
                <a:gd name="T13" fmla="*/ 120 h 155"/>
                <a:gd name="T14" fmla="*/ 90 w 155"/>
                <a:gd name="T15" fmla="*/ 88 h 155"/>
                <a:gd name="T16" fmla="*/ 27 w 155"/>
                <a:gd name="T17" fmla="*/ 88 h 155"/>
                <a:gd name="T18" fmla="*/ 27 w 155"/>
                <a:gd name="T19" fmla="*/ 67 h 155"/>
                <a:gd name="T20" fmla="*/ 90 w 155"/>
                <a:gd name="T21" fmla="*/ 67 h 155"/>
                <a:gd name="T22" fmla="*/ 58 w 155"/>
                <a:gd name="T23" fmla="*/ 36 h 155"/>
                <a:gd name="T24" fmla="*/ 86 w 155"/>
                <a:gd name="T25" fmla="*/ 36 h 155"/>
                <a:gd name="T26" fmla="*/ 128 w 155"/>
                <a:gd name="T27" fmla="*/ 78 h 155"/>
                <a:gd name="T28" fmla="*/ 86 w 155"/>
                <a:gd name="T29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8" y="155"/>
                  </a:cubicBezTo>
                  <a:cubicBezTo>
                    <a:pt x="121" y="155"/>
                    <a:pt x="155" y="121"/>
                    <a:pt x="155" y="78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86" y="120"/>
                  </a:moveTo>
                  <a:cubicBezTo>
                    <a:pt x="58" y="120"/>
                    <a:pt x="58" y="120"/>
                    <a:pt x="58" y="120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86" y="12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6175"/>
              <a:endParaRPr lang="en-US" sz="1667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pt Title/30pt Sub/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50"/>
                </a:solidFill>
              </a:defRPr>
            </a:lvl1pPr>
          </a:lstStyle>
          <a:p>
            <a:r>
              <a:rPr dirty="0"/>
              <a:t>Microsoft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50"/>
                </a:solidFill>
              </a:defRPr>
            </a:lvl1pPr>
          </a:lstStyle>
          <a:p>
            <a:fld id="{27258FFF-F925-446B-8502-81C933981705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9239" y="291069"/>
            <a:ext cx="10757098" cy="88876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5392"/>
              </a:lnSpc>
              <a:spcBef>
                <a:spcPts val="0"/>
              </a:spcBef>
              <a:buFontTx/>
              <a:buNone/>
              <a:defRPr sz="5098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549"/>
              </a:lnSpc>
              <a:spcBef>
                <a:spcPts val="1765"/>
              </a:spcBef>
              <a:spcAft>
                <a:spcPts val="0"/>
              </a:spcAft>
              <a:buFontTx/>
              <a:buNone/>
              <a:defRPr sz="5294">
                <a:solidFill>
                  <a:schemeClr val="tx2"/>
                </a:solidFill>
                <a:latin typeface="+mj-lt"/>
              </a:defRPr>
            </a:lvl2pPr>
            <a:lvl3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3pPr>
            <a:lvl4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4pPr>
            <a:lvl5pPr marL="225653" indent="-224097">
              <a:lnSpc>
                <a:spcPts val="2647"/>
              </a:lnSpc>
              <a:spcBef>
                <a:spcPts val="0"/>
              </a:spcBef>
              <a:defRPr sz="196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002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/>
          <a:lstStyle>
            <a:lvl1pPr algn="l">
              <a:defRPr sz="509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fld id="{1BC86A1F-E589-44B2-A543-2EC98F5547A7}" type="slidenum">
              <a:rPr>
                <a:gradFill>
                  <a:gsLst>
                    <a:gs pos="0">
                      <a:srgbClr val="EFEFEF"/>
                    </a:gs>
                    <a:gs pos="100000">
                      <a:srgbClr val="EFEFEF"/>
                    </a:gs>
                  </a:gsLst>
                  <a:lin ang="5400000" scaled="0"/>
                </a:gradFill>
              </a:rPr>
              <a:pPr>
                <a:lnSpc>
                  <a:spcPct val="90000"/>
                </a:lnSpc>
              </a:pPr>
              <a:t>‹#›</a:t>
            </a:fld>
            <a:endParaRPr dirty="0">
              <a:gradFill>
                <a:gsLst>
                  <a:gs pos="0">
                    <a:srgbClr val="EFEFEF"/>
                  </a:gs>
                  <a:gs pos="100000">
                    <a:srgbClr val="EFEFE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hange 48pt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239" y="1187620"/>
            <a:ext cx="4482124" cy="4482760"/>
          </a:xfrm>
          <a:prstGeom prst="rect">
            <a:avLst/>
          </a:prstGeom>
          <a:solidFill>
            <a:srgbClr val="008272">
              <a:alpha val="90588"/>
            </a:srgbClr>
          </a:solidFill>
        </p:spPr>
        <p:txBody>
          <a:bodyPr lIns="146304" tIns="91440" rIns="146304" bIns="91440">
            <a:noAutofit/>
          </a:bodyPr>
          <a:lstStyle>
            <a:lvl1pPr marL="0" indent="0" algn="l">
              <a:buNone/>
              <a:defRPr lang="en-US" sz="4705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36113" indent="0" algn="l">
              <a:buNone/>
              <a:defRPr sz="4705"/>
            </a:lvl2pPr>
            <a:lvl3pPr marL="560187" indent="0" algn="l">
              <a:buNone/>
              <a:defRPr sz="4705"/>
            </a:lvl3pPr>
            <a:lvl4pPr marL="784261" indent="0" algn="l">
              <a:buNone/>
              <a:defRPr sz="4705"/>
            </a:lvl4pPr>
            <a:lvl5pPr marL="1008335" indent="0" algn="l">
              <a:buNone/>
              <a:defRPr sz="4705"/>
            </a:lvl5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8212" y="6437243"/>
            <a:ext cx="3859607" cy="1344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marL="0" algn="l" defTabSz="914367" rtl="0" eaLnBrk="1" latinLnBrk="0" hangingPunct="1">
              <a:defRPr lang="en-US" sz="88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Microsoft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67166" y="6437243"/>
            <a:ext cx="555596" cy="134483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lang="en-US" sz="882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258FFF-F925-446B-8502-81C93398170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srgbClr val="505050"/>
                </a:solidFill>
              </a:rPr>
              <a:t>Microsoft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58FFF-F925-446B-8502-81C933981705}" type="slidenum">
              <a:rPr>
                <a:solidFill>
                  <a:srgbClr val="505050"/>
                </a:solidFill>
              </a:rPr>
              <a:pPr/>
              <a:t>‹#›</a:t>
            </a:fld>
            <a:endParaRPr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83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pt Title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240" y="291073"/>
            <a:ext cx="10757100" cy="1108425"/>
          </a:xfrm>
          <a:prstGeom prst="rect">
            <a:avLst/>
          </a:prstGeom>
        </p:spPr>
        <p:txBody>
          <a:bodyPr lIns="146304" tIns="91440" rIns="146304" bIns="91440">
            <a:noAutofit/>
          </a:bodyPr>
          <a:lstStyle>
            <a:lvl1pPr marL="0" indent="0">
              <a:lnSpc>
                <a:spcPct val="90000"/>
              </a:lnSpc>
              <a:spcBef>
                <a:spcPts val="1175"/>
              </a:spcBef>
              <a:spcAft>
                <a:spcPts val="2355"/>
              </a:spcAft>
              <a:buFontTx/>
              <a:buNone/>
              <a:defRPr lang="en-US" sz="6865" b="0" i="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523" rtl="0" eaLnBrk="1" fontAlgn="auto" latinLnBrk="0" hangingPunct="1">
              <a:lnSpc>
                <a:spcPct val="90000"/>
              </a:lnSpc>
              <a:spcBef>
                <a:spcPts val="1175"/>
              </a:spcBef>
              <a:spcAft>
                <a:spcPts val="2355"/>
              </a:spcAft>
              <a:buClrTx/>
              <a:buSzPct val="90000"/>
              <a:buFontTx/>
              <a:buNone/>
              <a:tabLst/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512947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24067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7220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8212" y="6437243"/>
            <a:ext cx="3859607" cy="1344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marL="0" algn="l" defTabSz="914367" rtl="0" eaLnBrk="1" latinLnBrk="0" hangingPunct="1">
              <a:defRPr lang="en-US" sz="88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Microsoft Confidential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67166" y="6437243"/>
            <a:ext cx="555596" cy="134483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lang="en-US" sz="882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258FFF-F925-446B-8502-81C93398170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896386" rtl="0" eaLnBrk="1" latinLnBrk="0" hangingPunct="1">
        <a:spcBef>
          <a:spcPct val="0"/>
        </a:spcBef>
        <a:buNone/>
        <a:defRPr sz="4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145" indent="-336145" algn="l" defTabSz="896386" rtl="0" eaLnBrk="1" latinLnBrk="0" hangingPunct="1">
        <a:spcBef>
          <a:spcPct val="20000"/>
        </a:spcBef>
        <a:buFont typeface="Arial" pitchFamily="34" charset="0"/>
        <a:buChar char="•"/>
        <a:defRPr sz="3137" kern="1200">
          <a:solidFill>
            <a:schemeClr val="tx1"/>
          </a:solidFill>
          <a:latin typeface="+mn-lt"/>
          <a:ea typeface="+mn-ea"/>
          <a:cs typeface="+mn-cs"/>
        </a:defRPr>
      </a:lvl1pPr>
      <a:lvl2pPr marL="728314" indent="-280121" algn="l" defTabSz="896386" rtl="0" eaLnBrk="1" latinLnBrk="0" hangingPunct="1">
        <a:spcBef>
          <a:spcPct val="20000"/>
        </a:spcBef>
        <a:buFont typeface="Arial" pitchFamily="34" charset="0"/>
        <a:buChar char="–"/>
        <a:defRPr sz="2745" kern="1200">
          <a:solidFill>
            <a:schemeClr val="tx1"/>
          </a:solidFill>
          <a:latin typeface="+mn-lt"/>
          <a:ea typeface="+mn-ea"/>
          <a:cs typeface="+mn-cs"/>
        </a:defRPr>
      </a:lvl2pPr>
      <a:lvl3pPr marL="1120483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568676" indent="-224097" algn="l" defTabSz="896386" rtl="0" eaLnBrk="1" latinLnBrk="0" hangingPunct="1">
        <a:spcBef>
          <a:spcPct val="20000"/>
        </a:spcBef>
        <a:buFont typeface="Arial" pitchFamily="34" charset="0"/>
        <a:buChar char="–"/>
        <a:defRPr sz="1961" kern="1200">
          <a:solidFill>
            <a:schemeClr val="tx1"/>
          </a:solidFill>
          <a:latin typeface="+mn-lt"/>
          <a:ea typeface="+mn-ea"/>
          <a:cs typeface="+mn-cs"/>
        </a:defRPr>
      </a:lvl4pPr>
      <a:lvl5pPr marL="2016869" indent="-224097" algn="l" defTabSz="896386" rtl="0" eaLnBrk="1" latinLnBrk="0" hangingPunct="1">
        <a:spcBef>
          <a:spcPct val="20000"/>
        </a:spcBef>
        <a:buFont typeface="Arial" pitchFamily="34" charset="0"/>
        <a:buChar char="»"/>
        <a:defRPr sz="1961" kern="1200">
          <a:solidFill>
            <a:schemeClr val="tx1"/>
          </a:solidFill>
          <a:latin typeface="+mn-lt"/>
          <a:ea typeface="+mn-ea"/>
          <a:cs typeface="+mn-cs"/>
        </a:defRPr>
      </a:lvl5pPr>
      <a:lvl6pPr marL="2465062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547EBF"/>
          </p15:clr>
        </p15:guide>
        <p15:guide id="2" orient="horz" pos="187">
          <p15:clr>
            <a:srgbClr val="547EBF"/>
          </p15:clr>
        </p15:guide>
        <p15:guide id="3" orient="horz" pos="4219">
          <p15:clr>
            <a:srgbClr val="547EBF"/>
          </p15:clr>
        </p15:guide>
        <p15:guide id="4" pos="7661">
          <p15:clr>
            <a:srgbClr val="547EBF"/>
          </p15:clr>
        </p15:guide>
        <p15:guide id="5" orient="horz" pos="763">
          <p15:clr>
            <a:srgbClr val="A4A3A4"/>
          </p15:clr>
        </p15:guide>
        <p15:guide id="6" orient="horz" pos="1339">
          <p15:clr>
            <a:srgbClr val="A4A3A4"/>
          </p15:clr>
        </p15:guide>
        <p15:guide id="7" orient="horz" pos="1915">
          <p15:clr>
            <a:srgbClr val="A4A3A4"/>
          </p15:clr>
        </p15:guide>
        <p15:guide id="8" orient="horz" pos="2491">
          <p15:clr>
            <a:srgbClr val="A4A3A4"/>
          </p15:clr>
        </p15:guide>
        <p15:guide id="9" orient="horz" pos="3067">
          <p15:clr>
            <a:srgbClr val="A4A3A4"/>
          </p15:clr>
        </p15:guide>
        <p15:guide id="10" orient="horz" pos="3643">
          <p15:clr>
            <a:srgbClr val="A4A3A4"/>
          </p15:clr>
        </p15:guide>
        <p15:guide id="11" pos="749">
          <p15:clr>
            <a:srgbClr val="A4A3A4"/>
          </p15:clr>
        </p15:guide>
        <p15:guide id="12" pos="1325">
          <p15:clr>
            <a:srgbClr val="A4A3A4"/>
          </p15:clr>
        </p15:guide>
        <p15:guide id="13" pos="1901">
          <p15:clr>
            <a:srgbClr val="A4A3A4"/>
          </p15:clr>
        </p15:guide>
        <p15:guide id="14" pos="2477">
          <p15:clr>
            <a:srgbClr val="A4A3A4"/>
          </p15:clr>
        </p15:guide>
        <p15:guide id="15" pos="3053">
          <p15:clr>
            <a:srgbClr val="A4A3A4"/>
          </p15:clr>
        </p15:guide>
        <p15:guide id="16" pos="3629">
          <p15:clr>
            <a:srgbClr val="A4A3A4"/>
          </p15:clr>
        </p15:guide>
        <p15:guide id="17" pos="4205">
          <p15:clr>
            <a:srgbClr val="A4A3A4"/>
          </p15:clr>
        </p15:guide>
        <p15:guide id="18" pos="4781">
          <p15:clr>
            <a:srgbClr val="A4A3A4"/>
          </p15:clr>
        </p15:guide>
        <p15:guide id="19" pos="5357">
          <p15:clr>
            <a:srgbClr val="A4A3A4"/>
          </p15:clr>
        </p15:guide>
        <p15:guide id="20" pos="5933">
          <p15:clr>
            <a:srgbClr val="A4A3A4"/>
          </p15:clr>
        </p15:guide>
        <p15:guide id="21" pos="6509">
          <p15:clr>
            <a:srgbClr val="A4A3A4"/>
          </p15:clr>
        </p15:guide>
        <p15:guide id="22" pos="708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 PivotTable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filter: AutoFilter, add a filter field, add a slicer.</a:t>
            </a:r>
          </a:p>
          <a:p>
            <a:r>
              <a:rPr lang="en-US" dirty="0"/>
              <a:t>Totals and subtotals instantly recalculate after filtering.</a:t>
            </a:r>
          </a:p>
          <a:p>
            <a:r>
              <a:rPr lang="en-US" dirty="0"/>
              <a:t>Filtering a PivotTable with AutoFilter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113767-328D-A4C6-2255-1E86720E5675}"/>
              </a:ext>
            </a:extLst>
          </p:cNvPr>
          <p:cNvGrpSpPr/>
          <p:nvPr/>
        </p:nvGrpSpPr>
        <p:grpSpPr>
          <a:xfrm>
            <a:off x="3239790" y="3654718"/>
            <a:ext cx="8136517" cy="2585215"/>
            <a:chOff x="2395728" y="3549745"/>
            <a:chExt cx="8136517" cy="2585215"/>
          </a:xfrm>
        </p:grpSpPr>
        <p:sp>
          <p:nvSpPr>
            <p:cNvPr id="9" name="TextBox 8"/>
            <p:cNvSpPr txBox="1"/>
            <p:nvPr/>
          </p:nvSpPr>
          <p:spPr>
            <a:xfrm>
              <a:off x="8129725" y="3549745"/>
              <a:ext cx="2402520" cy="117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The AutoFilter button displays a menu with sorting and filtering options.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A0E70E-CCD2-48CD-91AF-69A15D4178A6}"/>
                </a:ext>
              </a:extLst>
            </p:cNvPr>
            <p:cNvGrpSpPr/>
            <p:nvPr/>
          </p:nvGrpSpPr>
          <p:grpSpPr>
            <a:xfrm>
              <a:off x="2395728" y="3663592"/>
              <a:ext cx="1743408" cy="2471367"/>
              <a:chOff x="858132" y="4381766"/>
              <a:chExt cx="1789818" cy="2537156"/>
            </a:xfrm>
          </p:grpSpPr>
          <p:pic>
            <p:nvPicPr>
              <p:cNvPr id="8" name="Picture 7" descr="Screen shot of PivotTable filter menu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8132" y="4381766"/>
                <a:ext cx="1563865" cy="25371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8479D18-9FD2-4F17-B7A9-751C9D41CCC1}"/>
                  </a:ext>
                </a:extLst>
              </p:cNvPr>
              <p:cNvSpPr/>
              <p:nvPr/>
            </p:nvSpPr>
            <p:spPr bwMode="auto">
              <a:xfrm>
                <a:off x="1955800" y="4483100"/>
                <a:ext cx="692150" cy="37171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5658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083" tIns="45542" rIns="91083" bIns="4554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0821" fontAlgn="base">
                  <a:lnSpc>
                    <a:spcPct val="125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3399FF"/>
                  </a:buClr>
                  <a:buSzPct val="100000"/>
                  <a:buFont typeface="Times New Roman" pitchFamily="18" charset="0"/>
                  <a:buChar char="•"/>
                </a:pPr>
                <a:endParaRPr lang="en-US" sz="1559" b="1">
                  <a:solidFill>
                    <a:srgbClr val="004482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12" descr="Screenshot of PivotTable after filter has been applied">
              <a:extLst>
                <a:ext uri="{FF2B5EF4-FFF2-40B4-BE49-F238E27FC236}">
                  <a16:creationId xmlns:a16="http://schemas.microsoft.com/office/drawing/2014/main" id="{33309BFA-3B26-4CC5-A412-C87CAD54F4F8}"/>
                </a:ext>
              </a:extLst>
            </p:cNvPr>
            <p:cNvGrpSpPr/>
            <p:nvPr/>
          </p:nvGrpSpPr>
          <p:grpSpPr>
            <a:xfrm>
              <a:off x="4368572" y="3645876"/>
              <a:ext cx="3684295" cy="2489084"/>
              <a:chOff x="3121590" y="4381766"/>
              <a:chExt cx="3782372" cy="255534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590" y="4381766"/>
                <a:ext cx="3782372" cy="25553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00D11A7-12D2-4843-A62E-E20216467B60}"/>
                  </a:ext>
                </a:extLst>
              </p:cNvPr>
              <p:cNvSpPr/>
              <p:nvPr/>
            </p:nvSpPr>
            <p:spPr bwMode="auto">
              <a:xfrm>
                <a:off x="3954728" y="4483100"/>
                <a:ext cx="692150" cy="37171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5658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083" tIns="45542" rIns="91083" bIns="4554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0821" fontAlgn="base">
                  <a:lnSpc>
                    <a:spcPct val="125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3399FF"/>
                  </a:buClr>
                  <a:buSzPct val="100000"/>
                  <a:buFont typeface="Times New Roman" pitchFamily="18" charset="0"/>
                  <a:buChar char="•"/>
                </a:pPr>
                <a:endParaRPr lang="en-US" sz="1559" b="1">
                  <a:solidFill>
                    <a:srgbClr val="004482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771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9" dirty="0"/>
              <a:t>Filtering with a Filter Field and Slicers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Filter Field</a:t>
            </a:r>
          </a:p>
          <a:p>
            <a:pPr lvl="1"/>
            <a:r>
              <a:rPr lang="en-US" dirty="0"/>
              <a:t>Drag a field to the Filters area.</a:t>
            </a:r>
          </a:p>
          <a:p>
            <a:endParaRPr lang="en-US" dirty="0"/>
          </a:p>
          <a:p>
            <a:r>
              <a:rPr lang="en-US" dirty="0"/>
              <a:t>Filtering with Slicers</a:t>
            </a:r>
          </a:p>
          <a:p>
            <a:pPr lvl="1"/>
            <a:r>
              <a:rPr lang="en-US" dirty="0"/>
              <a:t>These are menu frames on a worksheet containing all filtering choices for one field.</a:t>
            </a:r>
          </a:p>
          <a:p>
            <a:endParaRPr lang="en-US" dirty="0"/>
          </a:p>
        </p:txBody>
      </p:sp>
      <p:pic>
        <p:nvPicPr>
          <p:cNvPr id="5" name="Picture 4" descr="Screenshot of the Filters area with &quot;Region&quot; added as a fil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80" y="2310877"/>
            <a:ext cx="2035799" cy="1257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shot of a filter table with slicer with Central and Eastern selec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524" y="4382595"/>
            <a:ext cx="4038554" cy="1426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0F279-F4D5-4B28-8264-D4429530A6E9}"/>
              </a:ext>
            </a:extLst>
          </p:cNvPr>
          <p:cNvSpPr txBox="1"/>
          <p:nvPr/>
        </p:nvSpPr>
        <p:spPr>
          <a:xfrm>
            <a:off x="3886407" y="5765456"/>
            <a:ext cx="4138496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The selected items are highlighted in the slicer.</a:t>
            </a:r>
          </a:p>
        </p:txBody>
      </p:sp>
    </p:spTree>
    <p:extLst>
      <p:ext uri="{BB962C8B-B14F-4D97-AF65-F5344CB8AC3E}">
        <p14:creationId xmlns:p14="http://schemas.microsoft.com/office/powerpoint/2010/main" val="138948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Calculated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your own calculations </a:t>
            </a:r>
            <a:br>
              <a:rPr lang="en-US" dirty="0"/>
            </a:br>
            <a:r>
              <a:rPr lang="en-US" dirty="0"/>
              <a:t>instead of using a function</a:t>
            </a:r>
          </a:p>
          <a:p>
            <a:r>
              <a:rPr lang="en-US" dirty="0"/>
              <a:t>Show Values As</a:t>
            </a:r>
          </a:p>
          <a:p>
            <a:pPr lvl="1"/>
            <a:r>
              <a:rPr lang="en-US" dirty="0"/>
              <a:t>You can determine how values display </a:t>
            </a:r>
            <a:br>
              <a:rPr lang="en-US" dirty="0"/>
            </a:br>
            <a:r>
              <a:rPr lang="en-US" dirty="0"/>
              <a:t>by using comparison operations.</a:t>
            </a:r>
          </a:p>
          <a:p>
            <a:r>
              <a:rPr lang="en-US" dirty="0"/>
              <a:t>Refreshing PivotTable Data</a:t>
            </a:r>
          </a:p>
          <a:p>
            <a:pPr lvl="1"/>
            <a:r>
              <a:rPr lang="en-US" dirty="0"/>
              <a:t>You must refresh a PivotTable after updates have been made to the data.</a:t>
            </a:r>
          </a:p>
          <a:p>
            <a:pPr lvl="1"/>
            <a:r>
              <a:rPr lang="en-US" dirty="0"/>
              <a:t>You can select an option to refresh upon </a:t>
            </a:r>
            <a:br>
              <a:rPr lang="en-US" dirty="0"/>
            </a:br>
            <a:r>
              <a:rPr lang="en-US" dirty="0"/>
              <a:t>opening the file.</a:t>
            </a:r>
          </a:p>
        </p:txBody>
      </p:sp>
      <p:pic>
        <p:nvPicPr>
          <p:cNvPr id="5" name="Picture 4" descr="Screenshot of the Insert Calculated Field dialog box with a new field named &quot;Product Sales Growth&quot; with the formula of &quot;=Product*105%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10" y="2520581"/>
            <a:ext cx="2055626" cy="975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shot of the Value Field Settings dialog box with a custom name of &quot;Product Sales %&quot; displayed that will show values as the &quot;% of Grand Total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210" y="3673894"/>
            <a:ext cx="2055626" cy="178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55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PivotCharts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19718"/>
            <a:ext cx="9216353" cy="3492969"/>
          </a:xfrm>
        </p:spPr>
        <p:txBody>
          <a:bodyPr/>
          <a:lstStyle/>
          <a:p>
            <a:r>
              <a:rPr lang="en-US" dirty="0"/>
              <a:t>These are based on PivotTable data.</a:t>
            </a:r>
          </a:p>
          <a:p>
            <a:pPr lvl="1"/>
            <a:r>
              <a:rPr lang="en-US" dirty="0"/>
              <a:t>The value area fields display as data series on the chart.</a:t>
            </a:r>
          </a:p>
          <a:p>
            <a:pPr lvl="1"/>
            <a:r>
              <a:rPr lang="en-US" dirty="0"/>
              <a:t>The row labels become axis labels.</a:t>
            </a:r>
          </a:p>
          <a:p>
            <a:pPr lvl="1"/>
            <a:r>
              <a:rPr lang="en-US" dirty="0"/>
              <a:t>The column labels become the chart legend.</a:t>
            </a:r>
          </a:p>
          <a:p>
            <a:r>
              <a:rPr lang="en-US" dirty="0"/>
              <a:t>Filtering PivotCharts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D2DF0C-727A-AD14-F857-7B6F205CC455}"/>
              </a:ext>
            </a:extLst>
          </p:cNvPr>
          <p:cNvGrpSpPr/>
          <p:nvPr/>
        </p:nvGrpSpPr>
        <p:grpSpPr>
          <a:xfrm>
            <a:off x="3511304" y="4246714"/>
            <a:ext cx="7583417" cy="2004354"/>
            <a:chOff x="2365795" y="3888943"/>
            <a:chExt cx="7583417" cy="2004354"/>
          </a:xfrm>
        </p:grpSpPr>
        <p:pic>
          <p:nvPicPr>
            <p:cNvPr id="5" name="Picture 4" descr="Screenshot, as seen in the text, of a PivotChart showing the Sum of Servi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5795" y="3888943"/>
              <a:ext cx="5059797" cy="20043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847109" y="4524432"/>
              <a:ext cx="2102103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Row/Column label AutoFilter buttons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7274780" y="4571719"/>
              <a:ext cx="497192" cy="295164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5231856" y="4866882"/>
              <a:ext cx="2540115" cy="815953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3171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8EBC-8946-495B-9AB2-334AAE65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E7F2-396C-49FB-97F9-16B28D51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9332"/>
            <a:ext cx="9083368" cy="1969477"/>
          </a:xfrm>
        </p:spPr>
        <p:txBody>
          <a:bodyPr/>
          <a:lstStyle/>
          <a:p>
            <a:r>
              <a:rPr lang="en-US" dirty="0"/>
              <a:t>A macro is a recorded set of mouse and keyboard actions that can be played back.</a:t>
            </a:r>
          </a:p>
          <a:p>
            <a:r>
              <a:rPr lang="en-US" dirty="0"/>
              <a:t>It records a repetitive series of tasks that can be completed with a mouse click or shortcut.</a:t>
            </a:r>
          </a:p>
        </p:txBody>
      </p:sp>
      <p:pic>
        <p:nvPicPr>
          <p:cNvPr id="6" name="Picture 5" descr="Screenshot of the coding &quot;behind the scenes&quot; for the macro you will be working with in the DYS exercise">
            <a:extLst>
              <a:ext uri="{FF2B5EF4-FFF2-40B4-BE49-F238E27FC236}">
                <a16:creationId xmlns:a16="http://schemas.microsoft.com/office/drawing/2014/main" id="{B93371C0-5587-424A-B0CA-41C88063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37" y="2994409"/>
            <a:ext cx="6983117" cy="3841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9C6FA-FEE2-4041-BB98-CDFFBE5769EA}"/>
              </a:ext>
            </a:extLst>
          </p:cNvPr>
          <p:cNvSpPr txBox="1"/>
          <p:nvPr/>
        </p:nvSpPr>
        <p:spPr>
          <a:xfrm>
            <a:off x="9948853" y="3792418"/>
            <a:ext cx="169788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The coding behind a macro.</a:t>
            </a:r>
          </a:p>
        </p:txBody>
      </p:sp>
    </p:spTree>
    <p:extLst>
      <p:ext uri="{BB962C8B-B14F-4D97-AF65-F5344CB8AC3E}">
        <p14:creationId xmlns:p14="http://schemas.microsoft.com/office/powerpoint/2010/main" val="149506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1A26-F97C-4490-AF12-664A1282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Macro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BB06-08FE-460B-8C42-4CD82A04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9476"/>
            <a:ext cx="9083368" cy="3158173"/>
          </a:xfrm>
        </p:spPr>
        <p:txBody>
          <a:bodyPr/>
          <a:lstStyle/>
          <a:p>
            <a:r>
              <a:rPr lang="en-US" dirty="0"/>
              <a:t>Macros can contain viruses, so there are added security features associated with them.</a:t>
            </a:r>
          </a:p>
          <a:p>
            <a:r>
              <a:rPr lang="en-US" dirty="0"/>
              <a:t>There are four options for macro security:</a:t>
            </a:r>
          </a:p>
          <a:p>
            <a:pPr lvl="1"/>
            <a:r>
              <a:rPr lang="en-US" dirty="0"/>
              <a:t>Disable all macros without notification.</a:t>
            </a:r>
          </a:p>
          <a:p>
            <a:pPr lvl="1"/>
            <a:r>
              <a:rPr lang="en-US" dirty="0"/>
              <a:t>Disable all macros with notification.</a:t>
            </a:r>
          </a:p>
          <a:p>
            <a:pPr lvl="1"/>
            <a:r>
              <a:rPr lang="en-US" dirty="0"/>
              <a:t>Disable all macros except digitally signed macros.</a:t>
            </a:r>
          </a:p>
          <a:p>
            <a:pPr lvl="1"/>
            <a:r>
              <a:rPr lang="en-US" dirty="0"/>
              <a:t>Enable all macros.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51C14-9CCF-4C19-8C2E-7FB04FB49F07}"/>
              </a:ext>
            </a:extLst>
          </p:cNvPr>
          <p:cNvSpPr txBox="1"/>
          <p:nvPr/>
        </p:nvSpPr>
        <p:spPr>
          <a:xfrm>
            <a:off x="2777266" y="5127651"/>
            <a:ext cx="663746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>
                <a:solidFill>
                  <a:srgbClr val="FF0000"/>
                </a:solidFill>
              </a:rPr>
              <a:t>NOTE! The default and recommended option is “disabling all macros with notification.” It is not recommended that you choose the “enable all macros” option due to potentially unsafe macros.</a:t>
            </a:r>
          </a:p>
        </p:txBody>
      </p:sp>
    </p:spTree>
    <p:extLst>
      <p:ext uri="{BB962C8B-B14F-4D97-AF65-F5344CB8AC3E}">
        <p14:creationId xmlns:p14="http://schemas.microsoft.com/office/powerpoint/2010/main" val="29390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8324-1177-4A42-ADC1-1740B76E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2FF9-1ABD-42D5-BD07-6F16E0C7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8598"/>
            <a:ext cx="8291453" cy="1773647"/>
          </a:xfrm>
        </p:spPr>
        <p:txBody>
          <a:bodyPr/>
          <a:lstStyle/>
          <a:p>
            <a:r>
              <a:rPr lang="en-US" dirty="0"/>
              <a:t>Creating a macro is as simple as clicking a button and completing the series of actions you wish to include in the macro. It’s like using a video camera!</a:t>
            </a:r>
          </a:p>
          <a:p>
            <a:endParaRPr lang="en-US" dirty="0"/>
          </a:p>
        </p:txBody>
      </p:sp>
      <p:pic>
        <p:nvPicPr>
          <p:cNvPr id="5" name="Picture 4" descr="Record Macro dialog box with the information for a new macro named &quot;SetUpSheet&quot; entered">
            <a:extLst>
              <a:ext uri="{FF2B5EF4-FFF2-40B4-BE49-F238E27FC236}">
                <a16:creationId xmlns:a16="http://schemas.microsoft.com/office/drawing/2014/main" id="{23498616-5455-40B4-9154-819EF5F3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11" y="2935422"/>
            <a:ext cx="5377978" cy="3540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87170-B73B-4CEE-80B5-D49FD1E716AC}"/>
              </a:ext>
            </a:extLst>
          </p:cNvPr>
          <p:cNvSpPr txBox="1"/>
          <p:nvPr/>
        </p:nvSpPr>
        <p:spPr>
          <a:xfrm>
            <a:off x="8813885" y="3635238"/>
            <a:ext cx="273352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When you choose to create a macro, you will see the Record Macro dialog box in which you can add details for the new macro.</a:t>
            </a:r>
          </a:p>
        </p:txBody>
      </p:sp>
    </p:spTree>
    <p:extLst>
      <p:ext uri="{BB962C8B-B14F-4D97-AF65-F5344CB8AC3E}">
        <p14:creationId xmlns:p14="http://schemas.microsoft.com/office/powerpoint/2010/main" val="95916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8FBD-082F-49DD-B380-4ED535AC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the Macro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522F-B89E-4772-9E83-12A4EE03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9524"/>
            <a:ext cx="9083367" cy="3036789"/>
          </a:xfrm>
        </p:spPr>
        <p:txBody>
          <a:bodyPr/>
          <a:lstStyle/>
          <a:p>
            <a:r>
              <a:rPr lang="en-US" dirty="0"/>
              <a:t>Most actions performed are recorded in the macro, including:</a:t>
            </a:r>
          </a:p>
          <a:p>
            <a:pPr lvl="1"/>
            <a:r>
              <a:rPr lang="en-US" dirty="0"/>
              <a:t>Mouse actions</a:t>
            </a:r>
          </a:p>
          <a:p>
            <a:pPr lvl="1"/>
            <a:r>
              <a:rPr lang="en-US" dirty="0"/>
              <a:t>Choosing Ribbon commands</a:t>
            </a:r>
          </a:p>
          <a:p>
            <a:pPr lvl="1"/>
            <a:r>
              <a:rPr lang="en-US" dirty="0"/>
              <a:t>Selecting options in dialog boxes</a:t>
            </a:r>
          </a:p>
          <a:p>
            <a:pPr lvl="1"/>
            <a:r>
              <a:rPr lang="en-US" dirty="0"/>
              <a:t>Using arrow keys to navigate the worksheet</a:t>
            </a:r>
          </a:p>
          <a:p>
            <a:pPr lvl="1"/>
            <a:r>
              <a:rPr lang="en-US" dirty="0"/>
              <a:t>Typing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97CF9-73CD-4C84-AAC1-71F430A1B301}"/>
              </a:ext>
            </a:extLst>
          </p:cNvPr>
          <p:cNvSpPr txBox="1"/>
          <p:nvPr/>
        </p:nvSpPr>
        <p:spPr>
          <a:xfrm>
            <a:off x="2716185" y="5025054"/>
            <a:ext cx="6637469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>
                <a:solidFill>
                  <a:srgbClr val="FF0000"/>
                </a:solidFill>
              </a:rPr>
              <a:t>NOTE! It’s a good idea to practice the steps before actually recording the macro!</a:t>
            </a:r>
          </a:p>
        </p:txBody>
      </p:sp>
    </p:spTree>
    <p:extLst>
      <p:ext uri="{BB962C8B-B14F-4D97-AF65-F5344CB8AC3E}">
        <p14:creationId xmlns:p14="http://schemas.microsoft.com/office/powerpoint/2010/main" val="268167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E3E3-9016-4340-A10B-5B8E5A9C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and Sharing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E794-A830-4787-A32E-890D90A2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9670"/>
            <a:ext cx="9083367" cy="1806687"/>
          </a:xfrm>
        </p:spPr>
        <p:txBody>
          <a:bodyPr/>
          <a:lstStyle/>
          <a:p>
            <a:r>
              <a:rPr lang="en-US" dirty="0"/>
              <a:t>By default, a recorded macro is saved only for the current workbook.</a:t>
            </a:r>
          </a:p>
          <a:p>
            <a:r>
              <a:rPr lang="en-US" dirty="0"/>
              <a:t>You can, however, assign it to the Personal Macro Workbook, which makes it available to all open workbooks.</a:t>
            </a:r>
          </a:p>
        </p:txBody>
      </p:sp>
      <p:pic>
        <p:nvPicPr>
          <p:cNvPr id="5" name="Picture 4" descr="Screenshot of the &quot;Store macro in&quot; option in the Record Macro dialog box">
            <a:extLst>
              <a:ext uri="{FF2B5EF4-FFF2-40B4-BE49-F238E27FC236}">
                <a16:creationId xmlns:a16="http://schemas.microsoft.com/office/drawing/2014/main" id="{0D3D8C62-6BE3-4888-AA46-026BDD61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63" y="3816357"/>
            <a:ext cx="5050675" cy="1446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A7BC5-8749-4394-AB23-EBABAC1549B7}"/>
              </a:ext>
            </a:extLst>
          </p:cNvPr>
          <p:cNvSpPr txBox="1"/>
          <p:nvPr/>
        </p:nvSpPr>
        <p:spPr>
          <a:xfrm>
            <a:off x="3527715" y="5263259"/>
            <a:ext cx="5093623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Choose “Personal Macro Workbook” when saving to make it available to all open workbooks.</a:t>
            </a:r>
          </a:p>
        </p:txBody>
      </p:sp>
    </p:spTree>
    <p:extLst>
      <p:ext uri="{BB962C8B-B14F-4D97-AF65-F5344CB8AC3E}">
        <p14:creationId xmlns:p14="http://schemas.microsoft.com/office/powerpoint/2010/main" val="354750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DD7E-ABD7-488B-8BF6-04C4D48F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12" dirty="0"/>
              <a:t>Saving a Workbook Containing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F8D7-49A6-46C9-B89F-71B75076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9622"/>
            <a:ext cx="9083367" cy="1618804"/>
          </a:xfrm>
        </p:spPr>
        <p:txBody>
          <a:bodyPr/>
          <a:lstStyle/>
          <a:p>
            <a:r>
              <a:rPr lang="en-US" dirty="0"/>
              <a:t>Choose “Excel Macro-Enabled Workbook” as the type of file to avoid losing the macro(s) you have created.</a:t>
            </a:r>
          </a:p>
          <a:p>
            <a:r>
              <a:rPr lang="en-US" dirty="0"/>
              <a:t>If you attempt to save it as a “normal” Excel workbook, you will see the following warning message:</a:t>
            </a:r>
          </a:p>
        </p:txBody>
      </p:sp>
      <p:pic>
        <p:nvPicPr>
          <p:cNvPr id="5" name="Picture 4" descr="Warning window that appears when you try to save a workbook containing a macro as a &quot;normal&quot; workbook">
            <a:extLst>
              <a:ext uri="{FF2B5EF4-FFF2-40B4-BE49-F238E27FC236}">
                <a16:creationId xmlns:a16="http://schemas.microsoft.com/office/drawing/2014/main" id="{44708095-9176-42D3-AE85-4B7EAA90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69" y="3880688"/>
            <a:ext cx="7307081" cy="20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 lvl="1"/>
            <a:r>
              <a:rPr lang="en-US" sz="2400"/>
              <a:t>Projects due Thursday, April 4</a:t>
            </a:r>
          </a:p>
          <a:p>
            <a:pPr marL="201168" lvl="1" indent="0">
              <a:buNone/>
            </a:pPr>
            <a:endParaRPr lang="en-US" sz="2400"/>
          </a:p>
          <a:p>
            <a:pPr marL="201168" lvl="1" indent="0">
              <a:buNone/>
            </a:pPr>
            <a:endParaRPr lang="en-US" sz="2400"/>
          </a:p>
          <a:p>
            <a:pPr lvl="1"/>
            <a:r>
              <a:rPr lang="en-US" sz="2400"/>
              <a:t>Power BI Homework 11 available, due next Tuesday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A3B5-E905-498D-A28C-AC224647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and Assigning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EF28-A1AF-42C2-903A-CF47AAAD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9574"/>
            <a:ext cx="9083367" cy="2012344"/>
          </a:xfrm>
        </p:spPr>
        <p:txBody>
          <a:bodyPr/>
          <a:lstStyle/>
          <a:p>
            <a:r>
              <a:rPr lang="en-US" dirty="0"/>
              <a:t>Running macros is easy and can be accomplished by:</a:t>
            </a:r>
          </a:p>
          <a:p>
            <a:pPr lvl="1"/>
            <a:r>
              <a:rPr lang="en-US" dirty="0"/>
              <a:t>Issuing the command from the Macro dialog box</a:t>
            </a:r>
          </a:p>
          <a:p>
            <a:pPr lvl="1"/>
            <a:r>
              <a:rPr lang="en-US" dirty="0"/>
              <a:t>Using a shortcut key</a:t>
            </a:r>
          </a:p>
          <a:p>
            <a:pPr lvl="1"/>
            <a:r>
              <a:rPr lang="en-US" dirty="0"/>
              <a:t>Clicking a custom button on a worksheet</a:t>
            </a:r>
          </a:p>
          <a:p>
            <a:pPr lvl="1"/>
            <a:r>
              <a:rPr lang="en-US" dirty="0"/>
              <a:t>Clicking a custom button on the Quick Access toolbar</a:t>
            </a:r>
          </a:p>
        </p:txBody>
      </p:sp>
      <p:pic>
        <p:nvPicPr>
          <p:cNvPr id="5" name="Picture 4" descr="Image from the text of a portion of a worksheet with two custom buttons on it">
            <a:extLst>
              <a:ext uri="{FF2B5EF4-FFF2-40B4-BE49-F238E27FC236}">
                <a16:creationId xmlns:a16="http://schemas.microsoft.com/office/drawing/2014/main" id="{E18CF35E-3F5C-4E31-AE9B-2F21F039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814" y="3887478"/>
            <a:ext cx="5374866" cy="1589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11AC3-0F22-430A-918E-2ECAB1971FE8}"/>
              </a:ext>
            </a:extLst>
          </p:cNvPr>
          <p:cNvSpPr txBox="1"/>
          <p:nvPr/>
        </p:nvSpPr>
        <p:spPr>
          <a:xfrm>
            <a:off x="5780813" y="5476640"/>
            <a:ext cx="55352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You can insert a shape in a worksheet (like the rounded rectangles displayed above) and assign a macro to it to create a custom button.</a:t>
            </a:r>
          </a:p>
        </p:txBody>
      </p:sp>
    </p:spTree>
    <p:extLst>
      <p:ext uri="{BB962C8B-B14F-4D97-AF65-F5344CB8AC3E}">
        <p14:creationId xmlns:p14="http://schemas.microsoft.com/office/powerpoint/2010/main" val="212403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07C3-54B0-D007-F489-05C503F3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B3D6-CD71-98A3-8E6F-CD13720D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PivotTables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used for summarizing complex information.</a:t>
            </a:r>
          </a:p>
          <a:p>
            <a:r>
              <a:rPr lang="en-US" dirty="0"/>
              <a:t>Making a PivotTable</a:t>
            </a:r>
          </a:p>
          <a:p>
            <a:pPr lvl="1"/>
            <a:r>
              <a:rPr lang="en-US" dirty="0"/>
              <a:t>PivotTables are based on an entire range.</a:t>
            </a:r>
          </a:p>
          <a:p>
            <a:pPr lvl="1"/>
            <a:r>
              <a:rPr lang="en-US" dirty="0"/>
              <a:t>Insert the PivotTable on the same or a separate </a:t>
            </a:r>
            <a:r>
              <a:rPr lang="en-US"/>
              <a:t>worksheet.</a:t>
            </a:r>
            <a:endParaRPr lang="en-US" dirty="0"/>
          </a:p>
          <a:p>
            <a:pPr lvl="1"/>
            <a:r>
              <a:rPr lang="en-US" dirty="0"/>
              <a:t>Add fields for the row, column, and value areas </a:t>
            </a:r>
            <a:br>
              <a:rPr lang="en-US" dirty="0"/>
            </a:br>
            <a:r>
              <a:rPr lang="en-US" dirty="0"/>
              <a:t>of the PivotTable.</a:t>
            </a:r>
          </a:p>
        </p:txBody>
      </p:sp>
      <p:pic>
        <p:nvPicPr>
          <p:cNvPr id="6" name="Picture 5" descr="Screenshot of the Create PivotTable dialog box"/>
          <p:cNvPicPr/>
          <p:nvPr/>
        </p:nvPicPr>
        <p:blipFill>
          <a:blip r:embed="rId2"/>
          <a:stretch>
            <a:fillRect/>
          </a:stretch>
        </p:blipFill>
        <p:spPr>
          <a:xfrm>
            <a:off x="7466108" y="2492498"/>
            <a:ext cx="3644405" cy="2571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71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PivotTable?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4895"/>
            <a:ext cx="8291453" cy="2181880"/>
          </a:xfrm>
        </p:spPr>
        <p:txBody>
          <a:bodyPr/>
          <a:lstStyle/>
          <a:p>
            <a:r>
              <a:rPr lang="en-US"/>
              <a:t>A Pivot Table allows you to aggregate data from a worksheet to get a high level summary or view of the data.</a:t>
            </a:r>
            <a:endParaRPr lang="en-US" dirty="0"/>
          </a:p>
          <a:p>
            <a:r>
              <a:rPr lang="en-US" dirty="0"/>
              <a:t>To “pivot” is to turn or rotate, and PivotTables allow you to quickly switch between different views.</a:t>
            </a:r>
          </a:p>
        </p:txBody>
      </p:sp>
      <p:pic>
        <p:nvPicPr>
          <p:cNvPr id="5" name="Picture 4" descr="Image of a PivotTable from the text that sums the product and service sales by employee, grouped by posi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08" y="3861079"/>
            <a:ext cx="4300545" cy="2484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697331" y="3772165"/>
            <a:ext cx="2825341" cy="11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53" dirty="0"/>
              <a:t>A PivotTable comparing product and service sales for employees, grouped by position</a:t>
            </a:r>
          </a:p>
        </p:txBody>
      </p:sp>
    </p:spTree>
    <p:extLst>
      <p:ext uri="{BB962C8B-B14F-4D97-AF65-F5344CB8AC3E}">
        <p14:creationId xmlns:p14="http://schemas.microsoft.com/office/powerpoint/2010/main" val="229252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PivotTables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80008"/>
            <a:ext cx="9216353" cy="3432679"/>
          </a:xfrm>
        </p:spPr>
        <p:txBody>
          <a:bodyPr/>
          <a:lstStyle/>
          <a:p>
            <a:r>
              <a:rPr lang="en-US" dirty="0"/>
              <a:t>Arranging the Source Data</a:t>
            </a:r>
          </a:p>
          <a:p>
            <a:pPr lvl="1"/>
            <a:r>
              <a:rPr lang="en-US" dirty="0"/>
              <a:t>Source data is raw data and isn’t summarized in any way.</a:t>
            </a:r>
          </a:p>
          <a:p>
            <a:pPr lvl="1"/>
            <a:r>
              <a:rPr lang="en-US" dirty="0"/>
              <a:t>Column headings (fields) appear across the top.</a:t>
            </a:r>
          </a:p>
          <a:p>
            <a:pPr lvl="1"/>
            <a:r>
              <a:rPr lang="en-US" dirty="0"/>
              <a:t>Rows contain unique entries.</a:t>
            </a:r>
          </a:p>
          <a:p>
            <a:pPr lvl="1"/>
            <a:r>
              <a:rPr lang="en-US" dirty="0"/>
              <a:t>No blank rows or columns or duplicate values are allowed.</a:t>
            </a:r>
          </a:p>
          <a:p>
            <a:r>
              <a:rPr lang="en-US" dirty="0"/>
              <a:t>Remove Duplicates</a:t>
            </a:r>
          </a:p>
          <a:p>
            <a:pPr lvl="1"/>
            <a:r>
              <a:rPr lang="en-US" dirty="0"/>
              <a:t>Use the Remove Duplicates command.</a:t>
            </a:r>
          </a:p>
          <a:p>
            <a:pPr lvl="1"/>
            <a:r>
              <a:rPr lang="en-US" dirty="0"/>
              <a:t>You must specify which columns must match.</a:t>
            </a:r>
          </a:p>
        </p:txBody>
      </p:sp>
    </p:spTree>
    <p:extLst>
      <p:ext uri="{BB962C8B-B14F-4D97-AF65-F5344CB8AC3E}">
        <p14:creationId xmlns:p14="http://schemas.microsoft.com/office/powerpoint/2010/main" val="10247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PivotTable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2812114" cy="3760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PivotTables Fields pane allows you to add and remove fields easily.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D9F0E-A67D-8F3E-2A31-7F00295CA702}"/>
              </a:ext>
            </a:extLst>
          </p:cNvPr>
          <p:cNvGrpSpPr/>
          <p:nvPr/>
        </p:nvGrpSpPr>
        <p:grpSpPr>
          <a:xfrm>
            <a:off x="4247172" y="2361826"/>
            <a:ext cx="7254842" cy="4060245"/>
            <a:chOff x="2358082" y="2271390"/>
            <a:chExt cx="7254842" cy="4060245"/>
          </a:xfrm>
        </p:grpSpPr>
        <p:pic>
          <p:nvPicPr>
            <p:cNvPr id="5" name="Picture 4" descr="Screenshot of the PivotTables Fields pa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082" y="2271390"/>
              <a:ext cx="2196407" cy="39329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81196" y="2981310"/>
              <a:ext cx="3844172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Check field names to include in the PivotTable</a:t>
              </a:r>
            </a:p>
          </p:txBody>
        </p:sp>
        <p:cxnSp>
          <p:nvCxnSpPr>
            <p:cNvPr id="7" name="Straight Connector 6"/>
            <p:cNvCxnSpPr>
              <a:cxnSpLocks/>
              <a:endCxn id="6" idx="1"/>
            </p:cNvCxnSpPr>
            <p:nvPr/>
          </p:nvCxnSpPr>
          <p:spPr bwMode="auto">
            <a:xfrm flipV="1">
              <a:off x="4664808" y="3297230"/>
              <a:ext cx="716388" cy="446382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650479" y="3328375"/>
              <a:ext cx="0" cy="1043237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361449" y="4606751"/>
              <a:ext cx="4251475" cy="36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Drag field(s) to become column header(s).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0455" y="5699795"/>
              <a:ext cx="3285431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Drag field(s) to become row header(s).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5464" y="5357590"/>
              <a:ext cx="2981155" cy="36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Drag field(s) to calculate.</a:t>
              </a: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>
              <a:off x="2869571" y="5735895"/>
              <a:ext cx="3076112" cy="436200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cxnSpLocks/>
              <a:endCxn id="15" idx="1"/>
            </p:cNvCxnSpPr>
            <p:nvPr/>
          </p:nvCxnSpPr>
          <p:spPr bwMode="auto">
            <a:xfrm flipV="1">
              <a:off x="4132927" y="5537717"/>
              <a:ext cx="1212538" cy="186499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cxnSpLocks/>
              <a:endCxn id="13" idx="1"/>
            </p:cNvCxnSpPr>
            <p:nvPr/>
          </p:nvCxnSpPr>
          <p:spPr bwMode="auto">
            <a:xfrm flipV="1">
              <a:off x="4231893" y="4786879"/>
              <a:ext cx="1129556" cy="248620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21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PivotTables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3129731" cy="3760891"/>
          </a:xfrm>
        </p:spPr>
        <p:txBody>
          <a:bodyPr/>
          <a:lstStyle/>
          <a:p>
            <a:r>
              <a:rPr lang="en-US" dirty="0"/>
              <a:t>You can modify at any time by adding/removing fields.</a:t>
            </a:r>
          </a:p>
          <a:p>
            <a:r>
              <a:rPr lang="en-US" dirty="0"/>
              <a:t>You can change the positioning and order of fields.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90FC2B-08B1-64F9-165A-DFA9783D8EAF}"/>
              </a:ext>
            </a:extLst>
          </p:cNvPr>
          <p:cNvGrpSpPr/>
          <p:nvPr/>
        </p:nvGrpSpPr>
        <p:grpSpPr>
          <a:xfrm>
            <a:off x="4356904" y="2249905"/>
            <a:ext cx="6798776" cy="3990028"/>
            <a:chOff x="2346730" y="2356644"/>
            <a:chExt cx="6798776" cy="3990028"/>
          </a:xfrm>
        </p:grpSpPr>
        <p:pic>
          <p:nvPicPr>
            <p:cNvPr id="5" name="Picture 4" descr="PivotTable with product sales grouped by position and then last name in the rows, while the columns are organized by regi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6730" y="2356644"/>
              <a:ext cx="4038554" cy="19576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PivotTable shows the product sales with rows grouped by region, then position, then last nam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2821" y="2356644"/>
              <a:ext cx="2302685" cy="33660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10492" y="4314250"/>
              <a:ext cx="4202436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US" sz="1753" dirty="0"/>
                <a:t>In these two PivotTables, the data is the same but is grouped in different ways.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A94030-4975-4E28-BB62-178130845EBE}"/>
                </a:ext>
              </a:extLst>
            </p:cNvPr>
            <p:cNvSpPr txBox="1"/>
            <p:nvPr/>
          </p:nvSpPr>
          <p:spPr>
            <a:xfrm>
              <a:off x="2346730" y="5445079"/>
              <a:ext cx="4202436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NOTE! Arranging fields appropriately is the most important skill when working with PivotTables.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83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PivotTables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9670"/>
            <a:ext cx="9083367" cy="2004618"/>
          </a:xfrm>
        </p:spPr>
        <p:txBody>
          <a:bodyPr/>
          <a:lstStyle/>
          <a:p>
            <a:r>
              <a:rPr lang="en-US" dirty="0"/>
              <a:t>Format them to make information easier to read and understand.</a:t>
            </a:r>
          </a:p>
          <a:p>
            <a:r>
              <a:rPr lang="en-US" dirty="0"/>
              <a:t>Choose styles from gallery on the Design tab.</a:t>
            </a:r>
          </a:p>
          <a:p>
            <a:r>
              <a:rPr lang="en-US" dirty="0"/>
              <a:t>Choose from layout and style options.</a:t>
            </a:r>
          </a:p>
          <a:p>
            <a:r>
              <a:rPr lang="en-US" dirty="0"/>
              <a:t>Change the number formatting.</a:t>
            </a:r>
          </a:p>
        </p:txBody>
      </p:sp>
      <p:pic>
        <p:nvPicPr>
          <p:cNvPr id="5" name="Picture 4" descr="Screenshot of a PivotTable with a style and number formatting appli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2" y="3797270"/>
            <a:ext cx="5122069" cy="2177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805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Value Field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09387"/>
            <a:ext cx="8291453" cy="1192225"/>
          </a:xfrm>
        </p:spPr>
        <p:txBody>
          <a:bodyPr/>
          <a:lstStyle/>
          <a:p>
            <a:r>
              <a:rPr lang="en-US" dirty="0"/>
              <a:t>Change the settings of each value field to better tell the story of your data.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EF5EB2-A2C8-9AAE-7CBC-BCFC7AFE0A30}"/>
              </a:ext>
            </a:extLst>
          </p:cNvPr>
          <p:cNvGrpSpPr/>
          <p:nvPr/>
        </p:nvGrpSpPr>
        <p:grpSpPr>
          <a:xfrm>
            <a:off x="4440421" y="2874109"/>
            <a:ext cx="6950240" cy="2825685"/>
            <a:chOff x="2765964" y="2672048"/>
            <a:chExt cx="6950240" cy="2825685"/>
          </a:xfrm>
        </p:grpSpPr>
        <p:pic>
          <p:nvPicPr>
            <p:cNvPr id="5" name="Picture 4" descr="Screenshot of the Value Field Settings dialog bo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5964" y="2672048"/>
              <a:ext cx="3330036" cy="2825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919425" y="2817398"/>
              <a:ext cx="2205074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Customize the name.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 bwMode="auto">
            <a:xfrm flipV="1">
              <a:off x="4615383" y="2997527"/>
              <a:ext cx="2324581" cy="262150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919425" y="3652688"/>
              <a:ext cx="2796779" cy="6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53" dirty="0"/>
                <a:t>Choose from a variety of functions.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4798364" y="3887597"/>
              <a:ext cx="2141601" cy="652882"/>
            </a:xfrm>
            <a:prstGeom prst="line">
              <a:avLst/>
            </a:prstGeom>
            <a:noFill/>
            <a:ln w="28575" cap="flat" cmpd="sng" algn="ctr">
              <a:solidFill>
                <a:srgbClr val="0044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59877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Data Insights">
  <a:themeElements>
    <a:clrScheme name="STB 2013 colors">
      <a:dk1>
        <a:srgbClr val="000000"/>
      </a:dk1>
      <a:lt1>
        <a:srgbClr val="FFFFFF"/>
      </a:lt1>
      <a:dk2>
        <a:srgbClr val="505050"/>
      </a:dk2>
      <a:lt2>
        <a:srgbClr val="D2D2D2"/>
      </a:lt2>
      <a:accent1>
        <a:srgbClr val="0072C6"/>
      </a:accent1>
      <a:accent2>
        <a:srgbClr val="008272"/>
      </a:accent2>
      <a:accent3>
        <a:srgbClr val="68217A"/>
      </a:accent3>
      <a:accent4>
        <a:srgbClr val="DC3C00"/>
      </a:accent4>
      <a:accent5>
        <a:srgbClr val="FF8C00"/>
      </a:accent5>
      <a:accent6>
        <a:srgbClr val="00BCF2"/>
      </a:accent6>
      <a:hlink>
        <a:srgbClr val="505050"/>
      </a:hlink>
      <a:folHlink>
        <a:srgbClr val="505050"/>
      </a:folHlink>
    </a:clrScheme>
    <a:fontScheme name="STB-2013-Segoe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ud and Enterprise Template July 2013" id="{4B4D3566-23A7-4298-B24F-E091AC86EA46}" vid="{4478AA4A-1A2F-450F-A079-1C3670FFC8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1001</Words>
  <Application>Microsoft Office PowerPoint</Application>
  <PresentationFormat>Widescreen</PresentationFormat>
  <Paragraphs>116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Adelon-Light</vt:lpstr>
      <vt:lpstr>AR ESSENCE</vt:lpstr>
      <vt:lpstr>Arial</vt:lpstr>
      <vt:lpstr>Calibri</vt:lpstr>
      <vt:lpstr>Calibri Light</vt:lpstr>
      <vt:lpstr>Constantia</vt:lpstr>
      <vt:lpstr>Segoe UI</vt:lpstr>
      <vt:lpstr>Speak Pro</vt:lpstr>
      <vt:lpstr>Times New Roman</vt:lpstr>
      <vt:lpstr>RetrospectVTI</vt:lpstr>
      <vt:lpstr>Data Insights</vt:lpstr>
      <vt:lpstr>COMP 1100 Data Modeling &amp; Management</vt:lpstr>
      <vt:lpstr>ALERTS</vt:lpstr>
      <vt:lpstr>Creating PivotTables</vt:lpstr>
      <vt:lpstr>What Is a PivotTable?</vt:lpstr>
      <vt:lpstr>Creating PivotTables (cont.)</vt:lpstr>
      <vt:lpstr>Adding PivotTable Fields</vt:lpstr>
      <vt:lpstr>Using PivotTables for Analysis</vt:lpstr>
      <vt:lpstr>Formatting PivotTables</vt:lpstr>
      <vt:lpstr>Changing Value Field Settings</vt:lpstr>
      <vt:lpstr>Filtering a PivotTable</vt:lpstr>
      <vt:lpstr>Filtering with a Filter Field and Slicers</vt:lpstr>
      <vt:lpstr>Creating Calculated Fields</vt:lpstr>
      <vt:lpstr>Creating PivotCharts</vt:lpstr>
      <vt:lpstr>Introducing Macros</vt:lpstr>
      <vt:lpstr>Changing Macro Security</vt:lpstr>
      <vt:lpstr>Recording Macros</vt:lpstr>
      <vt:lpstr>Recording the Macro Steps</vt:lpstr>
      <vt:lpstr>Storing and Sharing Macros</vt:lpstr>
      <vt:lpstr>Saving a Workbook Containing Macros</vt:lpstr>
      <vt:lpstr>Running and Assigning Macros</vt:lpstr>
      <vt:lpstr>Demos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99</cp:revision>
  <cp:lastPrinted>2024-03-14T13:38:55Z</cp:lastPrinted>
  <dcterms:created xsi:type="dcterms:W3CDTF">2021-01-24T03:14:21Z</dcterms:created>
  <dcterms:modified xsi:type="dcterms:W3CDTF">2024-04-02T16:36:45Z</dcterms:modified>
</cp:coreProperties>
</file>