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notesMasterIdLst>
    <p:notesMasterId r:id="rId33"/>
  </p:notesMasterIdLst>
  <p:sldIdLst>
    <p:sldId id="266" r:id="rId6"/>
    <p:sldId id="311" r:id="rId7"/>
    <p:sldId id="399" r:id="rId8"/>
    <p:sldId id="400" r:id="rId9"/>
    <p:sldId id="401" r:id="rId10"/>
    <p:sldId id="395" r:id="rId11"/>
    <p:sldId id="396" r:id="rId12"/>
    <p:sldId id="397" r:id="rId13"/>
    <p:sldId id="398" r:id="rId14"/>
    <p:sldId id="402" r:id="rId15"/>
    <p:sldId id="403" r:id="rId16"/>
    <p:sldId id="404" r:id="rId17"/>
    <p:sldId id="405" r:id="rId18"/>
    <p:sldId id="408" r:id="rId19"/>
    <p:sldId id="409" r:id="rId20"/>
    <p:sldId id="410" r:id="rId21"/>
    <p:sldId id="411" r:id="rId22"/>
    <p:sldId id="406" r:id="rId23"/>
    <p:sldId id="407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2" autoAdjust="0"/>
    <p:restoredTop sz="85914" autoAdjust="0"/>
  </p:normalViewPr>
  <p:slideViewPr>
    <p:cSldViewPr snapToGrid="0">
      <p:cViewPr varScale="1">
        <p:scale>
          <a:sx n="95" d="100"/>
          <a:sy n="95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Sol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8457"/>
            <a:ext cx="12193556" cy="68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272353" y="291070"/>
            <a:ext cx="6271860" cy="6275863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9241" y="1428401"/>
            <a:ext cx="5378548" cy="879910"/>
          </a:xfrm>
          <a:prstGeom prst="rect">
            <a:avLst/>
          </a:prstGeom>
        </p:spPr>
        <p:txBody>
          <a:bodyPr/>
          <a:lstStyle>
            <a:lvl1pPr algn="l">
              <a:defRPr sz="50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here, second line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302" y="4353453"/>
            <a:ext cx="5378486" cy="10347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47"/>
              </a:lnSpc>
              <a:buNone/>
              <a:defRPr sz="2157">
                <a:solidFill>
                  <a:schemeClr val="bg1"/>
                </a:solidFill>
                <a:latin typeface="+mj-lt"/>
              </a:defRPr>
            </a:lvl1pPr>
            <a:lvl2pPr marL="44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9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5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2352" y="2997067"/>
            <a:ext cx="5392555" cy="863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45" baseline="0">
                <a:solidFill>
                  <a:schemeClr val="bg1"/>
                </a:solidFill>
                <a:latin typeface="+mj-lt"/>
              </a:defRPr>
            </a:lvl1pPr>
            <a:lvl2pPr marL="336145" indent="0">
              <a:buNone/>
              <a:defRPr sz="1568">
                <a:solidFill>
                  <a:schemeClr val="bg1"/>
                </a:solidFill>
                <a:latin typeface="+mj-lt"/>
              </a:defRPr>
            </a:lvl2pPr>
            <a:lvl3pPr marL="560241" indent="0">
              <a:buNone/>
              <a:defRPr sz="1372">
                <a:solidFill>
                  <a:schemeClr val="bg1"/>
                </a:solidFill>
                <a:latin typeface="+mj-lt"/>
              </a:defRPr>
            </a:lvl3pPr>
            <a:lvl4pPr marL="784338" indent="0">
              <a:buNone/>
              <a:defRPr sz="1176">
                <a:solidFill>
                  <a:schemeClr val="bg1"/>
                </a:solidFill>
                <a:latin typeface="+mj-lt"/>
              </a:defRPr>
            </a:lvl4pPr>
            <a:lvl5pPr marL="1008435" indent="0">
              <a:buNone/>
              <a:defRPr sz="1176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 header here</a:t>
            </a: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6" y="470067"/>
            <a:ext cx="1279273" cy="28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5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601" y="1"/>
            <a:ext cx="12210759" cy="68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80133" y="298850"/>
            <a:ext cx="6272001" cy="6278977"/>
          </a:xfrm>
          <a:prstGeom prst="rect">
            <a:avLst/>
          </a:prstGeom>
          <a:solidFill>
            <a:srgbClr val="68217A">
              <a:alpha val="90000"/>
            </a:srgbClr>
          </a:solidFill>
        </p:spPr>
        <p:txBody>
          <a:bodyPr/>
          <a:lstStyle>
            <a:lvl1pPr marL="0" indent="0">
              <a:lnSpc>
                <a:spcPts val="4705"/>
              </a:lnSpc>
              <a:spcBef>
                <a:spcPts val="0"/>
              </a:spcBef>
              <a:buFontTx/>
              <a:buNone/>
              <a:defRPr sz="4215">
                <a:solidFill>
                  <a:schemeClr val="bg1"/>
                </a:solidFill>
              </a:defRPr>
            </a:lvl1pPr>
            <a:lvl2pPr marL="0" indent="0">
              <a:lnSpc>
                <a:spcPts val="2549"/>
              </a:lnSpc>
              <a:spcBef>
                <a:spcPts val="3529"/>
              </a:spcBef>
              <a:spcAft>
                <a:spcPts val="2353"/>
              </a:spcAft>
              <a:buFontTx/>
              <a:buNone/>
              <a:defRPr sz="1961">
                <a:solidFill>
                  <a:schemeClr val="bg1"/>
                </a:solidFill>
              </a:defRPr>
            </a:lvl2pPr>
            <a:lvl3pPr marL="225653" indent="-224097">
              <a:lnSpc>
                <a:spcPts val="2647"/>
              </a:lnSpc>
              <a:spcBef>
                <a:spcPts val="0"/>
              </a:spcBef>
              <a:defRPr sz="1961">
                <a:solidFill>
                  <a:schemeClr val="bg1"/>
                </a:solidFill>
              </a:defRPr>
            </a:lvl3pPr>
            <a:lvl4pPr marL="225653" indent="-224097">
              <a:lnSpc>
                <a:spcPts val="2647"/>
              </a:lnSpc>
              <a:spcBef>
                <a:spcPts val="0"/>
              </a:spcBef>
              <a:defRPr sz="1961">
                <a:solidFill>
                  <a:schemeClr val="bg1"/>
                </a:solidFill>
              </a:defRPr>
            </a:lvl4pPr>
            <a:lvl5pPr marL="225653" indent="-224097">
              <a:lnSpc>
                <a:spcPts val="2647"/>
              </a:lnSpc>
              <a:spcBef>
                <a:spcPts val="0"/>
              </a:spcBef>
              <a:defRPr sz="196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49698" y="-355798"/>
            <a:ext cx="896425" cy="896552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noAutofit/>
          </a:bodyPr>
          <a:lstStyle/>
          <a:p>
            <a:pPr defTabSz="914314">
              <a:lnSpc>
                <a:spcPct val="90000"/>
              </a:lnSpc>
              <a:spcAft>
                <a:spcPts val="588"/>
              </a:spcAft>
            </a:pPr>
            <a:endParaRPr lang="en-US" sz="2353" dirty="0"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4700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pt Title/30pt Sub/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601" y="1"/>
            <a:ext cx="12210759" cy="68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6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50pt Title/30pt Sub/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601" y="1"/>
            <a:ext cx="12210759" cy="68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927" y="286381"/>
            <a:ext cx="11653523" cy="927940"/>
          </a:xfrm>
          <a:prstGeom prst="rect">
            <a:avLst/>
          </a:prstGeom>
        </p:spPr>
        <p:txBody>
          <a:bodyPr lIns="146304" tIns="91440" rIns="146304" bIns="91440"/>
          <a:lstStyle>
            <a:lvl1pPr algn="l">
              <a:defRPr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69239" y="2084173"/>
            <a:ext cx="9860673" cy="1793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73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Demo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53" y="3382305"/>
            <a:ext cx="596061" cy="5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4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927" y="286381"/>
            <a:ext cx="11653523" cy="927940"/>
          </a:xfrm>
          <a:prstGeom prst="rect">
            <a:avLst/>
          </a:prstGeom>
        </p:spPr>
        <p:txBody>
          <a:bodyPr lIns="146304" tIns="91440" rIns="146304" bIns="91440"/>
          <a:lstStyle>
            <a:lvl1pPr algn="l">
              <a:defRPr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69239" y="2084173"/>
            <a:ext cx="9860673" cy="1793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73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76504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ta Insights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9239" y="2031021"/>
            <a:ext cx="10258286" cy="1686801"/>
          </a:xfrm>
          <a:prstGeom prst="rect">
            <a:avLst/>
          </a:prstGeom>
        </p:spPr>
        <p:txBody>
          <a:bodyPr lIns="146304" tIns="91440" rIns="146304" bIns="91440"/>
          <a:lstStyle>
            <a:lvl1pPr algn="l">
              <a:defRPr sz="5882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Data insights headline</a:t>
            </a:r>
          </a:p>
        </p:txBody>
      </p:sp>
    </p:spTree>
    <p:extLst>
      <p:ext uri="{BB962C8B-B14F-4D97-AF65-F5344CB8AC3E}">
        <p14:creationId xmlns:p14="http://schemas.microsoft.com/office/powerpoint/2010/main" val="242044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749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ata Insights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927" y="286381"/>
            <a:ext cx="11653523" cy="927940"/>
          </a:xfrm>
          <a:prstGeom prst="rect">
            <a:avLst/>
          </a:prstGeom>
        </p:spPr>
        <p:txBody>
          <a:bodyPr lIns="146304" tIns="91440" rIns="146304" bIns="91440"/>
          <a:lstStyle>
            <a:lvl1pPr algn="l">
              <a:defRPr sz="5098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53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927" y="286381"/>
            <a:ext cx="11653523" cy="927940"/>
          </a:xfrm>
          <a:prstGeom prst="rect">
            <a:avLst/>
          </a:prstGeom>
        </p:spPr>
        <p:txBody>
          <a:bodyPr lIns="146304" tIns="91440" rIns="146304" bIns="91440"/>
          <a:lstStyle>
            <a:lvl1pPr algn="l">
              <a:defRPr sz="5098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877921" y="6368202"/>
            <a:ext cx="2044529" cy="371246"/>
            <a:chOff x="10075994" y="6523798"/>
            <a:chExt cx="2085526" cy="378637"/>
          </a:xfrm>
        </p:grpSpPr>
        <p:sp>
          <p:nvSpPr>
            <p:cNvPr id="5" name="icon BULB"/>
            <p:cNvSpPr>
              <a:spLocks noEditPoints="1"/>
            </p:cNvSpPr>
            <p:nvPr/>
          </p:nvSpPr>
          <p:spPr bwMode="auto">
            <a:xfrm>
              <a:off x="10981759" y="6523798"/>
              <a:ext cx="217746" cy="348394"/>
            </a:xfrm>
            <a:custGeom>
              <a:avLst/>
              <a:gdLst>
                <a:gd name="T0" fmla="*/ 74 w 149"/>
                <a:gd name="T1" fmla="*/ 0 h 241"/>
                <a:gd name="T2" fmla="*/ 74 w 149"/>
                <a:gd name="T3" fmla="*/ 0 h 241"/>
                <a:gd name="T4" fmla="*/ 0 w 149"/>
                <a:gd name="T5" fmla="*/ 70 h 241"/>
                <a:gd name="T6" fmla="*/ 27 w 149"/>
                <a:gd name="T7" fmla="*/ 127 h 241"/>
                <a:gd name="T8" fmla="*/ 33 w 149"/>
                <a:gd name="T9" fmla="*/ 140 h 241"/>
                <a:gd name="T10" fmla="*/ 35 w 149"/>
                <a:gd name="T11" fmla="*/ 154 h 241"/>
                <a:gd name="T12" fmla="*/ 44 w 149"/>
                <a:gd name="T13" fmla="*/ 176 h 241"/>
                <a:gd name="T14" fmla="*/ 107 w 149"/>
                <a:gd name="T15" fmla="*/ 176 h 241"/>
                <a:gd name="T16" fmla="*/ 115 w 149"/>
                <a:gd name="T17" fmla="*/ 154 h 241"/>
                <a:gd name="T18" fmla="*/ 124 w 149"/>
                <a:gd name="T19" fmla="*/ 127 h 241"/>
                <a:gd name="T20" fmla="*/ 137 w 149"/>
                <a:gd name="T21" fmla="*/ 105 h 241"/>
                <a:gd name="T22" fmla="*/ 149 w 149"/>
                <a:gd name="T23" fmla="*/ 70 h 241"/>
                <a:gd name="T24" fmla="*/ 74 w 149"/>
                <a:gd name="T25" fmla="*/ 0 h 241"/>
                <a:gd name="T26" fmla="*/ 58 w 149"/>
                <a:gd name="T27" fmla="*/ 234 h 241"/>
                <a:gd name="T28" fmla="*/ 67 w 149"/>
                <a:gd name="T29" fmla="*/ 241 h 241"/>
                <a:gd name="T30" fmla="*/ 86 w 149"/>
                <a:gd name="T31" fmla="*/ 241 h 241"/>
                <a:gd name="T32" fmla="*/ 94 w 149"/>
                <a:gd name="T33" fmla="*/ 234 h 241"/>
                <a:gd name="T34" fmla="*/ 58 w 149"/>
                <a:gd name="T35" fmla="*/ 234 h 241"/>
                <a:gd name="T36" fmla="*/ 97 w 149"/>
                <a:gd name="T37" fmla="*/ 209 h 241"/>
                <a:gd name="T38" fmla="*/ 55 w 149"/>
                <a:gd name="T39" fmla="*/ 209 h 241"/>
                <a:gd name="T40" fmla="*/ 45 w 149"/>
                <a:gd name="T41" fmla="*/ 217 h 241"/>
                <a:gd name="T42" fmla="*/ 56 w 149"/>
                <a:gd name="T43" fmla="*/ 226 h 241"/>
                <a:gd name="T44" fmla="*/ 97 w 149"/>
                <a:gd name="T45" fmla="*/ 226 h 241"/>
                <a:gd name="T46" fmla="*/ 107 w 149"/>
                <a:gd name="T47" fmla="*/ 217 h 241"/>
                <a:gd name="T48" fmla="*/ 97 w 149"/>
                <a:gd name="T49" fmla="*/ 209 h 241"/>
                <a:gd name="T50" fmla="*/ 99 w 149"/>
                <a:gd name="T51" fmla="*/ 184 h 241"/>
                <a:gd name="T52" fmla="*/ 52 w 149"/>
                <a:gd name="T53" fmla="*/ 184 h 241"/>
                <a:gd name="T54" fmla="*/ 43 w 149"/>
                <a:gd name="T55" fmla="*/ 192 h 241"/>
                <a:gd name="T56" fmla="*/ 53 w 149"/>
                <a:gd name="T57" fmla="*/ 201 h 241"/>
                <a:gd name="T58" fmla="*/ 99 w 149"/>
                <a:gd name="T59" fmla="*/ 201 h 241"/>
                <a:gd name="T60" fmla="*/ 110 w 149"/>
                <a:gd name="T61" fmla="*/ 192 h 241"/>
                <a:gd name="T62" fmla="*/ 99 w 149"/>
                <a:gd name="T63" fmla="*/ 18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9" h="241">
                  <a:moveTo>
                    <a:pt x="74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1"/>
                    <a:pt x="0" y="70"/>
                  </a:cubicBezTo>
                  <a:cubicBezTo>
                    <a:pt x="0" y="92"/>
                    <a:pt x="18" y="107"/>
                    <a:pt x="27" y="127"/>
                  </a:cubicBezTo>
                  <a:cubicBezTo>
                    <a:pt x="30" y="132"/>
                    <a:pt x="31" y="136"/>
                    <a:pt x="33" y="140"/>
                  </a:cubicBezTo>
                  <a:cubicBezTo>
                    <a:pt x="34" y="146"/>
                    <a:pt x="34" y="150"/>
                    <a:pt x="35" y="154"/>
                  </a:cubicBezTo>
                  <a:cubicBezTo>
                    <a:pt x="36" y="162"/>
                    <a:pt x="38" y="170"/>
                    <a:pt x="44" y="176"/>
                  </a:cubicBezTo>
                  <a:cubicBezTo>
                    <a:pt x="107" y="176"/>
                    <a:pt x="107" y="176"/>
                    <a:pt x="107" y="176"/>
                  </a:cubicBezTo>
                  <a:cubicBezTo>
                    <a:pt x="114" y="170"/>
                    <a:pt x="115" y="162"/>
                    <a:pt x="115" y="154"/>
                  </a:cubicBezTo>
                  <a:cubicBezTo>
                    <a:pt x="117" y="146"/>
                    <a:pt x="118" y="138"/>
                    <a:pt x="124" y="127"/>
                  </a:cubicBezTo>
                  <a:cubicBezTo>
                    <a:pt x="127" y="119"/>
                    <a:pt x="132" y="112"/>
                    <a:pt x="137" y="105"/>
                  </a:cubicBezTo>
                  <a:cubicBezTo>
                    <a:pt x="143" y="94"/>
                    <a:pt x="149" y="83"/>
                    <a:pt x="149" y="70"/>
                  </a:cubicBezTo>
                  <a:cubicBezTo>
                    <a:pt x="149" y="31"/>
                    <a:pt x="115" y="0"/>
                    <a:pt x="74" y="0"/>
                  </a:cubicBezTo>
                  <a:moveTo>
                    <a:pt x="58" y="234"/>
                  </a:moveTo>
                  <a:cubicBezTo>
                    <a:pt x="58" y="234"/>
                    <a:pt x="59" y="241"/>
                    <a:pt x="67" y="241"/>
                  </a:cubicBezTo>
                  <a:cubicBezTo>
                    <a:pt x="86" y="241"/>
                    <a:pt x="86" y="241"/>
                    <a:pt x="86" y="241"/>
                  </a:cubicBezTo>
                  <a:cubicBezTo>
                    <a:pt x="93" y="241"/>
                    <a:pt x="94" y="234"/>
                    <a:pt x="94" y="234"/>
                  </a:cubicBezTo>
                  <a:lnTo>
                    <a:pt x="58" y="234"/>
                  </a:lnTo>
                  <a:close/>
                  <a:moveTo>
                    <a:pt x="97" y="209"/>
                  </a:moveTo>
                  <a:cubicBezTo>
                    <a:pt x="55" y="209"/>
                    <a:pt x="55" y="209"/>
                    <a:pt x="55" y="209"/>
                  </a:cubicBezTo>
                  <a:cubicBezTo>
                    <a:pt x="50" y="209"/>
                    <a:pt x="45" y="213"/>
                    <a:pt x="45" y="217"/>
                  </a:cubicBezTo>
                  <a:cubicBezTo>
                    <a:pt x="45" y="223"/>
                    <a:pt x="50" y="226"/>
                    <a:pt x="56" y="226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103" y="226"/>
                    <a:pt x="107" y="223"/>
                    <a:pt x="107" y="217"/>
                  </a:cubicBezTo>
                  <a:cubicBezTo>
                    <a:pt x="107" y="213"/>
                    <a:pt x="103" y="209"/>
                    <a:pt x="97" y="209"/>
                  </a:cubicBezTo>
                  <a:moveTo>
                    <a:pt x="99" y="184"/>
                  </a:moveTo>
                  <a:cubicBezTo>
                    <a:pt x="52" y="184"/>
                    <a:pt x="52" y="184"/>
                    <a:pt x="52" y="184"/>
                  </a:cubicBezTo>
                  <a:cubicBezTo>
                    <a:pt x="47" y="184"/>
                    <a:pt x="43" y="187"/>
                    <a:pt x="43" y="192"/>
                  </a:cubicBezTo>
                  <a:cubicBezTo>
                    <a:pt x="43" y="197"/>
                    <a:pt x="47" y="201"/>
                    <a:pt x="53" y="201"/>
                  </a:cubicBezTo>
                  <a:cubicBezTo>
                    <a:pt x="99" y="201"/>
                    <a:pt x="99" y="201"/>
                    <a:pt x="99" y="201"/>
                  </a:cubicBezTo>
                  <a:cubicBezTo>
                    <a:pt x="105" y="201"/>
                    <a:pt x="110" y="197"/>
                    <a:pt x="110" y="192"/>
                  </a:cubicBezTo>
                  <a:cubicBezTo>
                    <a:pt x="110" y="187"/>
                    <a:pt x="105" y="184"/>
                    <a:pt x="99" y="18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>
                <a:solidFill>
                  <a:srgbClr val="000000"/>
                </a:solidFill>
              </a:endParaRPr>
            </a:p>
          </p:txBody>
        </p:sp>
        <p:sp>
          <p:nvSpPr>
            <p:cNvPr id="6" name="icon  BINARY"/>
            <p:cNvSpPr>
              <a:spLocks noEditPoints="1"/>
            </p:cNvSpPr>
            <p:nvPr/>
          </p:nvSpPr>
          <p:spPr bwMode="auto">
            <a:xfrm>
              <a:off x="10075994" y="6534685"/>
              <a:ext cx="397992" cy="326620"/>
            </a:xfrm>
            <a:custGeom>
              <a:avLst/>
              <a:gdLst>
                <a:gd name="T0" fmla="*/ 64 w 275"/>
                <a:gd name="T1" fmla="*/ 55 h 226"/>
                <a:gd name="T2" fmla="*/ 65 w 275"/>
                <a:gd name="T3" fmla="*/ 0 h 226"/>
                <a:gd name="T4" fmla="*/ 64 w 275"/>
                <a:gd name="T5" fmla="*/ 9 h 226"/>
                <a:gd name="T6" fmla="*/ 72 w 275"/>
                <a:gd name="T7" fmla="*/ 28 h 226"/>
                <a:gd name="T8" fmla="*/ 96 w 275"/>
                <a:gd name="T9" fmla="*/ 45 h 226"/>
                <a:gd name="T10" fmla="*/ 96 w 275"/>
                <a:gd name="T11" fmla="*/ 15 h 226"/>
                <a:gd name="T12" fmla="*/ 119 w 275"/>
                <a:gd name="T13" fmla="*/ 45 h 226"/>
                <a:gd name="T14" fmla="*/ 178 w 275"/>
                <a:gd name="T15" fmla="*/ 54 h 226"/>
                <a:gd name="T16" fmla="*/ 155 w 275"/>
                <a:gd name="T17" fmla="*/ 45 h 226"/>
                <a:gd name="T18" fmla="*/ 144 w 275"/>
                <a:gd name="T19" fmla="*/ 5 h 226"/>
                <a:gd name="T20" fmla="*/ 178 w 275"/>
                <a:gd name="T21" fmla="*/ 45 h 226"/>
                <a:gd name="T22" fmla="*/ 222 w 275"/>
                <a:gd name="T23" fmla="*/ 48 h 226"/>
                <a:gd name="T24" fmla="*/ 194 w 275"/>
                <a:gd name="T25" fmla="*/ 7 h 226"/>
                <a:gd name="T26" fmla="*/ 215 w 275"/>
                <a:gd name="T27" fmla="*/ 28 h 226"/>
                <a:gd name="T28" fmla="*/ 208 w 275"/>
                <a:gd name="T29" fmla="*/ 46 h 226"/>
                <a:gd name="T30" fmla="*/ 269 w 275"/>
                <a:gd name="T31" fmla="*/ 48 h 226"/>
                <a:gd name="T32" fmla="*/ 242 w 275"/>
                <a:gd name="T33" fmla="*/ 7 h 226"/>
                <a:gd name="T34" fmla="*/ 263 w 275"/>
                <a:gd name="T35" fmla="*/ 28 h 226"/>
                <a:gd name="T36" fmla="*/ 256 w 275"/>
                <a:gd name="T37" fmla="*/ 46 h 226"/>
                <a:gd name="T38" fmla="*/ 0 w 275"/>
                <a:gd name="T39" fmla="*/ 140 h 226"/>
                <a:gd name="T40" fmla="*/ 11 w 275"/>
                <a:gd name="T41" fmla="*/ 98 h 226"/>
                <a:gd name="T42" fmla="*/ 23 w 275"/>
                <a:gd name="T43" fmla="*/ 85 h 226"/>
                <a:gd name="T44" fmla="*/ 34 w 275"/>
                <a:gd name="T45" fmla="*/ 140 h 226"/>
                <a:gd name="T46" fmla="*/ 64 w 275"/>
                <a:gd name="T47" fmla="*/ 141 h 226"/>
                <a:gd name="T48" fmla="*/ 65 w 275"/>
                <a:gd name="T49" fmla="*/ 85 h 226"/>
                <a:gd name="T50" fmla="*/ 64 w 275"/>
                <a:gd name="T51" fmla="*/ 94 h 226"/>
                <a:gd name="T52" fmla="*/ 71 w 275"/>
                <a:gd name="T53" fmla="*/ 113 h 226"/>
                <a:gd name="T54" fmla="*/ 111 w 275"/>
                <a:gd name="T55" fmla="*/ 141 h 226"/>
                <a:gd name="T56" fmla="*/ 112 w 275"/>
                <a:gd name="T57" fmla="*/ 85 h 226"/>
                <a:gd name="T58" fmla="*/ 112 w 275"/>
                <a:gd name="T59" fmla="*/ 94 h 226"/>
                <a:gd name="T60" fmla="*/ 119 w 275"/>
                <a:gd name="T61" fmla="*/ 113 h 226"/>
                <a:gd name="T62" fmla="*/ 145 w 275"/>
                <a:gd name="T63" fmla="*/ 130 h 226"/>
                <a:gd name="T64" fmla="*/ 144 w 275"/>
                <a:gd name="T65" fmla="*/ 100 h 226"/>
                <a:gd name="T66" fmla="*/ 167 w 275"/>
                <a:gd name="T67" fmla="*/ 130 h 226"/>
                <a:gd name="T68" fmla="*/ 227 w 275"/>
                <a:gd name="T69" fmla="*/ 113 h 226"/>
                <a:gd name="T70" fmla="*/ 188 w 275"/>
                <a:gd name="T71" fmla="*/ 115 h 226"/>
                <a:gd name="T72" fmla="*/ 227 w 275"/>
                <a:gd name="T73" fmla="*/ 113 h 226"/>
                <a:gd name="T74" fmla="*/ 200 w 275"/>
                <a:gd name="T75" fmla="*/ 113 h 226"/>
                <a:gd name="T76" fmla="*/ 83 w 275"/>
                <a:gd name="T77" fmla="*/ 199 h 226"/>
                <a:gd name="T78" fmla="*/ 45 w 275"/>
                <a:gd name="T79" fmla="*/ 200 h 226"/>
                <a:gd name="T80" fmla="*/ 83 w 275"/>
                <a:gd name="T81" fmla="*/ 199 h 226"/>
                <a:gd name="T82" fmla="*/ 56 w 275"/>
                <a:gd name="T83" fmla="*/ 200 h 226"/>
                <a:gd name="T84" fmla="*/ 132 w 275"/>
                <a:gd name="T85" fmla="*/ 199 h 226"/>
                <a:gd name="T86" fmla="*/ 93 w 275"/>
                <a:gd name="T87" fmla="*/ 200 h 226"/>
                <a:gd name="T88" fmla="*/ 132 w 275"/>
                <a:gd name="T89" fmla="*/ 199 h 226"/>
                <a:gd name="T90" fmla="*/ 105 w 275"/>
                <a:gd name="T91" fmla="*/ 200 h 226"/>
                <a:gd name="T92" fmla="*/ 178 w 275"/>
                <a:gd name="T93" fmla="*/ 225 h 226"/>
                <a:gd name="T94" fmla="*/ 155 w 275"/>
                <a:gd name="T95" fmla="*/ 216 h 226"/>
                <a:gd name="T96" fmla="*/ 144 w 275"/>
                <a:gd name="T97" fmla="*/ 176 h 226"/>
                <a:gd name="T98" fmla="*/ 178 w 275"/>
                <a:gd name="T99" fmla="*/ 216 h 226"/>
                <a:gd name="T100" fmla="*/ 222 w 275"/>
                <a:gd name="T101" fmla="*/ 220 h 226"/>
                <a:gd name="T102" fmla="*/ 194 w 275"/>
                <a:gd name="T103" fmla="*/ 178 h 226"/>
                <a:gd name="T104" fmla="*/ 215 w 275"/>
                <a:gd name="T105" fmla="*/ 199 h 226"/>
                <a:gd name="T106" fmla="*/ 208 w 275"/>
                <a:gd name="T107" fmla="*/ 218 h 226"/>
                <a:gd name="T108" fmla="*/ 240 w 275"/>
                <a:gd name="T109" fmla="*/ 225 h 226"/>
                <a:gd name="T110" fmla="*/ 252 w 275"/>
                <a:gd name="T111" fmla="*/ 183 h 226"/>
                <a:gd name="T112" fmla="*/ 263 w 275"/>
                <a:gd name="T113" fmla="*/ 172 h 226"/>
                <a:gd name="T114" fmla="*/ 274 w 275"/>
                <a:gd name="T115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" h="226">
                  <a:moveTo>
                    <a:pt x="83" y="27"/>
                  </a:moveTo>
                  <a:cubicBezTo>
                    <a:pt x="83" y="36"/>
                    <a:pt x="82" y="44"/>
                    <a:pt x="78" y="48"/>
                  </a:cubicBezTo>
                  <a:cubicBezTo>
                    <a:pt x="75" y="53"/>
                    <a:pt x="70" y="55"/>
                    <a:pt x="64" y="55"/>
                  </a:cubicBezTo>
                  <a:cubicBezTo>
                    <a:pt x="51" y="55"/>
                    <a:pt x="45" y="46"/>
                    <a:pt x="45" y="28"/>
                  </a:cubicBezTo>
                  <a:cubicBezTo>
                    <a:pt x="45" y="19"/>
                    <a:pt x="46" y="13"/>
                    <a:pt x="51" y="7"/>
                  </a:cubicBezTo>
                  <a:cubicBezTo>
                    <a:pt x="54" y="3"/>
                    <a:pt x="58" y="0"/>
                    <a:pt x="65" y="0"/>
                  </a:cubicBezTo>
                  <a:cubicBezTo>
                    <a:pt x="77" y="0"/>
                    <a:pt x="83" y="9"/>
                    <a:pt x="83" y="27"/>
                  </a:cubicBezTo>
                  <a:moveTo>
                    <a:pt x="72" y="28"/>
                  </a:moveTo>
                  <a:cubicBezTo>
                    <a:pt x="72" y="16"/>
                    <a:pt x="68" y="9"/>
                    <a:pt x="64" y="9"/>
                  </a:cubicBezTo>
                  <a:cubicBezTo>
                    <a:pt x="60" y="9"/>
                    <a:pt x="56" y="16"/>
                    <a:pt x="56" y="28"/>
                  </a:cubicBezTo>
                  <a:cubicBezTo>
                    <a:pt x="56" y="41"/>
                    <a:pt x="60" y="46"/>
                    <a:pt x="64" y="46"/>
                  </a:cubicBezTo>
                  <a:cubicBezTo>
                    <a:pt x="68" y="46"/>
                    <a:pt x="72" y="41"/>
                    <a:pt x="72" y="28"/>
                  </a:cubicBezTo>
                  <a:moveTo>
                    <a:pt x="129" y="54"/>
                  </a:moveTo>
                  <a:cubicBezTo>
                    <a:pt x="96" y="54"/>
                    <a:pt x="96" y="54"/>
                    <a:pt x="96" y="5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29" y="45"/>
                    <a:pt x="129" y="45"/>
                    <a:pt x="129" y="45"/>
                  </a:cubicBezTo>
                  <a:lnTo>
                    <a:pt x="129" y="54"/>
                  </a:lnTo>
                  <a:close/>
                  <a:moveTo>
                    <a:pt x="178" y="54"/>
                  </a:moveTo>
                  <a:cubicBezTo>
                    <a:pt x="144" y="54"/>
                    <a:pt x="144" y="54"/>
                    <a:pt x="144" y="5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78" y="45"/>
                    <a:pt x="178" y="45"/>
                    <a:pt x="178" y="45"/>
                  </a:cubicBezTo>
                  <a:lnTo>
                    <a:pt x="178" y="54"/>
                  </a:lnTo>
                  <a:close/>
                  <a:moveTo>
                    <a:pt x="227" y="27"/>
                  </a:moveTo>
                  <a:cubicBezTo>
                    <a:pt x="227" y="36"/>
                    <a:pt x="225" y="44"/>
                    <a:pt x="222" y="48"/>
                  </a:cubicBezTo>
                  <a:cubicBezTo>
                    <a:pt x="218" y="53"/>
                    <a:pt x="214" y="55"/>
                    <a:pt x="207" y="55"/>
                  </a:cubicBezTo>
                  <a:cubicBezTo>
                    <a:pt x="195" y="55"/>
                    <a:pt x="188" y="46"/>
                    <a:pt x="188" y="28"/>
                  </a:cubicBezTo>
                  <a:cubicBezTo>
                    <a:pt x="188" y="19"/>
                    <a:pt x="191" y="13"/>
                    <a:pt x="194" y="7"/>
                  </a:cubicBezTo>
                  <a:cubicBezTo>
                    <a:pt x="197" y="3"/>
                    <a:pt x="203" y="0"/>
                    <a:pt x="208" y="0"/>
                  </a:cubicBezTo>
                  <a:cubicBezTo>
                    <a:pt x="220" y="0"/>
                    <a:pt x="227" y="9"/>
                    <a:pt x="227" y="27"/>
                  </a:cubicBezTo>
                  <a:moveTo>
                    <a:pt x="215" y="28"/>
                  </a:moveTo>
                  <a:cubicBezTo>
                    <a:pt x="215" y="16"/>
                    <a:pt x="213" y="9"/>
                    <a:pt x="208" y="9"/>
                  </a:cubicBezTo>
                  <a:cubicBezTo>
                    <a:pt x="203" y="9"/>
                    <a:pt x="200" y="16"/>
                    <a:pt x="200" y="28"/>
                  </a:cubicBezTo>
                  <a:cubicBezTo>
                    <a:pt x="200" y="41"/>
                    <a:pt x="203" y="46"/>
                    <a:pt x="208" y="46"/>
                  </a:cubicBezTo>
                  <a:cubicBezTo>
                    <a:pt x="213" y="46"/>
                    <a:pt x="215" y="41"/>
                    <a:pt x="215" y="28"/>
                  </a:cubicBezTo>
                  <a:moveTo>
                    <a:pt x="275" y="27"/>
                  </a:moveTo>
                  <a:cubicBezTo>
                    <a:pt x="275" y="36"/>
                    <a:pt x="274" y="44"/>
                    <a:pt x="269" y="48"/>
                  </a:cubicBezTo>
                  <a:cubicBezTo>
                    <a:pt x="266" y="53"/>
                    <a:pt x="262" y="55"/>
                    <a:pt x="256" y="55"/>
                  </a:cubicBezTo>
                  <a:cubicBezTo>
                    <a:pt x="243" y="55"/>
                    <a:pt x="236" y="46"/>
                    <a:pt x="236" y="28"/>
                  </a:cubicBezTo>
                  <a:cubicBezTo>
                    <a:pt x="236" y="19"/>
                    <a:pt x="238" y="13"/>
                    <a:pt x="242" y="7"/>
                  </a:cubicBezTo>
                  <a:cubicBezTo>
                    <a:pt x="245" y="3"/>
                    <a:pt x="250" y="0"/>
                    <a:pt x="256" y="0"/>
                  </a:cubicBezTo>
                  <a:cubicBezTo>
                    <a:pt x="269" y="0"/>
                    <a:pt x="275" y="9"/>
                    <a:pt x="275" y="27"/>
                  </a:cubicBezTo>
                  <a:moveTo>
                    <a:pt x="263" y="28"/>
                  </a:moveTo>
                  <a:cubicBezTo>
                    <a:pt x="263" y="16"/>
                    <a:pt x="260" y="9"/>
                    <a:pt x="256" y="9"/>
                  </a:cubicBezTo>
                  <a:cubicBezTo>
                    <a:pt x="250" y="9"/>
                    <a:pt x="248" y="16"/>
                    <a:pt x="248" y="28"/>
                  </a:cubicBezTo>
                  <a:cubicBezTo>
                    <a:pt x="248" y="41"/>
                    <a:pt x="250" y="46"/>
                    <a:pt x="256" y="46"/>
                  </a:cubicBezTo>
                  <a:cubicBezTo>
                    <a:pt x="260" y="46"/>
                    <a:pt x="263" y="41"/>
                    <a:pt x="263" y="28"/>
                  </a:cubicBezTo>
                  <a:moveTo>
                    <a:pt x="34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34" y="130"/>
                    <a:pt x="34" y="130"/>
                    <a:pt x="34" y="130"/>
                  </a:cubicBezTo>
                  <a:lnTo>
                    <a:pt x="34" y="140"/>
                  </a:lnTo>
                  <a:close/>
                  <a:moveTo>
                    <a:pt x="84" y="113"/>
                  </a:moveTo>
                  <a:cubicBezTo>
                    <a:pt x="84" y="122"/>
                    <a:pt x="81" y="129"/>
                    <a:pt x="78" y="134"/>
                  </a:cubicBezTo>
                  <a:cubicBezTo>
                    <a:pt x="75" y="139"/>
                    <a:pt x="70" y="141"/>
                    <a:pt x="64" y="141"/>
                  </a:cubicBezTo>
                  <a:cubicBezTo>
                    <a:pt x="51" y="141"/>
                    <a:pt x="45" y="132"/>
                    <a:pt x="45" y="115"/>
                  </a:cubicBezTo>
                  <a:cubicBezTo>
                    <a:pt x="45" y="104"/>
                    <a:pt x="47" y="98"/>
                    <a:pt x="50" y="93"/>
                  </a:cubicBezTo>
                  <a:cubicBezTo>
                    <a:pt x="54" y="88"/>
                    <a:pt x="58" y="85"/>
                    <a:pt x="65" y="85"/>
                  </a:cubicBezTo>
                  <a:cubicBezTo>
                    <a:pt x="77" y="85"/>
                    <a:pt x="84" y="94"/>
                    <a:pt x="84" y="113"/>
                  </a:cubicBezTo>
                  <a:moveTo>
                    <a:pt x="71" y="113"/>
                  </a:moveTo>
                  <a:cubicBezTo>
                    <a:pt x="71" y="101"/>
                    <a:pt x="69" y="94"/>
                    <a:pt x="64" y="94"/>
                  </a:cubicBezTo>
                  <a:cubicBezTo>
                    <a:pt x="59" y="94"/>
                    <a:pt x="57" y="101"/>
                    <a:pt x="57" y="113"/>
                  </a:cubicBezTo>
                  <a:cubicBezTo>
                    <a:pt x="57" y="126"/>
                    <a:pt x="59" y="132"/>
                    <a:pt x="64" y="132"/>
                  </a:cubicBezTo>
                  <a:cubicBezTo>
                    <a:pt x="69" y="132"/>
                    <a:pt x="71" y="126"/>
                    <a:pt x="71" y="113"/>
                  </a:cubicBezTo>
                  <a:moveTo>
                    <a:pt x="131" y="113"/>
                  </a:moveTo>
                  <a:cubicBezTo>
                    <a:pt x="131" y="122"/>
                    <a:pt x="129" y="129"/>
                    <a:pt x="126" y="134"/>
                  </a:cubicBezTo>
                  <a:cubicBezTo>
                    <a:pt x="122" y="139"/>
                    <a:pt x="118" y="141"/>
                    <a:pt x="111" y="141"/>
                  </a:cubicBezTo>
                  <a:cubicBezTo>
                    <a:pt x="99" y="141"/>
                    <a:pt x="92" y="132"/>
                    <a:pt x="92" y="115"/>
                  </a:cubicBezTo>
                  <a:cubicBezTo>
                    <a:pt x="92" y="104"/>
                    <a:pt x="95" y="98"/>
                    <a:pt x="98" y="93"/>
                  </a:cubicBezTo>
                  <a:cubicBezTo>
                    <a:pt x="101" y="88"/>
                    <a:pt x="106" y="85"/>
                    <a:pt x="112" y="85"/>
                  </a:cubicBezTo>
                  <a:cubicBezTo>
                    <a:pt x="125" y="85"/>
                    <a:pt x="131" y="94"/>
                    <a:pt x="131" y="113"/>
                  </a:cubicBezTo>
                  <a:moveTo>
                    <a:pt x="119" y="113"/>
                  </a:moveTo>
                  <a:cubicBezTo>
                    <a:pt x="119" y="101"/>
                    <a:pt x="117" y="94"/>
                    <a:pt x="112" y="94"/>
                  </a:cubicBezTo>
                  <a:cubicBezTo>
                    <a:pt x="107" y="94"/>
                    <a:pt x="105" y="101"/>
                    <a:pt x="105" y="113"/>
                  </a:cubicBezTo>
                  <a:cubicBezTo>
                    <a:pt x="105" y="126"/>
                    <a:pt x="107" y="132"/>
                    <a:pt x="111" y="132"/>
                  </a:cubicBezTo>
                  <a:cubicBezTo>
                    <a:pt x="117" y="132"/>
                    <a:pt x="119" y="126"/>
                    <a:pt x="119" y="113"/>
                  </a:cubicBezTo>
                  <a:moveTo>
                    <a:pt x="178" y="140"/>
                  </a:moveTo>
                  <a:cubicBezTo>
                    <a:pt x="145" y="140"/>
                    <a:pt x="145" y="140"/>
                    <a:pt x="145" y="140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67" y="85"/>
                    <a:pt x="167" y="85"/>
                    <a:pt x="167" y="85"/>
                  </a:cubicBezTo>
                  <a:cubicBezTo>
                    <a:pt x="167" y="130"/>
                    <a:pt x="167" y="130"/>
                    <a:pt x="167" y="130"/>
                  </a:cubicBezTo>
                  <a:cubicBezTo>
                    <a:pt x="178" y="130"/>
                    <a:pt x="178" y="130"/>
                    <a:pt x="178" y="130"/>
                  </a:cubicBezTo>
                  <a:lnTo>
                    <a:pt x="178" y="140"/>
                  </a:lnTo>
                  <a:close/>
                  <a:moveTo>
                    <a:pt x="227" y="113"/>
                  </a:moveTo>
                  <a:cubicBezTo>
                    <a:pt x="227" y="122"/>
                    <a:pt x="226" y="129"/>
                    <a:pt x="221" y="134"/>
                  </a:cubicBezTo>
                  <a:cubicBezTo>
                    <a:pt x="218" y="139"/>
                    <a:pt x="213" y="141"/>
                    <a:pt x="208" y="141"/>
                  </a:cubicBezTo>
                  <a:cubicBezTo>
                    <a:pt x="195" y="141"/>
                    <a:pt x="188" y="132"/>
                    <a:pt x="188" y="115"/>
                  </a:cubicBezTo>
                  <a:cubicBezTo>
                    <a:pt x="188" y="104"/>
                    <a:pt x="190" y="98"/>
                    <a:pt x="193" y="93"/>
                  </a:cubicBezTo>
                  <a:cubicBezTo>
                    <a:pt x="197" y="88"/>
                    <a:pt x="202" y="85"/>
                    <a:pt x="208" y="85"/>
                  </a:cubicBezTo>
                  <a:cubicBezTo>
                    <a:pt x="221" y="85"/>
                    <a:pt x="227" y="94"/>
                    <a:pt x="227" y="113"/>
                  </a:cubicBezTo>
                  <a:moveTo>
                    <a:pt x="215" y="113"/>
                  </a:moveTo>
                  <a:cubicBezTo>
                    <a:pt x="215" y="101"/>
                    <a:pt x="212" y="94"/>
                    <a:pt x="208" y="94"/>
                  </a:cubicBezTo>
                  <a:cubicBezTo>
                    <a:pt x="202" y="94"/>
                    <a:pt x="200" y="101"/>
                    <a:pt x="200" y="113"/>
                  </a:cubicBezTo>
                  <a:cubicBezTo>
                    <a:pt x="200" y="126"/>
                    <a:pt x="202" y="132"/>
                    <a:pt x="208" y="132"/>
                  </a:cubicBezTo>
                  <a:cubicBezTo>
                    <a:pt x="212" y="132"/>
                    <a:pt x="215" y="126"/>
                    <a:pt x="215" y="113"/>
                  </a:cubicBezTo>
                  <a:moveTo>
                    <a:pt x="83" y="199"/>
                  </a:moveTo>
                  <a:cubicBezTo>
                    <a:pt x="83" y="207"/>
                    <a:pt x="82" y="214"/>
                    <a:pt x="78" y="220"/>
                  </a:cubicBezTo>
                  <a:cubicBezTo>
                    <a:pt x="75" y="224"/>
                    <a:pt x="70" y="226"/>
                    <a:pt x="64" y="226"/>
                  </a:cubicBezTo>
                  <a:cubicBezTo>
                    <a:pt x="51" y="226"/>
                    <a:pt x="45" y="218"/>
                    <a:pt x="45" y="200"/>
                  </a:cubicBezTo>
                  <a:cubicBezTo>
                    <a:pt x="45" y="191"/>
                    <a:pt x="46" y="183"/>
                    <a:pt x="51" y="178"/>
                  </a:cubicBezTo>
                  <a:cubicBezTo>
                    <a:pt x="54" y="174"/>
                    <a:pt x="58" y="172"/>
                    <a:pt x="65" y="172"/>
                  </a:cubicBezTo>
                  <a:cubicBezTo>
                    <a:pt x="77" y="172"/>
                    <a:pt x="83" y="181"/>
                    <a:pt x="83" y="199"/>
                  </a:cubicBezTo>
                  <a:moveTo>
                    <a:pt x="72" y="199"/>
                  </a:moveTo>
                  <a:cubicBezTo>
                    <a:pt x="72" y="186"/>
                    <a:pt x="68" y="181"/>
                    <a:pt x="64" y="181"/>
                  </a:cubicBezTo>
                  <a:cubicBezTo>
                    <a:pt x="60" y="181"/>
                    <a:pt x="56" y="186"/>
                    <a:pt x="56" y="200"/>
                  </a:cubicBezTo>
                  <a:cubicBezTo>
                    <a:pt x="56" y="211"/>
                    <a:pt x="60" y="218"/>
                    <a:pt x="64" y="218"/>
                  </a:cubicBezTo>
                  <a:cubicBezTo>
                    <a:pt x="68" y="218"/>
                    <a:pt x="72" y="211"/>
                    <a:pt x="72" y="199"/>
                  </a:cubicBezTo>
                  <a:moveTo>
                    <a:pt x="132" y="199"/>
                  </a:moveTo>
                  <a:cubicBezTo>
                    <a:pt x="132" y="207"/>
                    <a:pt x="129" y="214"/>
                    <a:pt x="126" y="220"/>
                  </a:cubicBezTo>
                  <a:cubicBezTo>
                    <a:pt x="123" y="224"/>
                    <a:pt x="118" y="226"/>
                    <a:pt x="112" y="226"/>
                  </a:cubicBezTo>
                  <a:cubicBezTo>
                    <a:pt x="99" y="226"/>
                    <a:pt x="93" y="218"/>
                    <a:pt x="93" y="200"/>
                  </a:cubicBezTo>
                  <a:cubicBezTo>
                    <a:pt x="93" y="191"/>
                    <a:pt x="95" y="183"/>
                    <a:pt x="98" y="178"/>
                  </a:cubicBezTo>
                  <a:cubicBezTo>
                    <a:pt x="102" y="174"/>
                    <a:pt x="106" y="172"/>
                    <a:pt x="113" y="172"/>
                  </a:cubicBezTo>
                  <a:cubicBezTo>
                    <a:pt x="125" y="172"/>
                    <a:pt x="132" y="181"/>
                    <a:pt x="132" y="199"/>
                  </a:cubicBezTo>
                  <a:moveTo>
                    <a:pt x="119" y="199"/>
                  </a:moveTo>
                  <a:cubicBezTo>
                    <a:pt x="119" y="186"/>
                    <a:pt x="117" y="181"/>
                    <a:pt x="112" y="181"/>
                  </a:cubicBezTo>
                  <a:cubicBezTo>
                    <a:pt x="107" y="181"/>
                    <a:pt x="105" y="186"/>
                    <a:pt x="105" y="200"/>
                  </a:cubicBezTo>
                  <a:cubicBezTo>
                    <a:pt x="105" y="211"/>
                    <a:pt x="107" y="218"/>
                    <a:pt x="112" y="218"/>
                  </a:cubicBezTo>
                  <a:cubicBezTo>
                    <a:pt x="117" y="218"/>
                    <a:pt x="119" y="211"/>
                    <a:pt x="119" y="199"/>
                  </a:cubicBezTo>
                  <a:moveTo>
                    <a:pt x="178" y="225"/>
                  </a:moveTo>
                  <a:cubicBezTo>
                    <a:pt x="144" y="225"/>
                    <a:pt x="144" y="225"/>
                    <a:pt x="144" y="225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55" y="216"/>
                    <a:pt x="155" y="216"/>
                    <a:pt x="155" y="216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44" y="185"/>
                    <a:pt x="144" y="185"/>
                    <a:pt x="144" y="185"/>
                  </a:cubicBezTo>
                  <a:cubicBezTo>
                    <a:pt x="144" y="176"/>
                    <a:pt x="144" y="176"/>
                    <a:pt x="144" y="176"/>
                  </a:cubicBezTo>
                  <a:cubicBezTo>
                    <a:pt x="167" y="172"/>
                    <a:pt x="167" y="172"/>
                    <a:pt x="167" y="172"/>
                  </a:cubicBezTo>
                  <a:cubicBezTo>
                    <a:pt x="167" y="216"/>
                    <a:pt x="167" y="216"/>
                    <a:pt x="167" y="216"/>
                  </a:cubicBezTo>
                  <a:cubicBezTo>
                    <a:pt x="178" y="216"/>
                    <a:pt x="178" y="216"/>
                    <a:pt x="178" y="216"/>
                  </a:cubicBezTo>
                  <a:lnTo>
                    <a:pt x="178" y="225"/>
                  </a:lnTo>
                  <a:close/>
                  <a:moveTo>
                    <a:pt x="227" y="199"/>
                  </a:moveTo>
                  <a:cubicBezTo>
                    <a:pt x="227" y="207"/>
                    <a:pt x="225" y="214"/>
                    <a:pt x="222" y="220"/>
                  </a:cubicBezTo>
                  <a:cubicBezTo>
                    <a:pt x="218" y="224"/>
                    <a:pt x="214" y="226"/>
                    <a:pt x="207" y="226"/>
                  </a:cubicBezTo>
                  <a:cubicBezTo>
                    <a:pt x="195" y="226"/>
                    <a:pt x="188" y="218"/>
                    <a:pt x="188" y="200"/>
                  </a:cubicBezTo>
                  <a:cubicBezTo>
                    <a:pt x="188" y="191"/>
                    <a:pt x="191" y="183"/>
                    <a:pt x="194" y="178"/>
                  </a:cubicBezTo>
                  <a:cubicBezTo>
                    <a:pt x="197" y="174"/>
                    <a:pt x="203" y="172"/>
                    <a:pt x="208" y="172"/>
                  </a:cubicBezTo>
                  <a:cubicBezTo>
                    <a:pt x="220" y="172"/>
                    <a:pt x="227" y="181"/>
                    <a:pt x="227" y="199"/>
                  </a:cubicBezTo>
                  <a:moveTo>
                    <a:pt x="215" y="199"/>
                  </a:moveTo>
                  <a:cubicBezTo>
                    <a:pt x="215" y="186"/>
                    <a:pt x="213" y="181"/>
                    <a:pt x="208" y="181"/>
                  </a:cubicBezTo>
                  <a:cubicBezTo>
                    <a:pt x="203" y="181"/>
                    <a:pt x="200" y="186"/>
                    <a:pt x="200" y="200"/>
                  </a:cubicBezTo>
                  <a:cubicBezTo>
                    <a:pt x="200" y="211"/>
                    <a:pt x="203" y="218"/>
                    <a:pt x="208" y="218"/>
                  </a:cubicBezTo>
                  <a:cubicBezTo>
                    <a:pt x="213" y="218"/>
                    <a:pt x="215" y="211"/>
                    <a:pt x="215" y="199"/>
                  </a:cubicBezTo>
                  <a:moveTo>
                    <a:pt x="274" y="225"/>
                  </a:moveTo>
                  <a:cubicBezTo>
                    <a:pt x="240" y="225"/>
                    <a:pt x="240" y="225"/>
                    <a:pt x="240" y="225"/>
                  </a:cubicBezTo>
                  <a:cubicBezTo>
                    <a:pt x="240" y="216"/>
                    <a:pt x="240" y="216"/>
                    <a:pt x="240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2" y="183"/>
                    <a:pt x="252" y="183"/>
                    <a:pt x="252" y="183"/>
                  </a:cubicBezTo>
                  <a:cubicBezTo>
                    <a:pt x="240" y="185"/>
                    <a:pt x="240" y="185"/>
                    <a:pt x="240" y="185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263" y="172"/>
                    <a:pt x="263" y="172"/>
                    <a:pt x="263" y="172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274" y="216"/>
                    <a:pt x="274" y="216"/>
                    <a:pt x="274" y="216"/>
                  </a:cubicBezTo>
                  <a:lnTo>
                    <a:pt x="274" y="2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>
                <a:solidFill>
                  <a:srgbClr val="000000"/>
                </a:solidFill>
              </a:endParaRPr>
            </a:p>
          </p:txBody>
        </p:sp>
        <p:sp>
          <p:nvSpPr>
            <p:cNvPr id="7" name="icon GEARS"/>
            <p:cNvSpPr>
              <a:spLocks noEditPoints="1"/>
            </p:cNvSpPr>
            <p:nvPr/>
          </p:nvSpPr>
          <p:spPr bwMode="auto">
            <a:xfrm>
              <a:off x="11707277" y="6523798"/>
              <a:ext cx="454243" cy="378637"/>
            </a:xfrm>
            <a:custGeom>
              <a:avLst/>
              <a:gdLst>
                <a:gd name="T0" fmla="*/ 114 w 315"/>
                <a:gd name="T1" fmla="*/ 169 h 262"/>
                <a:gd name="T2" fmla="*/ 114 w 315"/>
                <a:gd name="T3" fmla="*/ 132 h 262"/>
                <a:gd name="T4" fmla="*/ 227 w 315"/>
                <a:gd name="T5" fmla="*/ 139 h 262"/>
                <a:gd name="T6" fmla="*/ 195 w 315"/>
                <a:gd name="T7" fmla="*/ 159 h 262"/>
                <a:gd name="T8" fmla="*/ 216 w 315"/>
                <a:gd name="T9" fmla="*/ 187 h 262"/>
                <a:gd name="T10" fmla="*/ 208 w 315"/>
                <a:gd name="T11" fmla="*/ 214 h 262"/>
                <a:gd name="T12" fmla="*/ 170 w 315"/>
                <a:gd name="T13" fmla="*/ 209 h 262"/>
                <a:gd name="T14" fmla="*/ 172 w 315"/>
                <a:gd name="T15" fmla="*/ 242 h 262"/>
                <a:gd name="T16" fmla="*/ 149 w 315"/>
                <a:gd name="T17" fmla="*/ 258 h 262"/>
                <a:gd name="T18" fmla="*/ 123 w 315"/>
                <a:gd name="T19" fmla="*/ 231 h 262"/>
                <a:gd name="T20" fmla="*/ 113 w 315"/>
                <a:gd name="T21" fmla="*/ 232 h 262"/>
                <a:gd name="T22" fmla="*/ 90 w 315"/>
                <a:gd name="T23" fmla="*/ 261 h 262"/>
                <a:gd name="T24" fmla="*/ 65 w 315"/>
                <a:gd name="T25" fmla="*/ 247 h 262"/>
                <a:gd name="T26" fmla="*/ 60 w 315"/>
                <a:gd name="T27" fmla="*/ 212 h 262"/>
                <a:gd name="T28" fmla="*/ 23 w 315"/>
                <a:gd name="T29" fmla="*/ 219 h 262"/>
                <a:gd name="T30" fmla="*/ 14 w 315"/>
                <a:gd name="T31" fmla="*/ 192 h 262"/>
                <a:gd name="T32" fmla="*/ 33 w 315"/>
                <a:gd name="T33" fmla="*/ 159 h 262"/>
                <a:gd name="T34" fmla="*/ 1 w 315"/>
                <a:gd name="T35" fmla="*/ 140 h 262"/>
                <a:gd name="T36" fmla="*/ 12 w 315"/>
                <a:gd name="T37" fmla="*/ 113 h 262"/>
                <a:gd name="T38" fmla="*/ 45 w 315"/>
                <a:gd name="T39" fmla="*/ 106 h 262"/>
                <a:gd name="T40" fmla="*/ 33 w 315"/>
                <a:gd name="T41" fmla="*/ 70 h 262"/>
                <a:gd name="T42" fmla="*/ 58 w 315"/>
                <a:gd name="T43" fmla="*/ 57 h 262"/>
                <a:gd name="T44" fmla="*/ 90 w 315"/>
                <a:gd name="T45" fmla="*/ 72 h 262"/>
                <a:gd name="T46" fmla="*/ 103 w 315"/>
                <a:gd name="T47" fmla="*/ 37 h 262"/>
                <a:gd name="T48" fmla="*/ 131 w 315"/>
                <a:gd name="T49" fmla="*/ 43 h 262"/>
                <a:gd name="T50" fmla="*/ 146 w 315"/>
                <a:gd name="T51" fmla="*/ 75 h 262"/>
                <a:gd name="T52" fmla="*/ 179 w 315"/>
                <a:gd name="T53" fmla="*/ 57 h 262"/>
                <a:gd name="T54" fmla="*/ 196 w 315"/>
                <a:gd name="T55" fmla="*/ 80 h 262"/>
                <a:gd name="T56" fmla="*/ 186 w 315"/>
                <a:gd name="T57" fmla="*/ 113 h 262"/>
                <a:gd name="T58" fmla="*/ 223 w 315"/>
                <a:gd name="T59" fmla="*/ 120 h 262"/>
                <a:gd name="T60" fmla="*/ 157 w 315"/>
                <a:gd name="T61" fmla="*/ 150 h 262"/>
                <a:gd name="T62" fmla="*/ 70 w 315"/>
                <a:gd name="T63" fmla="*/ 150 h 262"/>
                <a:gd name="T64" fmla="*/ 157 w 315"/>
                <a:gd name="T65" fmla="*/ 150 h 262"/>
                <a:gd name="T66" fmla="*/ 312 w 315"/>
                <a:gd name="T67" fmla="*/ 93 h 262"/>
                <a:gd name="T68" fmla="*/ 300 w 315"/>
                <a:gd name="T69" fmla="*/ 98 h 262"/>
                <a:gd name="T70" fmla="*/ 273 w 315"/>
                <a:gd name="T71" fmla="*/ 102 h 262"/>
                <a:gd name="T72" fmla="*/ 263 w 315"/>
                <a:gd name="T73" fmla="*/ 120 h 262"/>
                <a:gd name="T74" fmla="*/ 252 w 315"/>
                <a:gd name="T75" fmla="*/ 114 h 262"/>
                <a:gd name="T76" fmla="*/ 233 w 315"/>
                <a:gd name="T77" fmla="*/ 93 h 262"/>
                <a:gd name="T78" fmla="*/ 213 w 315"/>
                <a:gd name="T79" fmla="*/ 96 h 262"/>
                <a:gd name="T80" fmla="*/ 211 w 315"/>
                <a:gd name="T81" fmla="*/ 83 h 262"/>
                <a:gd name="T82" fmla="*/ 218 w 315"/>
                <a:gd name="T83" fmla="*/ 61 h 262"/>
                <a:gd name="T84" fmla="*/ 220 w 315"/>
                <a:gd name="T85" fmla="*/ 48 h 262"/>
                <a:gd name="T86" fmla="*/ 210 w 315"/>
                <a:gd name="T87" fmla="*/ 29 h 262"/>
                <a:gd name="T88" fmla="*/ 221 w 315"/>
                <a:gd name="T89" fmla="*/ 23 h 262"/>
                <a:gd name="T90" fmla="*/ 233 w 315"/>
                <a:gd name="T91" fmla="*/ 28 h 262"/>
                <a:gd name="T92" fmla="*/ 252 w 315"/>
                <a:gd name="T93" fmla="*/ 7 h 262"/>
                <a:gd name="T94" fmla="*/ 263 w 315"/>
                <a:gd name="T95" fmla="*/ 0 h 262"/>
                <a:gd name="T96" fmla="*/ 273 w 315"/>
                <a:gd name="T97" fmla="*/ 19 h 262"/>
                <a:gd name="T98" fmla="*/ 301 w 315"/>
                <a:gd name="T99" fmla="*/ 23 h 262"/>
                <a:gd name="T100" fmla="*/ 313 w 315"/>
                <a:gd name="T101" fmla="*/ 29 h 262"/>
                <a:gd name="T102" fmla="*/ 303 w 315"/>
                <a:gd name="T103" fmla="*/ 48 h 262"/>
                <a:gd name="T104" fmla="*/ 302 w 315"/>
                <a:gd name="T105" fmla="*/ 74 h 262"/>
                <a:gd name="T106" fmla="*/ 276 w 315"/>
                <a:gd name="T107" fmla="*/ 61 h 262"/>
                <a:gd name="T108" fmla="*/ 246 w 315"/>
                <a:gd name="T109" fmla="*/ 61 h 262"/>
                <a:gd name="T110" fmla="*/ 276 w 315"/>
                <a:gd name="T111" fmla="*/ 6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5" h="262">
                  <a:moveTo>
                    <a:pt x="132" y="150"/>
                  </a:moveTo>
                  <a:cubicBezTo>
                    <a:pt x="132" y="160"/>
                    <a:pt x="124" y="169"/>
                    <a:pt x="114" y="169"/>
                  </a:cubicBezTo>
                  <a:cubicBezTo>
                    <a:pt x="103" y="169"/>
                    <a:pt x="95" y="160"/>
                    <a:pt x="95" y="150"/>
                  </a:cubicBezTo>
                  <a:cubicBezTo>
                    <a:pt x="95" y="140"/>
                    <a:pt x="103" y="132"/>
                    <a:pt x="114" y="132"/>
                  </a:cubicBezTo>
                  <a:cubicBezTo>
                    <a:pt x="124" y="132"/>
                    <a:pt x="132" y="140"/>
                    <a:pt x="132" y="150"/>
                  </a:cubicBezTo>
                  <a:close/>
                  <a:moveTo>
                    <a:pt x="227" y="139"/>
                  </a:moveTo>
                  <a:cubicBezTo>
                    <a:pt x="227" y="143"/>
                    <a:pt x="225" y="147"/>
                    <a:pt x="222" y="148"/>
                  </a:cubicBezTo>
                  <a:cubicBezTo>
                    <a:pt x="195" y="159"/>
                    <a:pt x="195" y="159"/>
                    <a:pt x="195" y="159"/>
                  </a:cubicBezTo>
                  <a:cubicBezTo>
                    <a:pt x="194" y="162"/>
                    <a:pt x="194" y="165"/>
                    <a:pt x="193" y="168"/>
                  </a:cubicBezTo>
                  <a:cubicBezTo>
                    <a:pt x="216" y="187"/>
                    <a:pt x="216" y="187"/>
                    <a:pt x="216" y="187"/>
                  </a:cubicBezTo>
                  <a:cubicBezTo>
                    <a:pt x="218" y="189"/>
                    <a:pt x="219" y="193"/>
                    <a:pt x="217" y="196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6" y="217"/>
                    <a:pt x="202" y="219"/>
                    <a:pt x="198" y="218"/>
                  </a:cubicBezTo>
                  <a:cubicBezTo>
                    <a:pt x="170" y="209"/>
                    <a:pt x="170" y="209"/>
                    <a:pt x="170" y="209"/>
                  </a:cubicBezTo>
                  <a:cubicBezTo>
                    <a:pt x="169" y="210"/>
                    <a:pt x="168" y="211"/>
                    <a:pt x="166" y="213"/>
                  </a:cubicBezTo>
                  <a:cubicBezTo>
                    <a:pt x="172" y="242"/>
                    <a:pt x="172" y="242"/>
                    <a:pt x="172" y="242"/>
                  </a:cubicBezTo>
                  <a:cubicBezTo>
                    <a:pt x="173" y="245"/>
                    <a:pt x="171" y="249"/>
                    <a:pt x="168" y="250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46" y="260"/>
                    <a:pt x="142" y="258"/>
                    <a:pt x="140" y="256"/>
                  </a:cubicBezTo>
                  <a:cubicBezTo>
                    <a:pt x="123" y="231"/>
                    <a:pt x="123" y="231"/>
                    <a:pt x="123" y="231"/>
                  </a:cubicBezTo>
                  <a:cubicBezTo>
                    <a:pt x="120" y="232"/>
                    <a:pt x="117" y="232"/>
                    <a:pt x="114" y="232"/>
                  </a:cubicBezTo>
                  <a:cubicBezTo>
                    <a:pt x="113" y="232"/>
                    <a:pt x="113" y="232"/>
                    <a:pt x="113" y="232"/>
                  </a:cubicBezTo>
                  <a:cubicBezTo>
                    <a:pt x="99" y="258"/>
                    <a:pt x="99" y="258"/>
                    <a:pt x="99" y="258"/>
                  </a:cubicBezTo>
                  <a:cubicBezTo>
                    <a:pt x="97" y="261"/>
                    <a:pt x="93" y="262"/>
                    <a:pt x="90" y="261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67" y="254"/>
                    <a:pt x="65" y="251"/>
                    <a:pt x="65" y="24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5" y="216"/>
                    <a:pt x="63" y="214"/>
                    <a:pt x="60" y="212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29" y="223"/>
                    <a:pt x="25" y="222"/>
                    <a:pt x="23" y="219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1" y="199"/>
                    <a:pt x="11" y="195"/>
                    <a:pt x="14" y="192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4" y="168"/>
                    <a:pt x="33" y="163"/>
                    <a:pt x="33" y="15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2" y="147"/>
                    <a:pt x="0" y="143"/>
                    <a:pt x="1" y="14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5" y="116"/>
                    <a:pt x="8" y="113"/>
                    <a:pt x="12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2" y="110"/>
                    <a:pt x="44" y="108"/>
                    <a:pt x="45" y="106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9" y="77"/>
                    <a:pt x="30" y="73"/>
                    <a:pt x="33" y="70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1" y="55"/>
                    <a:pt x="55" y="55"/>
                    <a:pt x="58" y="57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4" y="74"/>
                    <a:pt x="87" y="73"/>
                    <a:pt x="90" y="72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0"/>
                    <a:pt x="100" y="37"/>
                    <a:pt x="103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31" y="40"/>
                    <a:pt x="131" y="43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40" y="73"/>
                    <a:pt x="143" y="74"/>
                    <a:pt x="146" y="75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1" y="55"/>
                    <a:pt x="176" y="55"/>
                    <a:pt x="179" y="57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97" y="72"/>
                    <a:pt x="198" y="77"/>
                    <a:pt x="196" y="80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183" y="108"/>
                    <a:pt x="185" y="110"/>
                    <a:pt x="186" y="113"/>
                  </a:cubicBezTo>
                  <a:cubicBezTo>
                    <a:pt x="216" y="113"/>
                    <a:pt x="216" y="113"/>
                    <a:pt x="216" y="113"/>
                  </a:cubicBezTo>
                  <a:cubicBezTo>
                    <a:pt x="219" y="113"/>
                    <a:pt x="222" y="116"/>
                    <a:pt x="223" y="120"/>
                  </a:cubicBezTo>
                  <a:lnTo>
                    <a:pt x="227" y="139"/>
                  </a:lnTo>
                  <a:close/>
                  <a:moveTo>
                    <a:pt x="157" y="150"/>
                  </a:moveTo>
                  <a:cubicBezTo>
                    <a:pt x="157" y="126"/>
                    <a:pt x="137" y="107"/>
                    <a:pt x="114" y="107"/>
                  </a:cubicBezTo>
                  <a:cubicBezTo>
                    <a:pt x="90" y="107"/>
                    <a:pt x="70" y="126"/>
                    <a:pt x="70" y="150"/>
                  </a:cubicBezTo>
                  <a:cubicBezTo>
                    <a:pt x="70" y="174"/>
                    <a:pt x="90" y="193"/>
                    <a:pt x="114" y="193"/>
                  </a:cubicBezTo>
                  <a:cubicBezTo>
                    <a:pt x="137" y="193"/>
                    <a:pt x="157" y="174"/>
                    <a:pt x="157" y="150"/>
                  </a:cubicBezTo>
                  <a:close/>
                  <a:moveTo>
                    <a:pt x="311" y="83"/>
                  </a:moveTo>
                  <a:cubicBezTo>
                    <a:pt x="313" y="85"/>
                    <a:pt x="314" y="90"/>
                    <a:pt x="312" y="93"/>
                  </a:cubicBezTo>
                  <a:cubicBezTo>
                    <a:pt x="310" y="96"/>
                    <a:pt x="310" y="96"/>
                    <a:pt x="310" y="96"/>
                  </a:cubicBezTo>
                  <a:cubicBezTo>
                    <a:pt x="308" y="99"/>
                    <a:pt x="304" y="100"/>
                    <a:pt x="300" y="98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85" y="97"/>
                    <a:pt x="279" y="100"/>
                    <a:pt x="273" y="102"/>
                  </a:cubicBezTo>
                  <a:cubicBezTo>
                    <a:pt x="271" y="114"/>
                    <a:pt x="271" y="114"/>
                    <a:pt x="271" y="114"/>
                  </a:cubicBezTo>
                  <a:cubicBezTo>
                    <a:pt x="270" y="118"/>
                    <a:pt x="267" y="120"/>
                    <a:pt x="263" y="120"/>
                  </a:cubicBezTo>
                  <a:cubicBezTo>
                    <a:pt x="259" y="120"/>
                    <a:pt x="259" y="120"/>
                    <a:pt x="259" y="120"/>
                  </a:cubicBezTo>
                  <a:cubicBezTo>
                    <a:pt x="256" y="120"/>
                    <a:pt x="253" y="118"/>
                    <a:pt x="252" y="114"/>
                  </a:cubicBezTo>
                  <a:cubicBezTo>
                    <a:pt x="250" y="102"/>
                    <a:pt x="250" y="102"/>
                    <a:pt x="250" y="102"/>
                  </a:cubicBezTo>
                  <a:cubicBezTo>
                    <a:pt x="244" y="100"/>
                    <a:pt x="238" y="97"/>
                    <a:pt x="233" y="93"/>
                  </a:cubicBezTo>
                  <a:cubicBezTo>
                    <a:pt x="222" y="98"/>
                    <a:pt x="222" y="98"/>
                    <a:pt x="222" y="98"/>
                  </a:cubicBezTo>
                  <a:cubicBezTo>
                    <a:pt x="219" y="100"/>
                    <a:pt x="215" y="99"/>
                    <a:pt x="213" y="96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08" y="90"/>
                    <a:pt x="209" y="85"/>
                    <a:pt x="211" y="83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19" y="70"/>
                    <a:pt x="218" y="65"/>
                    <a:pt x="218" y="61"/>
                  </a:cubicBezTo>
                  <a:cubicBezTo>
                    <a:pt x="218" y="56"/>
                    <a:pt x="219" y="52"/>
                    <a:pt x="220" y="48"/>
                  </a:cubicBezTo>
                  <a:cubicBezTo>
                    <a:pt x="220" y="48"/>
                    <a:pt x="220" y="48"/>
                    <a:pt x="220" y="48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08" y="37"/>
                    <a:pt x="208" y="32"/>
                    <a:pt x="210" y="29"/>
                  </a:cubicBezTo>
                  <a:cubicBezTo>
                    <a:pt x="212" y="26"/>
                    <a:pt x="212" y="26"/>
                    <a:pt x="212" y="26"/>
                  </a:cubicBezTo>
                  <a:cubicBezTo>
                    <a:pt x="214" y="23"/>
                    <a:pt x="218" y="22"/>
                    <a:pt x="221" y="23"/>
                  </a:cubicBezTo>
                  <a:cubicBezTo>
                    <a:pt x="233" y="28"/>
                    <a:pt x="233" y="28"/>
                    <a:pt x="233" y="28"/>
                  </a:cubicBezTo>
                  <a:cubicBezTo>
                    <a:pt x="233" y="28"/>
                    <a:pt x="233" y="28"/>
                    <a:pt x="233" y="28"/>
                  </a:cubicBezTo>
                  <a:cubicBezTo>
                    <a:pt x="238" y="24"/>
                    <a:pt x="243" y="21"/>
                    <a:pt x="249" y="19"/>
                  </a:cubicBezTo>
                  <a:cubicBezTo>
                    <a:pt x="252" y="7"/>
                    <a:pt x="252" y="7"/>
                    <a:pt x="252" y="7"/>
                  </a:cubicBezTo>
                  <a:cubicBezTo>
                    <a:pt x="253" y="3"/>
                    <a:pt x="256" y="0"/>
                    <a:pt x="25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7" y="0"/>
                    <a:pt x="270" y="3"/>
                    <a:pt x="271" y="7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9" y="21"/>
                    <a:pt x="285" y="24"/>
                    <a:pt x="290" y="28"/>
                  </a:cubicBezTo>
                  <a:cubicBezTo>
                    <a:pt x="301" y="23"/>
                    <a:pt x="301" y="23"/>
                    <a:pt x="301" y="23"/>
                  </a:cubicBezTo>
                  <a:cubicBezTo>
                    <a:pt x="305" y="22"/>
                    <a:pt x="309" y="23"/>
                    <a:pt x="311" y="26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5" y="32"/>
                    <a:pt x="314" y="37"/>
                    <a:pt x="312" y="39"/>
                  </a:cubicBezTo>
                  <a:cubicBezTo>
                    <a:pt x="303" y="48"/>
                    <a:pt x="303" y="48"/>
                    <a:pt x="303" y="48"/>
                  </a:cubicBezTo>
                  <a:cubicBezTo>
                    <a:pt x="304" y="52"/>
                    <a:pt x="304" y="56"/>
                    <a:pt x="304" y="61"/>
                  </a:cubicBezTo>
                  <a:cubicBezTo>
                    <a:pt x="304" y="65"/>
                    <a:pt x="304" y="70"/>
                    <a:pt x="302" y="74"/>
                  </a:cubicBezTo>
                  <a:lnTo>
                    <a:pt x="311" y="83"/>
                  </a:lnTo>
                  <a:close/>
                  <a:moveTo>
                    <a:pt x="276" y="61"/>
                  </a:moveTo>
                  <a:cubicBezTo>
                    <a:pt x="276" y="52"/>
                    <a:pt x="269" y="46"/>
                    <a:pt x="261" y="46"/>
                  </a:cubicBezTo>
                  <a:cubicBezTo>
                    <a:pt x="253" y="46"/>
                    <a:pt x="246" y="52"/>
                    <a:pt x="246" y="61"/>
                  </a:cubicBezTo>
                  <a:cubicBezTo>
                    <a:pt x="246" y="69"/>
                    <a:pt x="253" y="75"/>
                    <a:pt x="261" y="75"/>
                  </a:cubicBezTo>
                  <a:cubicBezTo>
                    <a:pt x="269" y="75"/>
                    <a:pt x="276" y="69"/>
                    <a:pt x="276" y="6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>
                <a:solidFill>
                  <a:srgbClr val="000000"/>
                </a:solidFill>
              </a:endParaRPr>
            </a:p>
          </p:txBody>
        </p:sp>
        <p:sp>
          <p:nvSpPr>
            <p:cNvPr id="8" name="Freeform 72"/>
            <p:cNvSpPr>
              <a:spLocks noEditPoints="1"/>
            </p:cNvSpPr>
            <p:nvPr/>
          </p:nvSpPr>
          <p:spPr bwMode="auto">
            <a:xfrm>
              <a:off x="10649888" y="6630565"/>
              <a:ext cx="155969" cy="155969"/>
            </a:xfrm>
            <a:custGeom>
              <a:avLst/>
              <a:gdLst>
                <a:gd name="T0" fmla="*/ 78 w 155"/>
                <a:gd name="T1" fmla="*/ 0 h 155"/>
                <a:gd name="T2" fmla="*/ 0 w 155"/>
                <a:gd name="T3" fmla="*/ 78 h 155"/>
                <a:gd name="T4" fmla="*/ 78 w 155"/>
                <a:gd name="T5" fmla="*/ 155 h 155"/>
                <a:gd name="T6" fmla="*/ 155 w 155"/>
                <a:gd name="T7" fmla="*/ 78 h 155"/>
                <a:gd name="T8" fmla="*/ 78 w 155"/>
                <a:gd name="T9" fmla="*/ 0 h 155"/>
                <a:gd name="T10" fmla="*/ 86 w 155"/>
                <a:gd name="T11" fmla="*/ 120 h 155"/>
                <a:gd name="T12" fmla="*/ 58 w 155"/>
                <a:gd name="T13" fmla="*/ 120 h 155"/>
                <a:gd name="T14" fmla="*/ 90 w 155"/>
                <a:gd name="T15" fmla="*/ 88 h 155"/>
                <a:gd name="T16" fmla="*/ 27 w 155"/>
                <a:gd name="T17" fmla="*/ 88 h 155"/>
                <a:gd name="T18" fmla="*/ 27 w 155"/>
                <a:gd name="T19" fmla="*/ 67 h 155"/>
                <a:gd name="T20" fmla="*/ 90 w 155"/>
                <a:gd name="T21" fmla="*/ 67 h 155"/>
                <a:gd name="T22" fmla="*/ 58 w 155"/>
                <a:gd name="T23" fmla="*/ 36 h 155"/>
                <a:gd name="T24" fmla="*/ 86 w 155"/>
                <a:gd name="T25" fmla="*/ 36 h 155"/>
                <a:gd name="T26" fmla="*/ 128 w 155"/>
                <a:gd name="T27" fmla="*/ 78 h 155"/>
                <a:gd name="T28" fmla="*/ 86 w 155"/>
                <a:gd name="T29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55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5"/>
                    <a:pt x="78" y="155"/>
                  </a:cubicBezTo>
                  <a:cubicBezTo>
                    <a:pt x="121" y="155"/>
                    <a:pt x="155" y="121"/>
                    <a:pt x="155" y="78"/>
                  </a:cubicBezTo>
                  <a:cubicBezTo>
                    <a:pt x="155" y="35"/>
                    <a:pt x="121" y="0"/>
                    <a:pt x="78" y="0"/>
                  </a:cubicBezTo>
                  <a:close/>
                  <a:moveTo>
                    <a:pt x="86" y="120"/>
                  </a:moveTo>
                  <a:cubicBezTo>
                    <a:pt x="58" y="120"/>
                    <a:pt x="58" y="120"/>
                    <a:pt x="58" y="120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128" y="78"/>
                    <a:pt x="128" y="78"/>
                    <a:pt x="128" y="78"/>
                  </a:cubicBezTo>
                  <a:lnTo>
                    <a:pt x="86" y="12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6175"/>
              <a:endParaRPr lang="en-US" sz="1667">
                <a:solidFill>
                  <a:srgbClr val="000000"/>
                </a:solidFill>
              </a:endParaRPr>
            </a:p>
          </p:txBody>
        </p:sp>
        <p:sp>
          <p:nvSpPr>
            <p:cNvPr id="9" name="Freeform 72"/>
            <p:cNvSpPr>
              <a:spLocks noEditPoints="1"/>
            </p:cNvSpPr>
            <p:nvPr/>
          </p:nvSpPr>
          <p:spPr bwMode="auto">
            <a:xfrm>
              <a:off x="11375407" y="6630565"/>
              <a:ext cx="155969" cy="155969"/>
            </a:xfrm>
            <a:custGeom>
              <a:avLst/>
              <a:gdLst>
                <a:gd name="T0" fmla="*/ 78 w 155"/>
                <a:gd name="T1" fmla="*/ 0 h 155"/>
                <a:gd name="T2" fmla="*/ 0 w 155"/>
                <a:gd name="T3" fmla="*/ 78 h 155"/>
                <a:gd name="T4" fmla="*/ 78 w 155"/>
                <a:gd name="T5" fmla="*/ 155 h 155"/>
                <a:gd name="T6" fmla="*/ 155 w 155"/>
                <a:gd name="T7" fmla="*/ 78 h 155"/>
                <a:gd name="T8" fmla="*/ 78 w 155"/>
                <a:gd name="T9" fmla="*/ 0 h 155"/>
                <a:gd name="T10" fmla="*/ 86 w 155"/>
                <a:gd name="T11" fmla="*/ 120 h 155"/>
                <a:gd name="T12" fmla="*/ 58 w 155"/>
                <a:gd name="T13" fmla="*/ 120 h 155"/>
                <a:gd name="T14" fmla="*/ 90 w 155"/>
                <a:gd name="T15" fmla="*/ 88 h 155"/>
                <a:gd name="T16" fmla="*/ 27 w 155"/>
                <a:gd name="T17" fmla="*/ 88 h 155"/>
                <a:gd name="T18" fmla="*/ 27 w 155"/>
                <a:gd name="T19" fmla="*/ 67 h 155"/>
                <a:gd name="T20" fmla="*/ 90 w 155"/>
                <a:gd name="T21" fmla="*/ 67 h 155"/>
                <a:gd name="T22" fmla="*/ 58 w 155"/>
                <a:gd name="T23" fmla="*/ 36 h 155"/>
                <a:gd name="T24" fmla="*/ 86 w 155"/>
                <a:gd name="T25" fmla="*/ 36 h 155"/>
                <a:gd name="T26" fmla="*/ 128 w 155"/>
                <a:gd name="T27" fmla="*/ 78 h 155"/>
                <a:gd name="T28" fmla="*/ 86 w 155"/>
                <a:gd name="T29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55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5"/>
                    <a:pt x="78" y="155"/>
                  </a:cubicBezTo>
                  <a:cubicBezTo>
                    <a:pt x="121" y="155"/>
                    <a:pt x="155" y="121"/>
                    <a:pt x="155" y="78"/>
                  </a:cubicBezTo>
                  <a:cubicBezTo>
                    <a:pt x="155" y="35"/>
                    <a:pt x="121" y="0"/>
                    <a:pt x="78" y="0"/>
                  </a:cubicBezTo>
                  <a:close/>
                  <a:moveTo>
                    <a:pt x="86" y="120"/>
                  </a:moveTo>
                  <a:cubicBezTo>
                    <a:pt x="58" y="120"/>
                    <a:pt x="58" y="120"/>
                    <a:pt x="58" y="120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128" y="78"/>
                    <a:pt x="128" y="78"/>
                    <a:pt x="128" y="78"/>
                  </a:cubicBezTo>
                  <a:lnTo>
                    <a:pt x="86" y="12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6175"/>
              <a:endParaRPr lang="en-US" sz="1667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pt Title/30pt Sub/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050"/>
                </a:solidFill>
              </a:defRPr>
            </a:lvl1pPr>
          </a:lstStyle>
          <a:p>
            <a:r>
              <a:rPr dirty="0"/>
              <a:t>Microsoft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50"/>
                </a:solidFill>
              </a:defRPr>
            </a:lvl1pPr>
          </a:lstStyle>
          <a:p>
            <a:fld id="{27258FFF-F925-446B-8502-81C933981705}" type="slidenum">
              <a:rPr smtClean="0"/>
              <a:pPr/>
              <a:t>‹#›</a:t>
            </a:fld>
            <a:endParaRPr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9239" y="291069"/>
            <a:ext cx="10757098" cy="88876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5392"/>
              </a:lnSpc>
              <a:spcBef>
                <a:spcPts val="0"/>
              </a:spcBef>
              <a:buFontTx/>
              <a:buNone/>
              <a:defRPr sz="5098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ts val="2549"/>
              </a:lnSpc>
              <a:spcBef>
                <a:spcPts val="1765"/>
              </a:spcBef>
              <a:spcAft>
                <a:spcPts val="0"/>
              </a:spcAft>
              <a:buFontTx/>
              <a:buNone/>
              <a:defRPr sz="5294">
                <a:solidFill>
                  <a:schemeClr val="tx2"/>
                </a:solidFill>
                <a:latin typeface="+mj-lt"/>
              </a:defRPr>
            </a:lvl2pPr>
            <a:lvl3pPr marL="225653" indent="-224097">
              <a:lnSpc>
                <a:spcPts val="2647"/>
              </a:lnSpc>
              <a:spcBef>
                <a:spcPts val="0"/>
              </a:spcBef>
              <a:defRPr sz="1961">
                <a:solidFill>
                  <a:schemeClr val="bg1"/>
                </a:solidFill>
              </a:defRPr>
            </a:lvl3pPr>
            <a:lvl4pPr marL="225653" indent="-224097">
              <a:lnSpc>
                <a:spcPts val="2647"/>
              </a:lnSpc>
              <a:spcBef>
                <a:spcPts val="0"/>
              </a:spcBef>
              <a:defRPr sz="1961">
                <a:solidFill>
                  <a:schemeClr val="bg1"/>
                </a:solidFill>
              </a:defRPr>
            </a:lvl4pPr>
            <a:lvl5pPr marL="225653" indent="-224097">
              <a:lnSpc>
                <a:spcPts val="2647"/>
              </a:lnSpc>
              <a:spcBef>
                <a:spcPts val="0"/>
              </a:spcBef>
              <a:defRPr sz="196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0027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27" y="286381"/>
            <a:ext cx="11653523" cy="927940"/>
          </a:xfrm>
          <a:prstGeom prst="rect">
            <a:avLst/>
          </a:prstGeom>
        </p:spPr>
        <p:txBody>
          <a:bodyPr/>
          <a:lstStyle>
            <a:lvl1pPr algn="l">
              <a:defRPr sz="509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fld id="{1BC86A1F-E589-44B2-A543-2EC98F5547A7}" type="slidenum">
              <a:rPr>
                <a:gradFill>
                  <a:gsLst>
                    <a:gs pos="0">
                      <a:srgbClr val="EFEFEF"/>
                    </a:gs>
                    <a:gs pos="100000">
                      <a:srgbClr val="EFEFEF"/>
                    </a:gs>
                  </a:gsLst>
                  <a:lin ang="5400000" scaled="0"/>
                </a:gradFill>
              </a:rPr>
              <a:pPr>
                <a:lnSpc>
                  <a:spcPct val="90000"/>
                </a:lnSpc>
              </a:pPr>
              <a:t>‹#›</a:t>
            </a:fld>
            <a:endParaRPr dirty="0">
              <a:gradFill>
                <a:gsLst>
                  <a:gs pos="0">
                    <a:srgbClr val="EFEFEF"/>
                  </a:gs>
                  <a:gs pos="100000">
                    <a:srgbClr val="EFEFE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05604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hange 48pt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9239" y="1187620"/>
            <a:ext cx="4482124" cy="4482760"/>
          </a:xfrm>
          <a:prstGeom prst="rect">
            <a:avLst/>
          </a:prstGeom>
          <a:solidFill>
            <a:srgbClr val="008272">
              <a:alpha val="90588"/>
            </a:srgbClr>
          </a:solidFill>
        </p:spPr>
        <p:txBody>
          <a:bodyPr lIns="146304" tIns="91440" rIns="146304" bIns="91440">
            <a:noAutofit/>
          </a:bodyPr>
          <a:lstStyle>
            <a:lvl1pPr marL="0" indent="0" algn="l">
              <a:buNone/>
              <a:defRPr lang="en-US" sz="4705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36113" indent="0" algn="l">
              <a:buNone/>
              <a:defRPr sz="4705"/>
            </a:lvl2pPr>
            <a:lvl3pPr marL="560187" indent="0" algn="l">
              <a:buNone/>
              <a:defRPr sz="4705"/>
            </a:lvl3pPr>
            <a:lvl4pPr marL="784261" indent="0" algn="l">
              <a:buNone/>
              <a:defRPr sz="4705"/>
            </a:lvl4pPr>
            <a:lvl5pPr marL="1008335" indent="0" algn="l">
              <a:buNone/>
              <a:defRPr sz="4705"/>
            </a:lvl5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48212" y="6437243"/>
            <a:ext cx="3859607" cy="13448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marL="0" algn="l" defTabSz="914367" rtl="0" eaLnBrk="1" latinLnBrk="0" hangingPunct="1">
              <a:defRPr lang="en-US" sz="882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Microsoft Confidential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67166" y="6437243"/>
            <a:ext cx="555596" cy="134483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r">
              <a:defRPr lang="en-US" sz="882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258FFF-F925-446B-8502-81C933981705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>
                <a:solidFill>
                  <a:srgbClr val="505050"/>
                </a:solidFill>
              </a:rPr>
              <a:t>Microsoft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58FFF-F925-446B-8502-81C933981705}" type="slidenum">
              <a:rPr>
                <a:solidFill>
                  <a:srgbClr val="505050"/>
                </a:solidFill>
              </a:rPr>
              <a:pPr/>
              <a:t>‹#›</a:t>
            </a:fld>
            <a:endParaRPr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6839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pt Title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click icon to insert photo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9240" y="291073"/>
            <a:ext cx="10757100" cy="1108425"/>
          </a:xfrm>
          <a:prstGeom prst="rect">
            <a:avLst/>
          </a:prstGeom>
        </p:spPr>
        <p:txBody>
          <a:bodyPr lIns="146304" tIns="91440" rIns="146304" bIns="91440">
            <a:noAutofit/>
          </a:bodyPr>
          <a:lstStyle>
            <a:lvl1pPr marL="0" indent="0">
              <a:lnSpc>
                <a:spcPct val="90000"/>
              </a:lnSpc>
              <a:spcBef>
                <a:spcPts val="1175"/>
              </a:spcBef>
              <a:spcAft>
                <a:spcPts val="2355"/>
              </a:spcAft>
              <a:buFontTx/>
              <a:buNone/>
              <a:defRPr lang="en-US" sz="6865" b="0" i="0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523" rtl="0" eaLnBrk="1" fontAlgn="auto" latinLnBrk="0" hangingPunct="1">
              <a:lnSpc>
                <a:spcPct val="90000"/>
              </a:lnSpc>
              <a:spcBef>
                <a:spcPts val="1175"/>
              </a:spcBef>
              <a:spcAft>
                <a:spcPts val="2355"/>
              </a:spcAft>
              <a:buClrTx/>
              <a:buSzPct val="90000"/>
              <a:buFontTx/>
              <a:buNone/>
              <a:tabLst/>
            </a:pPr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15129471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-color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24067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13869">
                      <a:schemeClr val="tx2"/>
                    </a:gs>
                    <a:gs pos="42000">
                      <a:schemeClr val="tx2"/>
                    </a:gs>
                  </a:gsLst>
                  <a:lin ang="5400000" scaled="0"/>
                </a:gradFill>
              </a:defRPr>
            </a:lvl1pPr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27220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48212" y="6437243"/>
            <a:ext cx="3859607" cy="13448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marL="0" algn="l" defTabSz="914367" rtl="0" eaLnBrk="1" latinLnBrk="0" hangingPunct="1">
              <a:defRPr lang="en-US" sz="882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Microsoft Confidential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67166" y="6437243"/>
            <a:ext cx="555596" cy="134483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r">
              <a:defRPr lang="en-US" sz="882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258FFF-F925-446B-8502-81C933981705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3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896386" rtl="0" eaLnBrk="1" latinLnBrk="0" hangingPunct="1">
        <a:spcBef>
          <a:spcPct val="0"/>
        </a:spcBef>
        <a:buNone/>
        <a:defRPr sz="4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6145" indent="-336145" algn="l" defTabSz="896386" rtl="0" eaLnBrk="1" latinLnBrk="0" hangingPunct="1">
        <a:spcBef>
          <a:spcPct val="20000"/>
        </a:spcBef>
        <a:buFont typeface="Arial" pitchFamily="34" charset="0"/>
        <a:buChar char="•"/>
        <a:defRPr sz="3137" kern="1200">
          <a:solidFill>
            <a:schemeClr val="tx1"/>
          </a:solidFill>
          <a:latin typeface="+mn-lt"/>
          <a:ea typeface="+mn-ea"/>
          <a:cs typeface="+mn-cs"/>
        </a:defRPr>
      </a:lvl1pPr>
      <a:lvl2pPr marL="728314" indent="-280121" algn="l" defTabSz="896386" rtl="0" eaLnBrk="1" latinLnBrk="0" hangingPunct="1">
        <a:spcBef>
          <a:spcPct val="20000"/>
        </a:spcBef>
        <a:buFont typeface="Arial" pitchFamily="34" charset="0"/>
        <a:buChar char="–"/>
        <a:defRPr sz="2745" kern="1200">
          <a:solidFill>
            <a:schemeClr val="tx1"/>
          </a:solidFill>
          <a:latin typeface="+mn-lt"/>
          <a:ea typeface="+mn-ea"/>
          <a:cs typeface="+mn-cs"/>
        </a:defRPr>
      </a:lvl2pPr>
      <a:lvl3pPr marL="1120483" indent="-224097" algn="l" defTabSz="896386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3pPr>
      <a:lvl4pPr marL="1568676" indent="-224097" algn="l" defTabSz="896386" rtl="0" eaLnBrk="1" latinLnBrk="0" hangingPunct="1">
        <a:spcBef>
          <a:spcPct val="20000"/>
        </a:spcBef>
        <a:buFont typeface="Arial" pitchFamily="34" charset="0"/>
        <a:buChar char="–"/>
        <a:defRPr sz="1961" kern="1200">
          <a:solidFill>
            <a:schemeClr val="tx1"/>
          </a:solidFill>
          <a:latin typeface="+mn-lt"/>
          <a:ea typeface="+mn-ea"/>
          <a:cs typeface="+mn-cs"/>
        </a:defRPr>
      </a:lvl4pPr>
      <a:lvl5pPr marL="2016869" indent="-224097" algn="l" defTabSz="896386" rtl="0" eaLnBrk="1" latinLnBrk="0" hangingPunct="1">
        <a:spcBef>
          <a:spcPct val="20000"/>
        </a:spcBef>
        <a:buFont typeface="Arial" pitchFamily="34" charset="0"/>
        <a:buChar char="»"/>
        <a:defRPr sz="1961" kern="1200">
          <a:solidFill>
            <a:schemeClr val="tx1"/>
          </a:solidFill>
          <a:latin typeface="+mn-lt"/>
          <a:ea typeface="+mn-ea"/>
          <a:cs typeface="+mn-cs"/>
        </a:defRPr>
      </a:lvl5pPr>
      <a:lvl6pPr marL="2465062" indent="-224097" algn="l" defTabSz="896386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13256" indent="-224097" algn="l" defTabSz="896386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361449" indent="-224097" algn="l" defTabSz="896386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09642" indent="-224097" algn="l" defTabSz="896386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19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638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457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277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096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8915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37352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85545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3">
          <p15:clr>
            <a:srgbClr val="547EBF"/>
          </p15:clr>
        </p15:guide>
        <p15:guide id="2" orient="horz" pos="187">
          <p15:clr>
            <a:srgbClr val="547EBF"/>
          </p15:clr>
        </p15:guide>
        <p15:guide id="3" orient="horz" pos="4219">
          <p15:clr>
            <a:srgbClr val="547EBF"/>
          </p15:clr>
        </p15:guide>
        <p15:guide id="4" pos="7661">
          <p15:clr>
            <a:srgbClr val="547EBF"/>
          </p15:clr>
        </p15:guide>
        <p15:guide id="5" orient="horz" pos="763">
          <p15:clr>
            <a:srgbClr val="A4A3A4"/>
          </p15:clr>
        </p15:guide>
        <p15:guide id="6" orient="horz" pos="1339">
          <p15:clr>
            <a:srgbClr val="A4A3A4"/>
          </p15:clr>
        </p15:guide>
        <p15:guide id="7" orient="horz" pos="1915">
          <p15:clr>
            <a:srgbClr val="A4A3A4"/>
          </p15:clr>
        </p15:guide>
        <p15:guide id="8" orient="horz" pos="2491">
          <p15:clr>
            <a:srgbClr val="A4A3A4"/>
          </p15:clr>
        </p15:guide>
        <p15:guide id="9" orient="horz" pos="3067">
          <p15:clr>
            <a:srgbClr val="A4A3A4"/>
          </p15:clr>
        </p15:guide>
        <p15:guide id="10" orient="horz" pos="3643">
          <p15:clr>
            <a:srgbClr val="A4A3A4"/>
          </p15:clr>
        </p15:guide>
        <p15:guide id="11" pos="749">
          <p15:clr>
            <a:srgbClr val="A4A3A4"/>
          </p15:clr>
        </p15:guide>
        <p15:guide id="12" pos="1325">
          <p15:clr>
            <a:srgbClr val="A4A3A4"/>
          </p15:clr>
        </p15:guide>
        <p15:guide id="13" pos="1901">
          <p15:clr>
            <a:srgbClr val="A4A3A4"/>
          </p15:clr>
        </p15:guide>
        <p15:guide id="14" pos="2477">
          <p15:clr>
            <a:srgbClr val="A4A3A4"/>
          </p15:clr>
        </p15:guide>
        <p15:guide id="15" pos="3053">
          <p15:clr>
            <a:srgbClr val="A4A3A4"/>
          </p15:clr>
        </p15:guide>
        <p15:guide id="16" pos="3629">
          <p15:clr>
            <a:srgbClr val="A4A3A4"/>
          </p15:clr>
        </p15:guide>
        <p15:guide id="17" pos="4205">
          <p15:clr>
            <a:srgbClr val="A4A3A4"/>
          </p15:clr>
        </p15:guide>
        <p15:guide id="18" pos="4781">
          <p15:clr>
            <a:srgbClr val="A4A3A4"/>
          </p15:clr>
        </p15:guide>
        <p15:guide id="19" pos="5357">
          <p15:clr>
            <a:srgbClr val="A4A3A4"/>
          </p15:clr>
        </p15:guide>
        <p15:guide id="20" pos="5933">
          <p15:clr>
            <a:srgbClr val="A4A3A4"/>
          </p15:clr>
        </p15:guide>
        <p15:guide id="21" pos="6509">
          <p15:clr>
            <a:srgbClr val="A4A3A4"/>
          </p15:clr>
        </p15:guide>
        <p15:guide id="22" pos="708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>
                <a:latin typeface="AR ESSENCE" panose="02000000000000000000" pitchFamily="2" charset="0"/>
              </a:rPr>
              <a:t>COMP 1100</a:t>
            </a:r>
            <a:br>
              <a:rPr lang="en-US" sz="5400">
                <a:latin typeface="AR ESSENCE" panose="02000000000000000000" pitchFamily="2" charset="0"/>
              </a:rPr>
            </a:br>
            <a:r>
              <a:rPr lang="en-US" sz="5400">
                <a:latin typeface="AR ESSENCE" panose="02000000000000000000" pitchFamily="2" charset="0"/>
              </a:rPr>
              <a:t>Data Modeling &amp; Management</a:t>
            </a:r>
            <a:endParaRPr lang="en-US" sz="5400" dirty="0">
              <a:latin typeface="AR ESSENCE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cap="none">
                <a:latin typeface="Adelon-Light" panose="00000300000000000000" pitchFamily="2" charset="0"/>
                <a:ea typeface="Adelon-Light" panose="00000300000000000000" pitchFamily="2" charset="0"/>
              </a:rPr>
              <a:t>David </a:t>
            </a:r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J Stucki</a:t>
            </a:r>
          </a:p>
          <a:p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Otterbein University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water droplets&#10;&#10;Description automatically generated with low confidence">
            <a:extLst>
              <a:ext uri="{FF2B5EF4-FFF2-40B4-BE49-F238E27FC236}">
                <a16:creationId xmlns:a16="http://schemas.microsoft.com/office/drawing/2014/main" id="{1B6400FB-E79D-8229-8937-DF37B33D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874395" y="874394"/>
            <a:ext cx="6857996" cy="51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27" dirty="0"/>
              <a:t>Creating Conditional Functions Using IF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range of cells meets a stated criteria, you can apply a function to it.</a:t>
            </a:r>
          </a:p>
          <a:p>
            <a:r>
              <a:rPr lang="en-US" dirty="0"/>
              <a:t>IF functions use one criterion; IFS functions use multiple criteria.</a:t>
            </a:r>
          </a:p>
        </p:txBody>
      </p:sp>
      <p:pic>
        <p:nvPicPr>
          <p:cNvPr id="5" name="Picture 4" descr="Table from text &quot;IF Criteria Functions&quot; showing the following functions:&#10;SUMIF, AVERAGEIF, COUNTIF, SUMIFS, AVERAGEIFS, and COUNTIF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46" y="3442145"/>
            <a:ext cx="7497547" cy="207054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7080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12" dirty="0"/>
              <a:t>IF Criteria Function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two required arguments for IF/IFS functions, Range and Criteria, as well as optional ones.</a:t>
            </a:r>
          </a:p>
          <a:p>
            <a:endParaRPr lang="en-US" dirty="0"/>
          </a:p>
        </p:txBody>
      </p:sp>
      <p:pic>
        <p:nvPicPr>
          <p:cNvPr id="5" name="Picture 4" descr="Table from the text: IF Criteria Function Arguments displaying the following arguments: Range, Criteria, Sum range, and Average ran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80" y="3096753"/>
            <a:ext cx="7993576" cy="234695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8079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12" dirty="0"/>
              <a:t>The IF Function in Action!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Function Arguments dialog box displays criteria and a preview of the formula result.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42BE05-1081-7071-93E5-F0A74AE36237}"/>
              </a:ext>
            </a:extLst>
          </p:cNvPr>
          <p:cNvGrpSpPr/>
          <p:nvPr/>
        </p:nvGrpSpPr>
        <p:grpSpPr>
          <a:xfrm>
            <a:off x="1956664" y="2616427"/>
            <a:ext cx="7913260" cy="3767694"/>
            <a:chOff x="2278212" y="2204445"/>
            <a:chExt cx="7913260" cy="3767694"/>
          </a:xfrm>
        </p:grpSpPr>
        <p:pic>
          <p:nvPicPr>
            <p:cNvPr id="5" name="Picture 4" descr="Image from the text showing the Function Arguments dialog box and the worksheet on which the function is base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8212" y="2987248"/>
              <a:ext cx="6221046" cy="2079953"/>
            </a:xfrm>
            <a:prstGeom prst="rect">
              <a:avLst/>
            </a:prstGeom>
            <a:ln>
              <a:solidFill>
                <a:srgbClr val="004482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990326" y="5313979"/>
              <a:ext cx="2713047" cy="6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Preview of the formula result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6996219" y="5006802"/>
              <a:ext cx="539875" cy="337326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175723" y="5340299"/>
              <a:ext cx="2713047" cy="6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Multiple criteria and their ranges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733745" y="3998551"/>
              <a:ext cx="2802349" cy="853577"/>
            </a:xfrm>
            <a:prstGeom prst="rect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083" tIns="45542" rIns="91083" bIns="45542" numCol="1" rtlCol="0" anchor="t" anchorCtr="0" compatLnSpc="1">
              <a:prstTxWarp prst="textNoShape">
                <a:avLst/>
              </a:prstTxWarp>
            </a:bodyPr>
            <a:lstStyle/>
            <a:p>
              <a:pPr defTabSz="910821" fontAlgn="base">
                <a:lnSpc>
                  <a:spcPct val="125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3399FF"/>
                </a:buClr>
                <a:buSzPct val="100000"/>
                <a:buFont typeface="Times New Roman" pitchFamily="18" charset="0"/>
                <a:buChar char="•"/>
              </a:pPr>
              <a:endParaRPr lang="en-US" sz="1559" b="1" dirty="0">
                <a:solidFill>
                  <a:srgbClr val="004482"/>
                </a:solidFill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07042" y="2204445"/>
              <a:ext cx="3384430" cy="362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Formula bar displays the formula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V="1">
              <a:off x="5034691" y="4852128"/>
              <a:ext cx="625310" cy="453080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7146747" y="2649921"/>
              <a:ext cx="539875" cy="337326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5120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create one function inside another function.</a:t>
            </a:r>
          </a:p>
          <a:p>
            <a:pPr lvl="1"/>
            <a:r>
              <a:rPr lang="en-US" dirty="0"/>
              <a:t>Example: AVERAGE function nested inside a ROUND function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252AD8-E20B-BA2E-9E90-D0665BDFEDCF}"/>
              </a:ext>
            </a:extLst>
          </p:cNvPr>
          <p:cNvGrpSpPr/>
          <p:nvPr/>
        </p:nvGrpSpPr>
        <p:grpSpPr>
          <a:xfrm>
            <a:off x="2242914" y="3429000"/>
            <a:ext cx="6249094" cy="2073131"/>
            <a:chOff x="2715187" y="2709182"/>
            <a:chExt cx="6249094" cy="2073131"/>
          </a:xfrm>
        </p:grpSpPr>
        <p:pic>
          <p:nvPicPr>
            <p:cNvPr id="5" name="Picture 4" descr="Screenshot of the formula bar displaying a nested function: =ROUND(AVERAGE(F5:F52),0)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5187" y="2709182"/>
              <a:ext cx="6249094" cy="771621"/>
            </a:xfrm>
            <a:prstGeom prst="rect">
              <a:avLst/>
            </a:prstGeom>
            <a:ln>
              <a:solidFill>
                <a:srgbClr val="004482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671647" y="3880720"/>
              <a:ext cx="3793424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The formula first finds the average for the range and then rounds the results.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6192934" y="3280849"/>
              <a:ext cx="750850" cy="599871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5464308" y="3280849"/>
              <a:ext cx="750850" cy="599871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015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224A-2134-423A-86D6-81D61A2B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SWITCH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8721D-F325-48DB-B526-8503848DB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3798"/>
            <a:ext cx="8291453" cy="2144767"/>
          </a:xfrm>
        </p:spPr>
        <p:txBody>
          <a:bodyPr/>
          <a:lstStyle/>
          <a:p>
            <a:r>
              <a:rPr lang="en-US" dirty="0"/>
              <a:t>This is a logical function that can simplify nested functions in some situations.</a:t>
            </a:r>
          </a:p>
          <a:p>
            <a:r>
              <a:rPr lang="en-US" dirty="0"/>
              <a:t>It compares “an expression” to a list and returns the desired result for the matching value.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48CB66-33B8-DA85-310D-4BD26D29F3A2}"/>
              </a:ext>
            </a:extLst>
          </p:cNvPr>
          <p:cNvGrpSpPr/>
          <p:nvPr/>
        </p:nvGrpSpPr>
        <p:grpSpPr>
          <a:xfrm>
            <a:off x="2988789" y="3761818"/>
            <a:ext cx="7009267" cy="2617554"/>
            <a:chOff x="2315550" y="3349836"/>
            <a:chExt cx="7009267" cy="2617554"/>
          </a:xfrm>
        </p:grpSpPr>
        <p:pic>
          <p:nvPicPr>
            <p:cNvPr id="5" name="Picture 4" descr="Image from the text that demonstrates how the SWITCH function works">
              <a:extLst>
                <a:ext uri="{FF2B5EF4-FFF2-40B4-BE49-F238E27FC236}">
                  <a16:creationId xmlns:a16="http://schemas.microsoft.com/office/drawing/2014/main" id="{C0FB5E94-12DB-49A8-82F5-38DA18561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5551" y="3349836"/>
              <a:ext cx="7009266" cy="171596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63DEBA-7FE4-4CAD-A7FF-176D7880099F}"/>
                </a:ext>
              </a:extLst>
            </p:cNvPr>
            <p:cNvSpPr txBox="1"/>
            <p:nvPr/>
          </p:nvSpPr>
          <p:spPr>
            <a:xfrm>
              <a:off x="2315550" y="5065797"/>
              <a:ext cx="6760804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In this example, the SWITCH function evaluates the date in row 4 to return a short text entry in row 5 and the number of staff needed in row 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110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Trace Precedents and Trace</a:t>
            </a:r>
            <a:br>
              <a:rPr lang="en-US" dirty="0"/>
            </a:br>
            <a:r>
              <a:rPr lang="en-US" dirty="0"/>
              <a:t>Dependents auditing tools help </a:t>
            </a:r>
            <a:br>
              <a:rPr lang="en-US" dirty="0"/>
            </a:br>
            <a:r>
              <a:rPr lang="en-US" dirty="0"/>
              <a:t>identify cells used in a formula.</a:t>
            </a:r>
          </a:p>
          <a:p>
            <a:r>
              <a:rPr lang="en-US" dirty="0"/>
              <a:t>Trace Precedents works backwards to show which cells affect the formula result.</a:t>
            </a:r>
          </a:p>
        </p:txBody>
      </p:sp>
      <p:pic>
        <p:nvPicPr>
          <p:cNvPr id="5" name="Picture 4" descr="The Formula Auditing group on the Formulas tab of the Ribb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494" y="2210635"/>
            <a:ext cx="2614246" cy="1062727"/>
          </a:xfrm>
          <a:prstGeom prst="rect">
            <a:avLst/>
          </a:prstGeom>
          <a:ln>
            <a:solidFill>
              <a:srgbClr val="004482"/>
            </a:solidFill>
          </a:ln>
        </p:spPr>
      </p:pic>
      <p:pic>
        <p:nvPicPr>
          <p:cNvPr id="6" name="Picture 5" descr="Image from the text showing an example of how trace precedents work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457" y="3830518"/>
            <a:ext cx="2733113" cy="1869277"/>
          </a:xfrm>
          <a:prstGeom prst="rect">
            <a:avLst/>
          </a:prstGeom>
          <a:ln>
            <a:solidFill>
              <a:srgbClr val="004482"/>
            </a:solidFill>
          </a:ln>
        </p:spPr>
      </p:pic>
    </p:spTree>
    <p:extLst>
      <p:ext uri="{BB962C8B-B14F-4D97-AF65-F5344CB8AC3E}">
        <p14:creationId xmlns:p14="http://schemas.microsoft.com/office/powerpoint/2010/main" val="2593103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Formulas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Trace Dependents looks forward to show any cells using the current formula cell.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Tracing your formulas</a:t>
            </a:r>
          </a:p>
          <a:p>
            <a:pPr lvl="1"/>
            <a:r>
              <a:rPr lang="en-US" dirty="0"/>
              <a:t>Check accuracy with tracer arrows.</a:t>
            </a:r>
          </a:p>
          <a:p>
            <a:pPr lvl="1"/>
            <a:r>
              <a:rPr lang="en-US" dirty="0"/>
              <a:t>Trace a cell or a formula.</a:t>
            </a:r>
          </a:p>
          <a:p>
            <a:pPr lvl="1"/>
            <a:r>
              <a:rPr lang="en-US" dirty="0"/>
              <a:t>Continue clicking the Trace Precedents or Trace</a:t>
            </a:r>
            <a:br>
              <a:rPr lang="en-US" dirty="0"/>
            </a:br>
            <a:r>
              <a:rPr lang="en-US" dirty="0"/>
              <a:t>Dependents button to see all references.</a:t>
            </a:r>
          </a:p>
        </p:txBody>
      </p:sp>
      <p:pic>
        <p:nvPicPr>
          <p:cNvPr id="5" name="Picture 4" descr="Image from the text showing an example of how Trace Dependents work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701" y="2647739"/>
            <a:ext cx="2284597" cy="1562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392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Error Checking tool spots and corrects formula errors.</a:t>
            </a:r>
          </a:p>
          <a:p>
            <a:r>
              <a:rPr lang="en-US" dirty="0"/>
              <a:t>Errors are indicated by a green indicator triangle in the upper-left corner of a cell.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n image of the Error Checking tool, as displayed in the tex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441" y="4077304"/>
            <a:ext cx="2303988" cy="2227560"/>
          </a:xfrm>
          <a:prstGeom prst="rect">
            <a:avLst/>
          </a:prstGeom>
          <a:ln>
            <a:solidFill>
              <a:srgbClr val="00448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38823" y="3372284"/>
            <a:ext cx="2656657" cy="63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753" dirty="0"/>
              <a:t>Green error-indicator triangle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927917" y="3872731"/>
            <a:ext cx="771458" cy="299795"/>
          </a:xfrm>
          <a:prstGeom prst="line">
            <a:avLst/>
          </a:prstGeom>
          <a:noFill/>
          <a:ln w="28575" cap="flat" cmpd="sng" algn="ctr">
            <a:solidFill>
              <a:srgbClr val="0044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291042" y="3387774"/>
            <a:ext cx="3115749" cy="63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753" dirty="0"/>
              <a:t>Warning sign displays after clicking cell with error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3455" y="5084237"/>
            <a:ext cx="2548224" cy="36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753" dirty="0"/>
              <a:t>Warning sign options</a:t>
            </a:r>
          </a:p>
        </p:txBody>
      </p:sp>
      <p:sp>
        <p:nvSpPr>
          <p:cNvPr id="13" name="Left Brace 12"/>
          <p:cNvSpPr/>
          <p:nvPr/>
        </p:nvSpPr>
        <p:spPr bwMode="auto">
          <a:xfrm>
            <a:off x="4887917" y="4484825"/>
            <a:ext cx="518873" cy="1595819"/>
          </a:xfrm>
          <a:prstGeom prst="leftBrace">
            <a:avLst/>
          </a:prstGeom>
          <a:noFill/>
          <a:ln w="28575" cap="flat" cmpd="sng" algn="ctr">
            <a:solidFill>
              <a:srgbClr val="0044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753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6127938" y="3755024"/>
            <a:ext cx="771458" cy="299795"/>
          </a:xfrm>
          <a:prstGeom prst="line">
            <a:avLst/>
          </a:prstGeom>
          <a:noFill/>
          <a:ln w="28575" cap="flat" cmpd="sng" algn="ctr">
            <a:solidFill>
              <a:srgbClr val="0044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61985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a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auditing tool that allows you to see a breakdown of how the formula was created to look for errors.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6498D2-4923-994E-A710-7CA493DB2EC2}"/>
              </a:ext>
            </a:extLst>
          </p:cNvPr>
          <p:cNvGrpSpPr/>
          <p:nvPr/>
        </p:nvGrpSpPr>
        <p:grpSpPr>
          <a:xfrm>
            <a:off x="2438709" y="2726866"/>
            <a:ext cx="7152764" cy="3740036"/>
            <a:chOff x="2730111" y="2405319"/>
            <a:chExt cx="7152764" cy="3740036"/>
          </a:xfrm>
        </p:grpSpPr>
        <p:pic>
          <p:nvPicPr>
            <p:cNvPr id="5" name="Picture 4" descr="The Formula Auditing group on the Formulas tab of the Ribbon with an arrow pointing out the Evaluate Formula butto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2012" y="2405319"/>
              <a:ext cx="2848032" cy="1023681"/>
            </a:xfrm>
            <a:prstGeom prst="rect">
              <a:avLst/>
            </a:prstGeom>
            <a:ln>
              <a:solidFill>
                <a:srgbClr val="004482"/>
              </a:solidFill>
            </a:ln>
          </p:spPr>
        </p:pic>
        <p:pic>
          <p:nvPicPr>
            <p:cNvPr id="7" name="Picture 6" descr="Evaluate Formula dialog box with the first step of the formula creatio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0111" y="3975463"/>
              <a:ext cx="2090129" cy="1054096"/>
            </a:xfrm>
            <a:prstGeom prst="rect">
              <a:avLst/>
            </a:prstGeom>
            <a:ln>
              <a:solidFill>
                <a:srgbClr val="004482"/>
              </a:solidFill>
            </a:ln>
          </p:spPr>
        </p:pic>
        <p:pic>
          <p:nvPicPr>
            <p:cNvPr id="8" name="Picture 7" descr="Evaluate Formula dialog box with the second step of the formula creatio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1437" y="3975463"/>
              <a:ext cx="2196407" cy="655489"/>
            </a:xfrm>
            <a:prstGeom prst="rect">
              <a:avLst/>
            </a:prstGeom>
            <a:ln>
              <a:solidFill>
                <a:srgbClr val="004482"/>
              </a:solidFill>
            </a:ln>
          </p:spPr>
        </p:pic>
        <p:pic>
          <p:nvPicPr>
            <p:cNvPr id="9" name="Picture 8" descr="Evaluate Formula dialog box with the third step of the formula creatio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15616" y="3975463"/>
              <a:ext cx="2267259" cy="664346"/>
            </a:xfrm>
            <a:prstGeom prst="rect">
              <a:avLst/>
            </a:prstGeom>
            <a:ln>
              <a:solidFill>
                <a:srgbClr val="00448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090249" y="5243762"/>
              <a:ext cx="2843310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Underlining indicates which step is being evaluated.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4356911" y="4639809"/>
              <a:ext cx="1862730" cy="631158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6219641" y="4630952"/>
              <a:ext cx="845139" cy="640016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6219640" y="4615408"/>
              <a:ext cx="3078708" cy="655560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cxnSpLocks/>
            </p:cNvCxnSpPr>
            <p:nvPr/>
          </p:nvCxnSpPr>
          <p:spPr bwMode="auto">
            <a:xfrm flipH="1">
              <a:off x="7782638" y="2554547"/>
              <a:ext cx="673844" cy="521805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3112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Cell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refer to data in multiple worksheets at the same time.</a:t>
            </a:r>
          </a:p>
          <a:p>
            <a:pPr lvl="1"/>
            <a:r>
              <a:rPr lang="en-US" dirty="0"/>
              <a:t>Compare the two formulas:</a:t>
            </a:r>
            <a:br>
              <a:rPr lang="en-US" dirty="0"/>
            </a:br>
            <a:r>
              <a:rPr lang="en-US" dirty="0"/>
              <a:t>=SUM(January!A5+February!A5+March!A5)</a:t>
            </a:r>
            <a:br>
              <a:rPr lang="en-US" dirty="0"/>
            </a:br>
            <a:r>
              <a:rPr lang="en-US" dirty="0"/>
              <a:t>=SUM(January:March!A5)</a:t>
            </a:r>
          </a:p>
          <a:p>
            <a:r>
              <a:rPr lang="en-US" dirty="0"/>
              <a:t>The second one uses a 3-D cell reference!</a:t>
            </a:r>
          </a:p>
          <a:p>
            <a:r>
              <a:rPr lang="en-US" dirty="0"/>
              <a:t>Data on new inserted sheets in the range are automatically included </a:t>
            </a:r>
            <a:r>
              <a:rPr lang="en-US"/>
              <a:t>in the formula.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4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pPr lvl="1"/>
            <a:r>
              <a:rPr lang="en-US" sz="2400"/>
              <a:t>Projects due Thursday, April 4</a:t>
            </a:r>
          </a:p>
          <a:p>
            <a:pPr marL="201168" lvl="1" indent="0">
              <a:buNone/>
            </a:pPr>
            <a:endParaRPr lang="en-US" sz="2400"/>
          </a:p>
          <a:p>
            <a:pPr lvl="1"/>
            <a:r>
              <a:rPr lang="en-US" sz="2400"/>
              <a:t>Power BI In-Class Assignment 10 due today</a:t>
            </a:r>
          </a:p>
          <a:p>
            <a:pPr marL="201168" lvl="1" indent="0">
              <a:buNone/>
            </a:pPr>
            <a:endParaRPr lang="en-US" sz="2400"/>
          </a:p>
          <a:p>
            <a:pPr lvl="1"/>
            <a:r>
              <a:rPr lang="en-US" sz="2400"/>
              <a:t>Power BI Homework 11 available, due next Thursday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Lookup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Lookup functions retrieve data from one table using a piece of information from a single record.</a:t>
            </a:r>
          </a:p>
          <a:p>
            <a:r>
              <a:rPr lang="en-US" dirty="0"/>
              <a:t>The VLOOKUP and HLOOKUP Functions</a:t>
            </a:r>
          </a:p>
          <a:p>
            <a:pPr lvl="1"/>
            <a:r>
              <a:rPr lang="en-US" dirty="0"/>
              <a:t>They are the most commonly used Lookup functions.</a:t>
            </a:r>
          </a:p>
          <a:p>
            <a:pPr lvl="1"/>
            <a:r>
              <a:rPr lang="en-US" dirty="0"/>
              <a:t>VLOOKUP looks for information arranged in columns. </a:t>
            </a:r>
          </a:p>
          <a:p>
            <a:pPr lvl="1"/>
            <a:r>
              <a:rPr lang="en-US" dirty="0"/>
              <a:t>HLOOKUP looks for information arranged in rows.</a:t>
            </a:r>
          </a:p>
        </p:txBody>
      </p:sp>
    </p:spTree>
    <p:extLst>
      <p:ext uri="{BB962C8B-B14F-4D97-AF65-F5344CB8AC3E}">
        <p14:creationId xmlns:p14="http://schemas.microsoft.com/office/powerpoint/2010/main" val="586247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VLOOKUP and HLOOKUP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VLOOKUP AND HLOOKUP functions use the same arguments:</a:t>
            </a:r>
          </a:p>
        </p:txBody>
      </p:sp>
      <p:pic>
        <p:nvPicPr>
          <p:cNvPr id="5" name="Picture 4" descr="Lookup Function Arguments table from the tex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78" y="2849594"/>
            <a:ext cx="7559041" cy="320570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1216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VLOOKUP and HLOOKUP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2471071" cy="3760891"/>
          </a:xfrm>
        </p:spPr>
        <p:txBody>
          <a:bodyPr/>
          <a:lstStyle/>
          <a:p>
            <a:r>
              <a:rPr lang="en-US" dirty="0"/>
              <a:t>VLOOKUP example: Look up the amount each customer spent to date to determine the discount: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B04D02-3132-EE06-76CA-8B53104EFCD0}"/>
              </a:ext>
            </a:extLst>
          </p:cNvPr>
          <p:cNvGrpSpPr/>
          <p:nvPr/>
        </p:nvGrpSpPr>
        <p:grpSpPr>
          <a:xfrm>
            <a:off x="4002690" y="1872883"/>
            <a:ext cx="7702326" cy="4575734"/>
            <a:chOff x="2384905" y="2224576"/>
            <a:chExt cx="7702326" cy="4575734"/>
          </a:xfrm>
        </p:grpSpPr>
        <p:pic>
          <p:nvPicPr>
            <p:cNvPr id="5" name="Picture 4" descr="Image from the text that gives an example of how the VLOOKUP function work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4905" y="2914106"/>
              <a:ext cx="4735544" cy="3151029"/>
            </a:xfrm>
            <a:prstGeom prst="rect">
              <a:avLst/>
            </a:prstGeom>
            <a:ln>
              <a:solidFill>
                <a:srgbClr val="004482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616160" y="2224576"/>
              <a:ext cx="2471071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 err="1"/>
                <a:t>Lookup_Value</a:t>
              </a:r>
              <a:r>
                <a:rPr lang="en-US" sz="1753" dirty="0"/>
                <a:t>: This is the amount in column B each customer spent.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H="1">
              <a:off x="4291592" y="2829075"/>
              <a:ext cx="3200511" cy="1417659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6468546" y="2829315"/>
              <a:ext cx="1024766" cy="2310131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7131274" y="4076674"/>
              <a:ext cx="2828858" cy="6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 err="1"/>
                <a:t>Table_Array</a:t>
              </a:r>
              <a:r>
                <a:rPr lang="en-US" sz="1753" dirty="0"/>
                <a:t>: Cell range E3-F7 contains data to look up.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89178" y="6168470"/>
              <a:ext cx="4230773" cy="6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 err="1"/>
                <a:t>Col_Index_Num</a:t>
              </a:r>
              <a:r>
                <a:rPr lang="en-US" sz="1753" dirty="0"/>
                <a:t>:  Column 2 (F) of the table array contains the value to retrieve.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H="1">
              <a:off x="5202040" y="5775166"/>
              <a:ext cx="1121229" cy="393305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6990961" y="4766204"/>
              <a:ext cx="1968245" cy="760497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60065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Outline Feature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2851722" cy="3760891"/>
          </a:xfrm>
        </p:spPr>
        <p:txBody>
          <a:bodyPr/>
          <a:lstStyle/>
          <a:p>
            <a:r>
              <a:rPr lang="en-US" dirty="0"/>
              <a:t>Used to group related information by columns or rows</a:t>
            </a:r>
          </a:p>
          <a:p>
            <a:r>
              <a:rPr lang="en-US" dirty="0"/>
              <a:t>Create outline manually or by using Auto Outline</a:t>
            </a:r>
          </a:p>
          <a:p>
            <a:r>
              <a:rPr lang="en-US" dirty="0"/>
              <a:t>Outline lets you control which data to display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ED0D27-9EED-F777-AB46-FE8C527B56D8}"/>
              </a:ext>
            </a:extLst>
          </p:cNvPr>
          <p:cNvGrpSpPr/>
          <p:nvPr/>
        </p:nvGrpSpPr>
        <p:grpSpPr>
          <a:xfrm>
            <a:off x="4546668" y="2275865"/>
            <a:ext cx="6934640" cy="3794351"/>
            <a:chOff x="2486756" y="2808427"/>
            <a:chExt cx="6934640" cy="3794351"/>
          </a:xfrm>
        </p:grpSpPr>
        <p:pic>
          <p:nvPicPr>
            <p:cNvPr id="6" name="Picture 5" descr="Image from the text showing how the outline feature function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6756" y="3227463"/>
              <a:ext cx="5265375" cy="2648614"/>
            </a:xfrm>
            <a:prstGeom prst="rect">
              <a:avLst/>
            </a:prstGeom>
            <a:ln>
              <a:solidFill>
                <a:srgbClr val="004482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649220" y="2808427"/>
              <a:ext cx="5772176" cy="360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Show or hide column details with the buttons at the top.</a:t>
              </a:r>
            </a:p>
          </p:txBody>
        </p:sp>
        <p:cxnSp>
          <p:nvCxnSpPr>
            <p:cNvPr id="8" name="Straight Connector 7"/>
            <p:cNvCxnSpPr>
              <a:cxnSpLocks/>
            </p:cNvCxnSpPr>
            <p:nvPr/>
          </p:nvCxnSpPr>
          <p:spPr bwMode="auto">
            <a:xfrm>
              <a:off x="2620845" y="5715518"/>
              <a:ext cx="386349" cy="435548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007195" y="5970938"/>
              <a:ext cx="5265375" cy="6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Show or hide row details with the buttons along the left side.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 bwMode="auto">
            <a:xfrm flipV="1">
              <a:off x="3130901" y="3064500"/>
              <a:ext cx="563818" cy="300327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91844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Outline Feature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92356"/>
            <a:ext cx="8291453" cy="4354482"/>
          </a:xfrm>
        </p:spPr>
        <p:txBody>
          <a:bodyPr/>
          <a:lstStyle/>
          <a:p>
            <a:r>
              <a:rPr lang="en-US" dirty="0"/>
              <a:t>First, insert formulas that sum or subtotal information from groups of rows or columns.</a:t>
            </a:r>
          </a:p>
          <a:p>
            <a:r>
              <a:rPr lang="en-US" dirty="0"/>
              <a:t>Auto Outline will recognize the distinct areas of data and group them accordingly.</a:t>
            </a:r>
          </a:p>
          <a:p>
            <a:r>
              <a:rPr lang="en-US" dirty="0"/>
              <a:t>Auto Outline then adds the outline structure along the top and left sides so the view can be adjusted.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05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Subtotals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29809"/>
            <a:ext cx="5596188" cy="4354482"/>
          </a:xfrm>
        </p:spPr>
        <p:txBody>
          <a:bodyPr/>
          <a:lstStyle/>
          <a:p>
            <a:r>
              <a:rPr lang="en-US" dirty="0"/>
              <a:t>This is somewhat simpler and quicker than creating an outline.</a:t>
            </a:r>
          </a:p>
          <a:p>
            <a:pPr lvl="1"/>
            <a:r>
              <a:rPr lang="en-US" dirty="0"/>
              <a:t>If data has no dividers or subtotals, the Subtotal command is the best option.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D6A0E-42FE-3D06-BB3E-01A0367359AA}"/>
              </a:ext>
            </a:extLst>
          </p:cNvPr>
          <p:cNvGrpSpPr/>
          <p:nvPr/>
        </p:nvGrpSpPr>
        <p:grpSpPr>
          <a:xfrm>
            <a:off x="3625180" y="1519888"/>
            <a:ext cx="8215968" cy="4864403"/>
            <a:chOff x="2238508" y="1606100"/>
            <a:chExt cx="8215968" cy="4864403"/>
          </a:xfrm>
        </p:grpSpPr>
        <p:pic>
          <p:nvPicPr>
            <p:cNvPr id="5" name="Picture 4" descr="Subtotal dialog box, as displayed in the text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7578662" y="1606100"/>
              <a:ext cx="2302685" cy="2931981"/>
            </a:xfrm>
            <a:prstGeom prst="rect">
              <a:avLst/>
            </a:prstGeom>
            <a:ln>
              <a:solidFill>
                <a:srgbClr val="004482"/>
              </a:solidFill>
            </a:ln>
          </p:spPr>
        </p:pic>
        <p:pic>
          <p:nvPicPr>
            <p:cNvPr id="8" name="Picture 7" descr="Image from the text showing a range of information without dividers or subtotals.">
              <a:extLst>
                <a:ext uri="{FF2B5EF4-FFF2-40B4-BE49-F238E27FC236}">
                  <a16:creationId xmlns:a16="http://schemas.microsoft.com/office/drawing/2014/main" id="{62403EB2-AF0F-48A4-8FB7-F0C183C6C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0655" y="3648694"/>
              <a:ext cx="4337891" cy="225931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BD1518-B390-4B71-ACB5-F25BA9D5BCBF}"/>
                </a:ext>
              </a:extLst>
            </p:cNvPr>
            <p:cNvSpPr txBox="1"/>
            <p:nvPr/>
          </p:nvSpPr>
          <p:spPr>
            <a:xfrm>
              <a:off x="2238508" y="5838663"/>
              <a:ext cx="4482183" cy="6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Start by sorting the list by the column you wish to use to group the subtotals (Region).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6C2CB11-24CD-4135-B3DD-483D0DD2D535}"/>
                </a:ext>
              </a:extLst>
            </p:cNvPr>
            <p:cNvCxnSpPr/>
            <p:nvPr/>
          </p:nvCxnSpPr>
          <p:spPr bwMode="auto">
            <a:xfrm flipV="1">
              <a:off x="6648546" y="3791616"/>
              <a:ext cx="836838" cy="1230883"/>
            </a:xfrm>
            <a:prstGeom prst="straightConnector1">
              <a:avLst/>
            </a:prstGeom>
            <a:noFill/>
            <a:ln w="25400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F6D699-D78E-40CF-95FF-F215CD6F11D6}"/>
                </a:ext>
              </a:extLst>
            </p:cNvPr>
            <p:cNvSpPr txBox="1"/>
            <p:nvPr/>
          </p:nvSpPr>
          <p:spPr>
            <a:xfrm>
              <a:off x="7485383" y="4552842"/>
              <a:ext cx="2969093" cy="117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Then you issue the Subtotal command and set the options (check out the next slide for the result).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18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F81E-A078-4CEA-8F5D-7221299E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Subtotals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082E7-C272-4080-930F-8F47C07A6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8844"/>
            <a:ext cx="8291453" cy="13901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figure shows the result of the Subtotal operation shown on the previous slide.</a:t>
            </a:r>
          </a:p>
        </p:txBody>
      </p:sp>
      <p:pic>
        <p:nvPicPr>
          <p:cNvPr id="5" name="Picture 4" descr="Image from the text that shows the result of the Subtotal command">
            <a:extLst>
              <a:ext uri="{FF2B5EF4-FFF2-40B4-BE49-F238E27FC236}">
                <a16:creationId xmlns:a16="http://schemas.microsoft.com/office/drawing/2014/main" id="{42B2D1D1-2043-409F-AF37-F6CACEE00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92" y="2717281"/>
            <a:ext cx="5837851" cy="3545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B9181B-8FF5-4E20-A27F-25F138C2766E}"/>
              </a:ext>
            </a:extLst>
          </p:cNvPr>
          <p:cNvSpPr txBox="1"/>
          <p:nvPr/>
        </p:nvSpPr>
        <p:spPr>
          <a:xfrm>
            <a:off x="9135734" y="2641628"/>
            <a:ext cx="2443211" cy="117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753" dirty="0"/>
              <a:t>Note the similarity between using the Subtotal and Outline features.</a:t>
            </a:r>
          </a:p>
        </p:txBody>
      </p:sp>
    </p:spTree>
    <p:extLst>
      <p:ext uri="{BB962C8B-B14F-4D97-AF65-F5344CB8AC3E}">
        <p14:creationId xmlns:p14="http://schemas.microsoft.com/office/powerpoint/2010/main" val="484235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Quick Analysis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quick, easy way to access popular analysis options without using the Ribbon commands.</a:t>
            </a:r>
          </a:p>
          <a:p>
            <a:r>
              <a:rPr lang="en-US" dirty="0"/>
              <a:t>The Quick Analysis tool button only appears when the mouse is near a selected range.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D9BF29-F9C0-54AB-012B-087B697E4FE9}"/>
              </a:ext>
            </a:extLst>
          </p:cNvPr>
          <p:cNvGrpSpPr/>
          <p:nvPr/>
        </p:nvGrpSpPr>
        <p:grpSpPr>
          <a:xfrm>
            <a:off x="2492974" y="3650391"/>
            <a:ext cx="8473037" cy="2540155"/>
            <a:chOff x="2302055" y="3249328"/>
            <a:chExt cx="8473037" cy="2540155"/>
          </a:xfrm>
        </p:grpSpPr>
        <p:pic>
          <p:nvPicPr>
            <p:cNvPr id="5" name="Picture 4" descr="Image from the text showing the Quick Analysis option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2055" y="3249328"/>
              <a:ext cx="4266751" cy="2540155"/>
            </a:xfrm>
            <a:prstGeom prst="rect">
              <a:avLst/>
            </a:prstGeom>
            <a:ln>
              <a:solidFill>
                <a:srgbClr val="004482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981668" y="3427537"/>
              <a:ext cx="3793424" cy="6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Options contain five categories</a:t>
              </a:r>
              <a:br>
                <a:rPr lang="en-US" sz="1753" dirty="0"/>
              </a:br>
              <a:r>
                <a:rPr lang="en-US" sz="1753" dirty="0"/>
                <a:t>based on the type of selected data.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5799677" y="3819689"/>
              <a:ext cx="1181991" cy="537974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1905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applies formatting to cells meeting a criteria.</a:t>
            </a:r>
          </a:p>
          <a:p>
            <a:r>
              <a:rPr lang="en-US" dirty="0"/>
              <a:t>Preset options can be applied.</a:t>
            </a:r>
          </a:p>
          <a:p>
            <a:r>
              <a:rPr lang="en-US" dirty="0"/>
              <a:t>You can create multiple rules for same set of data.</a:t>
            </a:r>
          </a:p>
          <a:p>
            <a:r>
              <a:rPr lang="en-US" dirty="0"/>
              <a:t>Conditional formatting updates cells when data is entered.</a:t>
            </a:r>
          </a:p>
          <a:p>
            <a:r>
              <a:rPr lang="en-US" dirty="0"/>
              <a:t>You can apply conditional formatting with graphics.</a:t>
            </a:r>
          </a:p>
          <a:p>
            <a:pPr lvl="1"/>
            <a:r>
              <a:rPr lang="en-US" dirty="0"/>
              <a:t>Apply data bars, color scales, or icon sets.</a:t>
            </a:r>
          </a:p>
        </p:txBody>
      </p:sp>
      <p:pic>
        <p:nvPicPr>
          <p:cNvPr id="5" name="Picture 4" descr="Image from the text that shows conditional formatting with data bars, a color scale, and an icon set to highlight trends and important inform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602" y="5029987"/>
            <a:ext cx="5385365" cy="1211909"/>
          </a:xfrm>
          <a:prstGeom prst="rect">
            <a:avLst/>
          </a:prstGeom>
          <a:ln>
            <a:solidFill>
              <a:srgbClr val="004482"/>
            </a:solidFill>
          </a:ln>
        </p:spPr>
      </p:pic>
    </p:spTree>
    <p:extLst>
      <p:ext uri="{BB962C8B-B14F-4D97-AF65-F5344CB8AC3E}">
        <p14:creationId xmlns:p14="http://schemas.microsoft.com/office/powerpoint/2010/main" val="414162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17" dirty="0"/>
              <a:t>Conditional Formatting Rules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Create, edit, and delete rules or rearrange the order.</a:t>
            </a:r>
          </a:p>
          <a:p>
            <a:r>
              <a:rPr lang="en-US" dirty="0"/>
              <a:t>This displays existing rules for the entire worksheet or current selection.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E4C30D-C36D-B54F-B97F-ED1F50D46E01}"/>
              </a:ext>
            </a:extLst>
          </p:cNvPr>
          <p:cNvGrpSpPr/>
          <p:nvPr/>
        </p:nvGrpSpPr>
        <p:grpSpPr>
          <a:xfrm>
            <a:off x="2330403" y="3252620"/>
            <a:ext cx="6495362" cy="3034489"/>
            <a:chOff x="2330403" y="2921029"/>
            <a:chExt cx="6495362" cy="3034489"/>
          </a:xfrm>
        </p:grpSpPr>
        <p:pic>
          <p:nvPicPr>
            <p:cNvPr id="5" name="Picture 4" descr="Screenshot of the Conditional Formatting Rules Manager dialog box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8703" y="2921029"/>
              <a:ext cx="6447062" cy="2402649"/>
            </a:xfrm>
            <a:prstGeom prst="rect">
              <a:avLst/>
            </a:prstGeom>
            <a:ln>
              <a:solidFill>
                <a:srgbClr val="004482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259771-5069-4D5F-8375-6DAA97444666}"/>
                </a:ext>
              </a:extLst>
            </p:cNvPr>
            <p:cNvSpPr txBox="1"/>
            <p:nvPr/>
          </p:nvSpPr>
          <p:spPr>
            <a:xfrm>
              <a:off x="2330403" y="5323678"/>
              <a:ext cx="6198465" cy="6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In this example, the Conditional Formatting Rules Manager is displaying the rules for the entire worksheet.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329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6120-8A9C-41A4-BA8C-FA1DD702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12" dirty="0"/>
              <a:t>Conditional Formatting Using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D178-2A8C-489D-BF00-E2CE863EE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2570368" cy="37608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Expand the possibilities of conditional formatting by creating a custom rule using a formula.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B46DAC-2D44-0611-F6A6-8DB04706BE6B}"/>
              </a:ext>
            </a:extLst>
          </p:cNvPr>
          <p:cNvGrpSpPr/>
          <p:nvPr/>
        </p:nvGrpSpPr>
        <p:grpSpPr>
          <a:xfrm>
            <a:off x="3848201" y="2086245"/>
            <a:ext cx="7307479" cy="3782847"/>
            <a:chOff x="2342774" y="2290124"/>
            <a:chExt cx="7307479" cy="3782847"/>
          </a:xfrm>
        </p:grpSpPr>
        <p:pic>
          <p:nvPicPr>
            <p:cNvPr id="5" name="Picture 4" descr="Image from the text showing how a formula calculating the length of time since the previous review is used with conditional formatting to identify if the next review is warranted">
              <a:extLst>
                <a:ext uri="{FF2B5EF4-FFF2-40B4-BE49-F238E27FC236}">
                  <a16:creationId xmlns:a16="http://schemas.microsoft.com/office/drawing/2014/main" id="{2E910B4A-5FA5-4583-98BF-F4471400B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9586" y="2290124"/>
              <a:ext cx="7230667" cy="315100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AA7F2E-FA4B-427E-ABE3-F1BE01210799}"/>
                </a:ext>
              </a:extLst>
            </p:cNvPr>
            <p:cNvSpPr txBox="1"/>
            <p:nvPr/>
          </p:nvSpPr>
          <p:spPr>
            <a:xfrm>
              <a:off x="2342774" y="5441131"/>
              <a:ext cx="6198465" cy="6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In this example, a formula is used to determine which employees are due for their annual wage review.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59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Functions to Modify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functions let you change text entries.</a:t>
            </a:r>
          </a:p>
          <a:p>
            <a:r>
              <a:rPr lang="en-US" dirty="0"/>
              <a:t>Changing case</a:t>
            </a:r>
          </a:p>
          <a:p>
            <a:pPr lvl="1"/>
            <a:r>
              <a:rPr lang="en-US" dirty="0"/>
              <a:t>PROPER converts only the first letter to uppercase.</a:t>
            </a:r>
          </a:p>
          <a:p>
            <a:pPr lvl="1"/>
            <a:r>
              <a:rPr lang="en-US" dirty="0"/>
              <a:t>UPPER converts all letters to uppercase.</a:t>
            </a:r>
          </a:p>
          <a:p>
            <a:pPr lvl="1"/>
            <a:r>
              <a:rPr lang="en-US" dirty="0"/>
              <a:t>LOWER converts all letters to lowercase.</a:t>
            </a:r>
          </a:p>
        </p:txBody>
      </p:sp>
      <p:pic>
        <p:nvPicPr>
          <p:cNvPr id="5" name="Picture 4" descr="Image from the text that shows an example of the PROPER, UPPER, and LOWER functions in u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049" y="4437319"/>
            <a:ext cx="5946376" cy="1431773"/>
          </a:xfrm>
          <a:prstGeom prst="rect">
            <a:avLst/>
          </a:prstGeom>
          <a:ln>
            <a:solidFill>
              <a:srgbClr val="004482"/>
            </a:solidFill>
          </a:ln>
        </p:spPr>
      </p:pic>
    </p:spTree>
    <p:extLst>
      <p:ext uri="{BB962C8B-B14F-4D97-AF65-F5344CB8AC3E}">
        <p14:creationId xmlns:p14="http://schemas.microsoft.com/office/powerpoint/2010/main" val="409504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12" dirty="0"/>
              <a:t>Extracting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LEFT, MID, RIGHT removes a specified number of characters.</a:t>
            </a:r>
          </a:p>
          <a:p>
            <a:r>
              <a:rPr lang="en-US" dirty="0"/>
              <a:t>TRIM leaves only a single space between words.</a:t>
            </a:r>
          </a:p>
        </p:txBody>
      </p:sp>
      <p:pic>
        <p:nvPicPr>
          <p:cNvPr id="5" name="Picture 4" descr="Image from the text that shows an example of the LEFT, RIGHT, MID, and TRIM functions in u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80" y="3284371"/>
            <a:ext cx="6953240" cy="1948430"/>
          </a:xfrm>
          <a:prstGeom prst="rect">
            <a:avLst/>
          </a:prstGeom>
          <a:ln>
            <a:solidFill>
              <a:srgbClr val="004482"/>
            </a:solidFill>
          </a:ln>
        </p:spPr>
      </p:pic>
    </p:spTree>
    <p:extLst>
      <p:ext uri="{BB962C8B-B14F-4D97-AF65-F5344CB8AC3E}">
        <p14:creationId xmlns:p14="http://schemas.microsoft.com/office/powerpoint/2010/main" val="75102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27" dirty="0"/>
              <a:t>Merge and Modify with Functions and Flash Fill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CONCATENATE</a:t>
            </a:r>
            <a:br>
              <a:rPr lang="en-US" dirty="0"/>
            </a:br>
            <a:r>
              <a:rPr lang="en-US" dirty="0"/>
              <a:t>combines two or more </a:t>
            </a:r>
            <a:br>
              <a:rPr lang="en-US" dirty="0"/>
            </a:br>
            <a:r>
              <a:rPr lang="en-US" dirty="0"/>
              <a:t>separate text entries </a:t>
            </a:r>
            <a:br>
              <a:rPr lang="en-US" dirty="0"/>
            </a:br>
            <a:r>
              <a:rPr lang="en-US" dirty="0"/>
              <a:t>into one cell</a:t>
            </a:r>
          </a:p>
          <a:p>
            <a:r>
              <a:rPr lang="en-US" dirty="0"/>
              <a:t>Flash Fill tool</a:t>
            </a:r>
          </a:p>
          <a:p>
            <a:pPr lvl="1"/>
            <a:r>
              <a:rPr lang="en-US" dirty="0"/>
              <a:t>Extracts one part of a cell only</a:t>
            </a:r>
          </a:p>
          <a:p>
            <a:pPr lvl="1"/>
            <a:r>
              <a:rPr lang="en-US" dirty="0"/>
              <a:t>Inserts text into a cell</a:t>
            </a:r>
          </a:p>
          <a:p>
            <a:pPr lvl="1"/>
            <a:r>
              <a:rPr lang="en-US" dirty="0"/>
              <a:t>Combines two names into one cell</a:t>
            </a:r>
          </a:p>
          <a:p>
            <a:pPr lvl="1"/>
            <a:r>
              <a:rPr lang="en-US" dirty="0"/>
              <a:t>Separates one name into two cells</a:t>
            </a:r>
          </a:p>
        </p:txBody>
      </p:sp>
      <p:pic>
        <p:nvPicPr>
          <p:cNvPr id="5" name="Picture 4" descr="Image from the text showing how the CONCATENATE function works: a first name in column A and a last name in column B combine into one entry into column 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182" y="2315106"/>
            <a:ext cx="4364323" cy="1922095"/>
          </a:xfrm>
          <a:prstGeom prst="rect">
            <a:avLst/>
          </a:prstGeom>
          <a:ln>
            <a:solidFill>
              <a:srgbClr val="004482"/>
            </a:solidFill>
          </a:ln>
        </p:spPr>
      </p:pic>
      <p:pic>
        <p:nvPicPr>
          <p:cNvPr id="7" name="Picture 6" descr="Image from the text that shows how flash fill pulls the area code from the phone number in column A and enters it into column 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834" y="4759302"/>
            <a:ext cx="2196407" cy="1109790"/>
          </a:xfrm>
          <a:prstGeom prst="rect">
            <a:avLst/>
          </a:prstGeom>
          <a:ln>
            <a:solidFill>
              <a:srgbClr val="004482"/>
            </a:solidFill>
          </a:ln>
        </p:spPr>
      </p:pic>
    </p:spTree>
    <p:extLst>
      <p:ext uri="{BB962C8B-B14F-4D97-AF65-F5344CB8AC3E}">
        <p14:creationId xmlns:p14="http://schemas.microsoft.com/office/powerpoint/2010/main" val="394757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12" dirty="0"/>
              <a:t>Other Text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60707"/>
            <a:ext cx="3042642" cy="35563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many other text functions in Excel. The </a:t>
            </a:r>
            <a:r>
              <a:rPr lang="en-US"/>
              <a:t>table here </a:t>
            </a:r>
            <a:r>
              <a:rPr lang="en-US" dirty="0"/>
              <a:t>shows just a few of them.</a:t>
            </a:r>
          </a:p>
        </p:txBody>
      </p:sp>
      <p:pic>
        <p:nvPicPr>
          <p:cNvPr id="5" name="Picture 4" descr="Text Functions table from the text showing the following functions: REPLACE, SUBSTITUTE, LEN, and REP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12" y="2222761"/>
            <a:ext cx="6241168" cy="39007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556028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Data Insights">
  <a:themeElements>
    <a:clrScheme name="STB 2013 colors">
      <a:dk1>
        <a:srgbClr val="000000"/>
      </a:dk1>
      <a:lt1>
        <a:srgbClr val="FFFFFF"/>
      </a:lt1>
      <a:dk2>
        <a:srgbClr val="505050"/>
      </a:dk2>
      <a:lt2>
        <a:srgbClr val="D2D2D2"/>
      </a:lt2>
      <a:accent1>
        <a:srgbClr val="0072C6"/>
      </a:accent1>
      <a:accent2>
        <a:srgbClr val="008272"/>
      </a:accent2>
      <a:accent3>
        <a:srgbClr val="68217A"/>
      </a:accent3>
      <a:accent4>
        <a:srgbClr val="DC3C00"/>
      </a:accent4>
      <a:accent5>
        <a:srgbClr val="FF8C00"/>
      </a:accent5>
      <a:accent6>
        <a:srgbClr val="00BCF2"/>
      </a:accent6>
      <a:hlink>
        <a:srgbClr val="505050"/>
      </a:hlink>
      <a:folHlink>
        <a:srgbClr val="505050"/>
      </a:folHlink>
    </a:clrScheme>
    <a:fontScheme name="STB-2013-Segoe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ud and Enterprise Template July 2013" id="{4B4D3566-23A7-4298-B24F-E091AC86EA46}" vid="{4478AA4A-1A2F-450F-A079-1C3670FFC8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6794</TotalTime>
  <Words>1139</Words>
  <Application>Microsoft Office PowerPoint</Application>
  <PresentationFormat>Widescreen</PresentationFormat>
  <Paragraphs>125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Adelon-Light</vt:lpstr>
      <vt:lpstr>AR ESSENCE</vt:lpstr>
      <vt:lpstr>Arial</vt:lpstr>
      <vt:lpstr>Calibri</vt:lpstr>
      <vt:lpstr>Calibri Light</vt:lpstr>
      <vt:lpstr>Constantia</vt:lpstr>
      <vt:lpstr>Segoe UI</vt:lpstr>
      <vt:lpstr>Speak Pro</vt:lpstr>
      <vt:lpstr>Times New Roman</vt:lpstr>
      <vt:lpstr>RetrospectVTI</vt:lpstr>
      <vt:lpstr>Data Insights</vt:lpstr>
      <vt:lpstr>COMP 1100 Data Modeling &amp; Management</vt:lpstr>
      <vt:lpstr>ALERTS</vt:lpstr>
      <vt:lpstr>Conditional Formatting</vt:lpstr>
      <vt:lpstr>Conditional Formatting Rules Manager</vt:lpstr>
      <vt:lpstr>Conditional Formatting Using Formulas</vt:lpstr>
      <vt:lpstr>Using Functions to Modify Text</vt:lpstr>
      <vt:lpstr>Extracting Text</vt:lpstr>
      <vt:lpstr>Merge and Modify with Functions and Flash Fill</vt:lpstr>
      <vt:lpstr>Other Text Functions</vt:lpstr>
      <vt:lpstr>Creating Conditional Functions Using IF Criteria</vt:lpstr>
      <vt:lpstr>IF Criteria Function Arguments</vt:lpstr>
      <vt:lpstr>The IF Function in Action!</vt:lpstr>
      <vt:lpstr>Nested Functions</vt:lpstr>
      <vt:lpstr>The SWITCH Function</vt:lpstr>
      <vt:lpstr>Troubleshooting Formulas</vt:lpstr>
      <vt:lpstr>Troubleshooting Formulas (cont.)</vt:lpstr>
      <vt:lpstr>Checking for Errors</vt:lpstr>
      <vt:lpstr>Evaluate a Formula</vt:lpstr>
      <vt:lpstr>3-D Cell References</vt:lpstr>
      <vt:lpstr>Introducing Lookup Functions</vt:lpstr>
      <vt:lpstr>VLOOKUP and HLOOKUP</vt:lpstr>
      <vt:lpstr>VLOOKUP and HLOOKUP (cont.)</vt:lpstr>
      <vt:lpstr>The Outline Feature</vt:lpstr>
      <vt:lpstr>The Outline Feature (cont.)</vt:lpstr>
      <vt:lpstr>Creating Subtotals</vt:lpstr>
      <vt:lpstr>Subtotals</vt:lpstr>
      <vt:lpstr>Using the Quick Analysis Tool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96</cp:revision>
  <cp:lastPrinted>2024-03-14T13:38:55Z</cp:lastPrinted>
  <dcterms:created xsi:type="dcterms:W3CDTF">2021-01-24T03:14:21Z</dcterms:created>
  <dcterms:modified xsi:type="dcterms:W3CDTF">2024-03-28T17:17:43Z</dcterms:modified>
</cp:coreProperties>
</file>