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24"/>
  </p:notesMasterIdLst>
  <p:sldIdLst>
    <p:sldId id="266" r:id="rId6"/>
    <p:sldId id="311" r:id="rId7"/>
    <p:sldId id="287" r:id="rId8"/>
    <p:sldId id="312" r:id="rId9"/>
    <p:sldId id="1438" r:id="rId10"/>
    <p:sldId id="1413" r:id="rId11"/>
    <p:sldId id="1414" r:id="rId12"/>
    <p:sldId id="1415" r:id="rId13"/>
    <p:sldId id="1416" r:id="rId14"/>
    <p:sldId id="1417" r:id="rId15"/>
    <p:sldId id="1436" r:id="rId16"/>
    <p:sldId id="1420" r:id="rId17"/>
    <p:sldId id="1421" r:id="rId18"/>
    <p:sldId id="1422" r:id="rId19"/>
    <p:sldId id="1423" r:id="rId20"/>
    <p:sldId id="1424" r:id="rId21"/>
    <p:sldId id="1425" r:id="rId22"/>
    <p:sldId id="1437"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2" autoAdjust="0"/>
    <p:restoredTop sz="85914" autoAdjust="0"/>
  </p:normalViewPr>
  <p:slideViewPr>
    <p:cSldViewPr snapToGrid="0">
      <p:cViewPr varScale="1">
        <p:scale>
          <a:sx n="95" d="100"/>
          <a:sy n="95"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8605DE3-FFF9-4227-9AD0-2239B4C4B670}" type="datetimeFigureOut">
              <a:rPr lang="en-US" smtClean="0"/>
              <a:t>3/14/2024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crosoft.com/en-us/download/details.aspx?id=3839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Wirth &amp; playing cards</a:t>
            </a:r>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268">
              <a:spcAft>
                <a:spcPts val="351"/>
              </a:spcAft>
              <a:defRPr/>
            </a:pPr>
            <a:r>
              <a:rPr lang="en-US" sz="1000" dirty="0"/>
              <a:t>Increasingly, we have access to geospatial data, and recently introduced </a:t>
            </a:r>
            <a:r>
              <a:rPr lang="en-US" sz="1000" u="sng" dirty="0">
                <a:hlinkClick r:id="rId3"/>
              </a:rPr>
              <a:t>Power Map</a:t>
            </a:r>
            <a:r>
              <a:rPr lang="en-US" sz="1000" dirty="0"/>
              <a:t> brings new 3D visualization tool for mapping, exploring, and interacting with geographical and temporal data to Excel, enabling people to discover and share new insights such as trends, patterns, and outliers in their data over time. In addition, with Power Map, users can easily capture and distribute their insights in the form of an interactive movie, telling compelling stories about their data.</a:t>
            </a:r>
          </a:p>
          <a:p>
            <a:pPr defTabSz="962268">
              <a:spcAft>
                <a:spcPts val="351"/>
              </a:spcAft>
              <a:defRPr/>
            </a:pPr>
            <a:endParaRPr lang="en-US" sz="1000" dirty="0"/>
          </a:p>
          <a:p>
            <a:pPr defTabSz="962268">
              <a:spcAft>
                <a:spcPts val="351"/>
              </a:spcAft>
              <a:defRPr/>
            </a:pPr>
            <a:r>
              <a:rPr lang="en-US" sz="1000" dirty="0"/>
              <a:t>Inspiration for Power Map came from Microsoft Research’s </a:t>
            </a:r>
            <a:r>
              <a:rPr lang="en-US" sz="1000" dirty="0" err="1"/>
              <a:t>WorldWide</a:t>
            </a:r>
            <a:r>
              <a:rPr lang="en-US" sz="1000" dirty="0"/>
              <a:t> Telescope project. Launched in 2008, </a:t>
            </a:r>
            <a:r>
              <a:rPr lang="en-US" sz="1000" dirty="0" err="1"/>
              <a:t>WorldWide</a:t>
            </a:r>
            <a:r>
              <a:rPr lang="en-US" sz="1000" dirty="0"/>
              <a:t> Telescope is used by the astronomy community to visualize imagery and data, essentially giving astronomers an observatory in a PC. </a:t>
            </a:r>
          </a:p>
          <a:p>
            <a:pPr defTabSz="962268">
              <a:spcAft>
                <a:spcPts val="351"/>
              </a:spcAft>
              <a:defRPr/>
            </a:pPr>
            <a:endParaRPr lang="en-US" sz="1000" dirty="0"/>
          </a:p>
          <a:p>
            <a:r>
              <a:rPr lang="en-US" sz="1000" b="1" dirty="0"/>
              <a:t>What’s Next?</a:t>
            </a:r>
          </a:p>
          <a:p>
            <a:r>
              <a:rPr lang="en-US" sz="1000" dirty="0"/>
              <a:t>The importance for data visualization is on the rise. Deeper interactivity that blend analysis and visualizations even more fluidly, newer types of visualizations that enable you to see deeper insights more easily, richer experiences on the devices customers use most, and great storytelling experiences are just a few of the areas we’re investing in to make sure Excel remains the data productivity app of choice as our customer needs evolve.</a:t>
            </a:r>
          </a:p>
          <a:p>
            <a:pPr defTabSz="962268">
              <a:spcAft>
                <a:spcPts val="351"/>
              </a:spcAft>
              <a:defRPr/>
            </a:pPr>
            <a:endParaRPr lang="en-US" sz="1000" dirty="0"/>
          </a:p>
          <a:p>
            <a:endParaRPr lang="en-US" sz="1100" dirty="0"/>
          </a:p>
        </p:txBody>
      </p:sp>
      <p:sp>
        <p:nvSpPr>
          <p:cNvPr id="4" name="Header Placeholder 3"/>
          <p:cNvSpPr>
            <a:spLocks noGrp="1"/>
          </p:cNvSpPr>
          <p:nvPr>
            <p:ph type="hdr" sz="quarter" idx="10"/>
          </p:nvPr>
        </p:nvSpPr>
        <p:spPr/>
        <p:txBody>
          <a:bodyPr/>
          <a:lstStyle/>
          <a:p>
            <a:pPr defTabSz="943002">
              <a:defRPr/>
            </a:pPr>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defRPr/>
            </a:pP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defRPr/>
            </a:pPr>
            <a:fld id="{2C95E057-5B58-4C1B-9A58-04A7F989C703}" type="datetime1">
              <a:rPr lang="en-US">
                <a:solidFill>
                  <a:prstClr val="black"/>
                </a:solidFill>
                <a:latin typeface="Segoe UI" pitchFamily="34" charset="0"/>
              </a:rPr>
              <a:pPr defTabSz="943002">
                <a:defRPr/>
              </a:pPr>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defRPr/>
            </a:pPr>
            <a:fld id="{B4008EB6-D09E-4580-8CD6-DDB14511944F}" type="slidenum">
              <a:rPr lang="en-US">
                <a:solidFill>
                  <a:prstClr val="black"/>
                </a:solidFill>
                <a:latin typeface="Segoe UI" pitchFamily="34" charset="0"/>
              </a:rPr>
              <a:pPr defTabSz="943002">
                <a:defRPr/>
              </a:pPr>
              <a:t>10</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385888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617">
              <a:spcAft>
                <a:spcPts val="351"/>
              </a:spcAft>
              <a:defRPr/>
            </a:pPr>
            <a:r>
              <a:rPr lang="en-US" sz="1100" dirty="0"/>
              <a:t>Power BI for Office 365 is a complete self-service BI solution delivered through Excel and Office 365 that provides data discovery, analysis, and visualization capabilities to identify deeper business insights from data in Excel. The Power BI for Office 365 service is a cloud-based solution that enable collaboration and reduces the barriers to deploying a BI environment for sharing reports and accessing information. </a:t>
            </a:r>
          </a:p>
          <a:p>
            <a:endParaRPr lang="en-US" sz="1100" b="1" dirty="0"/>
          </a:p>
          <a:p>
            <a:endParaRPr lang="en-US"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Server &amp; Tools Business</a:t>
            </a: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5231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5231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0B208224-8D9E-4093-AAD0-274EDEF23CD2}"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11</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6529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Collaborate and stay connected with Office 365:</a:t>
            </a:r>
            <a:r>
              <a:rPr lang="en-US" dirty="0"/>
              <a:t> </a:t>
            </a:r>
            <a:r>
              <a:rPr lang="en-US" sz="1100" dirty="0"/>
              <a:t>Extends Self-Service BI with ease of collaboration and sharing of reports and data sets which reducing friction from deployment and adoption.  </a:t>
            </a:r>
            <a:br>
              <a:rPr lang="en-US" sz="1100" dirty="0"/>
            </a:br>
            <a:endParaRPr lang="en-US" sz="1100" dirty="0"/>
          </a:p>
          <a:p>
            <a:pPr defTabSz="962268">
              <a:spcAft>
                <a:spcPts val="351"/>
              </a:spcAft>
              <a:defRPr/>
            </a:pPr>
            <a:r>
              <a:rPr lang="en-US" sz="1000" b="1" dirty="0"/>
              <a:t>Power BI Sites</a:t>
            </a:r>
            <a:r>
              <a:rPr lang="en-US" sz="1000" dirty="0"/>
              <a:t> – quickly create collaborative BI sites for your team to share reports. Larger workbook viewing is now supported (up to 250MB) so that users can view and interact with larger workbooks through the browser. Power BI sites provide a highly visual experience for sharing reports including live report tiles to ease in locate the right report quickly. </a:t>
            </a:r>
          </a:p>
          <a:p>
            <a:endParaRPr lang="en-US" sz="1100"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12</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29941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Manage data queries for the team</a:t>
            </a:r>
          </a:p>
          <a:p>
            <a:r>
              <a:rPr lang="en-US" sz="1000" dirty="0"/>
              <a:t>With Power BI people can share not only workbooks but also the queries they create using Power Query in Excel. This allows members of the team to build and manage data queries for others to use when creating their own reports.</a:t>
            </a:r>
          </a:p>
          <a:p>
            <a:endParaRPr lang="en-US" sz="1000" dirty="0"/>
          </a:p>
          <a:p>
            <a:r>
              <a:rPr lang="en-US" sz="1100" dirty="0"/>
              <a:t>Once published to Power BI users can define who they want to share their data queries with and track who’s accessing which queries. Data queries are registered with the Data Catalog so that they can be easily discovered through data search in Excel. If a user tries to access a query but they do not have access to the underlying data source, a workflow will allow them to request access from the DBA responsible for the data.</a:t>
            </a:r>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13</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337485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780">
              <a:spcAft>
                <a:spcPts val="347"/>
              </a:spcAft>
              <a:defRPr/>
            </a:pPr>
            <a:r>
              <a:rPr lang="en-US" sz="1100" b="1" dirty="0"/>
              <a:t>Keep reports up to date with data refresh</a:t>
            </a:r>
            <a:endParaRPr lang="en-US" sz="1100" dirty="0"/>
          </a:p>
          <a:p>
            <a:pPr defTabSz="951780">
              <a:spcAft>
                <a:spcPts val="347"/>
              </a:spcAft>
              <a:defRPr/>
            </a:pPr>
            <a:endParaRPr lang="en-US" sz="1100" dirty="0"/>
          </a:p>
          <a:p>
            <a:pPr defTabSz="951780">
              <a:spcAft>
                <a:spcPts val="347"/>
              </a:spcAft>
              <a:defRPr/>
            </a:pPr>
            <a:r>
              <a:rPr lang="en-US" sz="1100" dirty="0"/>
              <a:t>A cloud based Business Intelligence solution must enable you to keep your reports connected to your on-premises data to keep their data fresh. </a:t>
            </a:r>
            <a:endParaRPr lang="en-US" sz="1000" b="1" dirty="0"/>
          </a:p>
          <a:p>
            <a:endParaRPr lang="en-US" sz="1000" dirty="0"/>
          </a:p>
          <a:p>
            <a:r>
              <a:rPr lang="en-US" sz="1000" dirty="0"/>
              <a:t>Keep your reports up to date by scheduling when the data should refresh. The Data Management Gateway allows reports that have been saved to the cloud to connect back to on-premises data sources to refresh data. </a:t>
            </a:r>
          </a:p>
          <a:p>
            <a:pPr marL="176941" indent="-176941">
              <a:buFont typeface="Arial" panose="020B0604020202020204" pitchFamily="34" charset="0"/>
              <a:buChar char="•"/>
            </a:pPr>
            <a:r>
              <a:rPr lang="en-US" sz="1000" dirty="0"/>
              <a:t>Scheduled data refresh for your reports</a:t>
            </a:r>
          </a:p>
          <a:p>
            <a:pPr marL="176941" indent="-176941">
              <a:buFont typeface="Arial" panose="020B0604020202020204" pitchFamily="34" charset="0"/>
              <a:buChar char="•"/>
            </a:pPr>
            <a:r>
              <a:rPr lang="en-US" sz="1000" dirty="0"/>
              <a:t>Connect cloud based report to on-premises data</a:t>
            </a:r>
          </a:p>
          <a:p>
            <a:pPr marL="176941" indent="-176941">
              <a:buFont typeface="Arial" panose="020B0604020202020204" pitchFamily="34" charset="0"/>
              <a:buChar char="•"/>
            </a:pPr>
            <a:endParaRPr lang="en-US" sz="1000" dirty="0"/>
          </a:p>
          <a:p>
            <a:pPr defTabSz="962268">
              <a:spcAft>
                <a:spcPts val="351"/>
              </a:spcAft>
              <a:defRPr/>
            </a:pPr>
            <a:r>
              <a:rPr lang="en-US" sz="1000" dirty="0"/>
              <a:t>The data management gateway is installed and configured by IT on-premises, and enables reports to connect through the firewall back to their underlying data sources.  </a:t>
            </a:r>
          </a:p>
          <a:p>
            <a:endParaRPr lang="en-US" sz="1000" dirty="0"/>
          </a:p>
          <a:p>
            <a:pPr marL="175012" indent="-175012" defTabSz="951780">
              <a:spcAft>
                <a:spcPts val="347"/>
              </a:spcAft>
              <a:buFont typeface="Arial" panose="020B0604020202020204" pitchFamily="34" charset="0"/>
              <a:buChar char="•"/>
              <a:defRPr/>
            </a:pPr>
            <a:endParaRPr lang="en-US" sz="1100"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14</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49139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Maintain a Data Catalog of searchable data </a:t>
            </a:r>
            <a:endParaRPr lang="en-US" sz="1000" dirty="0"/>
          </a:p>
          <a:p>
            <a:r>
              <a:rPr lang="en-US" sz="1000" dirty="0"/>
              <a:t>IT departments can now use the Data Catalog feature of Power BI to make it easier for everyone to find and connect to corporate data. </a:t>
            </a:r>
          </a:p>
          <a:p>
            <a:pPr defTabSz="962268">
              <a:spcAft>
                <a:spcPts val="351"/>
              </a:spcAft>
              <a:defRPr/>
            </a:pPr>
            <a:endParaRPr lang="en-US" sz="1000" dirty="0"/>
          </a:p>
          <a:p>
            <a:pPr defTabSz="962268">
              <a:spcAft>
                <a:spcPts val="351"/>
              </a:spcAft>
              <a:defRPr/>
            </a:pPr>
            <a:r>
              <a:rPr lang="en-US" sz="1000" dirty="0"/>
              <a:t>The Data Catalog is a feature of Power BI  which serves as a search engine for data, the IT department can register data from across the organization with the Data Catalog. This data is then searchable from within Power Query in Excel so that users can easily find and connect to corporate data they need without having to call IT with one off data requests. </a:t>
            </a:r>
          </a:p>
          <a:p>
            <a:pPr defTabSz="962268">
              <a:spcAft>
                <a:spcPts val="351"/>
              </a:spcAft>
              <a:defRPr/>
            </a:pPr>
            <a:endParaRPr lang="en-US" sz="1000" dirty="0"/>
          </a:p>
          <a:p>
            <a:pPr defTabSz="962268">
              <a:spcAft>
                <a:spcPts val="351"/>
              </a:spcAft>
              <a:defRPr/>
            </a:pPr>
            <a:r>
              <a:rPr lang="en-US" sz="1000" dirty="0"/>
              <a:t>When searching for data from Excel, users will now receive results from public data sources, corporate data sources managed by IT, as well as data queries that colleagues are publishing into Power BI. Making it easier to discover what connect exists and reducing duplicative efforts across the organization.  </a:t>
            </a:r>
            <a:endParaRPr lang="en-US" sz="1100" dirty="0"/>
          </a:p>
          <a:p>
            <a:pPr marL="175012" indent="-175012">
              <a:buFont typeface="Arial" panose="020B0604020202020204" pitchFamily="34" charset="0"/>
              <a:buChar char="•"/>
            </a:pPr>
            <a:endParaRPr lang="en-US" sz="1100" dirty="0"/>
          </a:p>
          <a:p>
            <a:r>
              <a:rPr lang="en-US" sz="1100" dirty="0"/>
              <a:t>The Data Catalog also tracks data access and usage across the organization, providing IT with better telemetry for data governance and resource allocation. </a:t>
            </a:r>
          </a:p>
          <a:p>
            <a:endParaRPr lang="en-US" sz="1100"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15</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95119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268">
              <a:spcAft>
                <a:spcPts val="351"/>
              </a:spcAft>
              <a:defRPr/>
            </a:pPr>
            <a:r>
              <a:rPr lang="en-US" sz="1000" b="1" dirty="0"/>
              <a:t>Stay connected with mobile access to your reports </a:t>
            </a:r>
            <a:endParaRPr lang="en-US" sz="1100" dirty="0"/>
          </a:p>
          <a:p>
            <a:pPr defTabSz="951780">
              <a:spcAft>
                <a:spcPts val="347"/>
              </a:spcAft>
              <a:defRPr/>
            </a:pPr>
            <a:endParaRPr lang="en-US" sz="1100" dirty="0"/>
          </a:p>
          <a:p>
            <a:pPr defTabSz="951780">
              <a:spcAft>
                <a:spcPts val="347"/>
              </a:spcAft>
              <a:defRPr/>
            </a:pPr>
            <a:r>
              <a:rPr lang="en-US" sz="1100" dirty="0"/>
              <a:t>Mobile BI access to reports in Office 365 is provided through two mechanisms. First, Excel and Power View reports now render in HTML5 so that you can access these reports from any HTML5 compatible browser, on any device. The second, is through native mobile BI apps connect to the Power BI service to keep users connected to their favorite reports, which they can view and explore from their tablet devices. Windows 8.1 tablet devices will be supported are currently supported and </a:t>
            </a:r>
            <a:r>
              <a:rPr lang="en-US" sz="1100" dirty="0" err="1"/>
              <a:t>iOS</a:t>
            </a:r>
            <a:r>
              <a:rPr lang="en-US" sz="1100" dirty="0"/>
              <a:t> will be supported in H2 of CY2014.</a:t>
            </a:r>
          </a:p>
          <a:p>
            <a:endParaRPr lang="en-US" sz="1100" dirty="0">
              <a:latin typeface="Segoe" pitchFamily="34" charset="0"/>
            </a:endParaRPr>
          </a:p>
          <a:p>
            <a:endParaRPr lang="en-US" sz="1100"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16</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77554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268">
              <a:spcAft>
                <a:spcPts val="351"/>
              </a:spcAft>
              <a:defRPr/>
            </a:pPr>
            <a:r>
              <a:rPr lang="en-US" sz="1000" b="1" dirty="0"/>
              <a:t>Power BI enables business users to interact with their data in natural language</a:t>
            </a:r>
            <a:r>
              <a:rPr lang="en-US" sz="1000" dirty="0"/>
              <a:t>. The natural language query capability allows users to ask questions of their corporate data and get instant and visual results. </a:t>
            </a:r>
            <a:r>
              <a:rPr lang="en-US" dirty="0"/>
              <a:t>The experience is instantaneous and uses natural language query. Q&amp;A interprets the semantics of the question the user is asking and serves up the correct interactive chart or graph. </a:t>
            </a:r>
            <a:endParaRPr lang="en-US" sz="1000" dirty="0"/>
          </a:p>
          <a:p>
            <a:pPr defTabSz="962268">
              <a:spcAft>
                <a:spcPts val="351"/>
              </a:spcAft>
              <a:defRPr/>
            </a:pPr>
            <a:endParaRPr lang="en-US" sz="1000" dirty="0"/>
          </a:p>
          <a:p>
            <a:pPr defTabSz="962268">
              <a:spcAft>
                <a:spcPts val="351"/>
              </a:spcAft>
              <a:defRPr/>
            </a:pPr>
            <a:r>
              <a:rPr lang="en-US" sz="1000" dirty="0"/>
              <a:t>It’s as easy as going to a colleague to ask a question. This dramatically increases how many business users can get more value from their existing BI solutions. </a:t>
            </a:r>
            <a:endParaRPr lang="en-US" sz="1000" b="1" dirty="0"/>
          </a:p>
          <a:p>
            <a:endParaRPr lang="en-US" sz="1000" b="1" dirty="0"/>
          </a:p>
          <a:p>
            <a:endParaRPr lang="en-US" sz="1000" b="1" dirty="0"/>
          </a:p>
          <a:p>
            <a:endParaRPr lang="en-US" sz="1100" dirty="0"/>
          </a:p>
          <a:p>
            <a:endParaRPr lang="en-US" sz="1100" dirty="0">
              <a:latin typeface="Segoe" pitchFamily="34" charset="0"/>
            </a:endParaRPr>
          </a:p>
          <a:p>
            <a:endParaRPr lang="en-US" sz="1100" dirty="0"/>
          </a:p>
        </p:txBody>
      </p:sp>
      <p:sp>
        <p:nvSpPr>
          <p:cNvPr id="4" name="Header Placeholder 3"/>
          <p:cNvSpPr>
            <a:spLocks noGrp="1"/>
          </p:cNvSpPr>
          <p:nvPr>
            <p:ph type="hdr" sz="quarter" idx="10"/>
          </p:nvPr>
        </p:nvSpPr>
        <p:spPr/>
        <p:txBody>
          <a:bodyPr/>
          <a:lstStyle/>
          <a:p>
            <a:pPr defTabSz="943002"/>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fld id="{2C95E057-5B58-4C1B-9A58-04A7F989C703}" type="datetime1">
              <a:rPr lang="en-US">
                <a:solidFill>
                  <a:prstClr val="black"/>
                </a:solidFill>
                <a:latin typeface="Segoe UI" pitchFamily="34" charset="0"/>
              </a:rPr>
              <a:pPr defTabSz="943002"/>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fld id="{B4008EB6-D09E-4580-8CD6-DDB14511944F}" type="slidenum">
              <a:rPr lang="en-US">
                <a:solidFill>
                  <a:prstClr val="black"/>
                </a:solidFill>
                <a:latin typeface="Segoe UI" pitchFamily="34" charset="0"/>
              </a:rPr>
              <a:pPr defTabSz="943002"/>
              <a:t>17</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68682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18</a:t>
            </a:fld>
            <a:endParaRPr lang="en-US"/>
          </a:p>
        </p:txBody>
      </p:sp>
    </p:spTree>
    <p:extLst>
      <p:ext uri="{BB962C8B-B14F-4D97-AF65-F5344CB8AC3E}">
        <p14:creationId xmlns:p14="http://schemas.microsoft.com/office/powerpoint/2010/main" val="203426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2</a:t>
            </a:fld>
            <a:endParaRPr lang="en-US"/>
          </a:p>
        </p:txBody>
      </p:sp>
    </p:spTree>
    <p:extLst>
      <p:ext uri="{BB962C8B-B14F-4D97-AF65-F5344CB8AC3E}">
        <p14:creationId xmlns:p14="http://schemas.microsoft.com/office/powerpoint/2010/main" val="150845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3</a:t>
            </a:fld>
            <a:endParaRPr lang="en-US"/>
          </a:p>
        </p:txBody>
      </p:sp>
    </p:spTree>
    <p:extLst>
      <p:ext uri="{BB962C8B-B14F-4D97-AF65-F5344CB8AC3E}">
        <p14:creationId xmlns:p14="http://schemas.microsoft.com/office/powerpoint/2010/main" val="40604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4</a:t>
            </a:fld>
            <a:endParaRPr lang="en-US"/>
          </a:p>
        </p:txBody>
      </p:sp>
    </p:spTree>
    <p:extLst>
      <p:ext uri="{BB962C8B-B14F-4D97-AF65-F5344CB8AC3E}">
        <p14:creationId xmlns:p14="http://schemas.microsoft.com/office/powerpoint/2010/main" val="43756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5</a:t>
            </a:fld>
            <a:endParaRPr lang="en-US"/>
          </a:p>
        </p:txBody>
      </p:sp>
    </p:spTree>
    <p:extLst>
      <p:ext uri="{BB962C8B-B14F-4D97-AF65-F5344CB8AC3E}">
        <p14:creationId xmlns:p14="http://schemas.microsoft.com/office/powerpoint/2010/main" val="127025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a:t>
            </a:r>
          </a:p>
          <a:p>
            <a:endParaRPr lang="en-US" dirty="0"/>
          </a:p>
          <a:p>
            <a:pPr lvl="1"/>
            <a:r>
              <a:rPr lang="en-US" sz="1000" b="1" dirty="0"/>
              <a:t>Excel is the most commonly used analytical tool for business users</a:t>
            </a:r>
            <a:r>
              <a:rPr lang="en-US" sz="1000" dirty="0"/>
              <a:t> – it truly is accessible to anyone. No other vendor has the ability to reach a billion users through tools they already know and use. Today Excel delivers end-to-end self-service BI functionality through capabilities such as Power Query, Power Pivot, Power View and Power Map. With the accessibility of Excel and proliferation of Office 365, we can lower the barrier of entry for businesses who want to take advantage of the benefits of business intelligence by putting the right analytics tools in everyone’s hands with no friction.</a:t>
            </a:r>
          </a:p>
          <a:p>
            <a:pPr marL="112766" lvl="1"/>
            <a:endParaRPr lang="en-US" dirty="0">
              <a:effectLst/>
            </a:endParaRPr>
          </a:p>
          <a:p>
            <a:pPr marL="176941" indent="-176941">
              <a:buFont typeface="Arial" panose="020B0604020202020204" pitchFamily="34" charset="0"/>
              <a:buChar char="•"/>
            </a:pPr>
            <a:r>
              <a:rPr lang="en-US" sz="1000" b="1" dirty="0"/>
              <a:t>Ease of deployment through Office 365.</a:t>
            </a:r>
            <a:r>
              <a:rPr lang="en-US" sz="1000" dirty="0"/>
              <a:t>. Power BI dramatically simplifies and reduces the time it takes for IT to setup and manage the complex infrastructure needed for an enterprise wide BI platform</a:t>
            </a:r>
            <a:r>
              <a:rPr lang="en-US" sz="1100" dirty="0"/>
              <a:t>. Power BI enables businesses to balance between the needs of business users working in Excel and an IT department’s requirements for agility, monitoring and governance. IT can also provide business users the ability to search and access IT sanctioned corporate data sources both on premises and in the cloud while monitoring query usage against their data. </a:t>
            </a:r>
          </a:p>
          <a:p>
            <a:pPr marL="176941" indent="-176941">
              <a:buFont typeface="Arial" panose="020B0604020202020204" pitchFamily="34" charset="0"/>
              <a:buChar char="•"/>
            </a:pPr>
            <a:endParaRPr lang="en-US" sz="1100" b="1" dirty="0"/>
          </a:p>
          <a:p>
            <a:endParaRPr lang="en-US" dirty="0"/>
          </a:p>
        </p:txBody>
      </p:sp>
      <p:sp>
        <p:nvSpPr>
          <p:cNvPr id="4" name="Header Placeholder 3"/>
          <p:cNvSpPr>
            <a:spLocks noGrp="1"/>
          </p:cNvSpPr>
          <p:nvPr>
            <p:ph type="hdr" sz="quarter" idx="10"/>
          </p:nvPr>
        </p:nvSpPr>
        <p:spPr/>
        <p:txBody>
          <a:bodyPr/>
          <a:lstStyle/>
          <a:p>
            <a:pPr defTabSz="943002">
              <a:defRPr/>
            </a:pPr>
            <a:r>
              <a:rPr lang="en-US">
                <a:gradFill>
                  <a:gsLst>
                    <a:gs pos="0">
                      <a:prstClr val="black">
                        <a:lumMod val="50000"/>
                      </a:prstClr>
                    </a:gs>
                    <a:gs pos="100000">
                      <a:prstClr val="black">
                        <a:lumMod val="50000"/>
                      </a:prstClr>
                    </a:gs>
                  </a:gsLst>
                  <a:lin ang="5400000" scaled="0"/>
                </a:gradFill>
                <a:latin typeface="Segoe UI" pitchFamily="34" charset="0"/>
              </a:rPr>
              <a:t>Server &amp; Tools Business</a:t>
            </a: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52314"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52314"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defRPr/>
            </a:pPr>
            <a:fld id="{0B208224-8D9E-4093-AAD0-274EDEF23CD2}" type="datetime1">
              <a:rPr lang="en-US">
                <a:solidFill>
                  <a:prstClr val="black"/>
                </a:solidFill>
                <a:latin typeface="Segoe UI" pitchFamily="34" charset="0"/>
              </a:rPr>
              <a:pPr defTabSz="943002">
                <a:defRPr/>
              </a:pPr>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defRPr/>
            </a:pPr>
            <a:fld id="{B4008EB6-D09E-4580-8CD6-DDB14511944F}" type="slidenum">
              <a:rPr lang="en-US">
                <a:solidFill>
                  <a:prstClr val="black"/>
                </a:solidFill>
                <a:latin typeface="Segoe UI" pitchFamily="34" charset="0"/>
              </a:rPr>
              <a:pPr defTabSz="943002">
                <a:defRPr/>
              </a:pPr>
              <a:t>6</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6529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Powerful Self-Service BI in Excel 2013:</a:t>
            </a:r>
            <a:r>
              <a:rPr lang="en-US" sz="1100" dirty="0"/>
              <a:t> We are taking our most powerful business intelligence solutions and building them directly into Excel.  </a:t>
            </a:r>
          </a:p>
          <a:p>
            <a:endParaRPr lang="en-US" sz="1100" dirty="0"/>
          </a:p>
          <a:p>
            <a:r>
              <a:rPr lang="en-US" sz="1000" dirty="0"/>
              <a:t>There has never been such an abundance of available and useful information as there is today both across the web and across your organization. However, users are challenged with effectively discovering and connecting to this information so that they can gain the insights they need. </a:t>
            </a:r>
          </a:p>
          <a:p>
            <a:r>
              <a:rPr lang="en-US" sz="1000" dirty="0"/>
              <a:t>  </a:t>
            </a:r>
          </a:p>
          <a:p>
            <a:r>
              <a:rPr lang="en-US" sz="1000" dirty="0"/>
              <a:t>Power Query enables information workers with a familiar and intuitive experience for finding and connect to data from within Excel. Providing them with ease of combining and transforming this data so that it can be analyzed and visualized for deeper insight. Power Query supports a wide variety of data sources including relational, structured and semi-structured data, OData, data from the Web, Hadoop, as well as Data Search capabilities that provide users with a search experience for data, returning relevant data sets from across the enterprise and from external sources. </a:t>
            </a:r>
          </a:p>
          <a:p>
            <a:endParaRPr lang="en-US" sz="1100" b="1" dirty="0"/>
          </a:p>
        </p:txBody>
      </p:sp>
      <p:sp>
        <p:nvSpPr>
          <p:cNvPr id="4" name="Header Placeholder 3"/>
          <p:cNvSpPr>
            <a:spLocks noGrp="1"/>
          </p:cNvSpPr>
          <p:nvPr>
            <p:ph type="hdr" sz="quarter" idx="10"/>
          </p:nvPr>
        </p:nvSpPr>
        <p:spPr/>
        <p:txBody>
          <a:bodyPr/>
          <a:lstStyle/>
          <a:p>
            <a:pPr defTabSz="943002">
              <a:defRPr/>
            </a:pPr>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defRPr/>
            </a:pP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defRPr/>
            </a:pPr>
            <a:fld id="{2C95E057-5B58-4C1B-9A58-04A7F989C703}" type="datetime1">
              <a:rPr lang="en-US">
                <a:solidFill>
                  <a:prstClr val="black"/>
                </a:solidFill>
                <a:latin typeface="Segoe UI" pitchFamily="34" charset="0"/>
              </a:rPr>
              <a:pPr defTabSz="943002">
                <a:defRPr/>
              </a:pPr>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defRPr/>
            </a:pPr>
            <a:fld id="{B4008EB6-D09E-4580-8CD6-DDB14511944F}" type="slidenum">
              <a:rPr lang="en-US">
                <a:solidFill>
                  <a:prstClr val="black"/>
                </a:solidFill>
                <a:latin typeface="Segoe UI" pitchFamily="34" charset="0"/>
              </a:rPr>
              <a:pPr defTabSz="943002">
                <a:defRPr/>
              </a:pPr>
              <a:t>7</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01260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Power Pivot allows Excel users continue to create sophisticated models with data in Excel by creating relationships, custom measures and calculations, hierarchies, and KPI’s. Power Pivot models process data in-memory so that users can analyze 100’s of millions of rows of data with lightning fast performance. Power Pivot also compresses the data to reduce file sizes. </a:t>
            </a:r>
            <a:endParaRPr lang="en-US" sz="1100" b="1" dirty="0"/>
          </a:p>
          <a:p>
            <a:endParaRPr lang="en-US" sz="1100" dirty="0"/>
          </a:p>
        </p:txBody>
      </p:sp>
      <p:sp>
        <p:nvSpPr>
          <p:cNvPr id="4" name="Header Placeholder 3"/>
          <p:cNvSpPr>
            <a:spLocks noGrp="1"/>
          </p:cNvSpPr>
          <p:nvPr>
            <p:ph type="hdr" sz="quarter" idx="10"/>
          </p:nvPr>
        </p:nvSpPr>
        <p:spPr/>
        <p:txBody>
          <a:bodyPr/>
          <a:lstStyle/>
          <a:p>
            <a:pPr defTabSz="943002">
              <a:defRPr/>
            </a:pPr>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defRPr/>
            </a:pP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defRPr/>
            </a:pPr>
            <a:fld id="{2C95E057-5B58-4C1B-9A58-04A7F989C703}" type="datetime1">
              <a:rPr lang="en-US">
                <a:solidFill>
                  <a:prstClr val="black"/>
                </a:solidFill>
                <a:latin typeface="Segoe UI" pitchFamily="34" charset="0"/>
              </a:rPr>
              <a:pPr defTabSz="943002">
                <a:defRPr/>
              </a:pPr>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defRPr/>
            </a:pPr>
            <a:fld id="{B4008EB6-D09E-4580-8CD6-DDB14511944F}" type="slidenum">
              <a:rPr lang="en-US">
                <a:solidFill>
                  <a:prstClr val="black"/>
                </a:solidFill>
                <a:latin typeface="Segoe UI" pitchFamily="34" charset="0"/>
              </a:rPr>
              <a:pPr defTabSz="943002">
                <a:defRPr/>
              </a:pPr>
              <a:t>8</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266450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41" indent="-176941" defTabSz="962268">
              <a:spcAft>
                <a:spcPts val="351"/>
              </a:spcAft>
              <a:buFont typeface="Arial" panose="020B0604020202020204" pitchFamily="34" charset="0"/>
              <a:buChar char="•"/>
              <a:defRPr/>
            </a:pPr>
            <a:r>
              <a:rPr lang="en-US" sz="1000" dirty="0"/>
              <a:t>In Excel 2013 we also introduced a host of new visual </a:t>
            </a:r>
            <a:r>
              <a:rPr lang="en-US" sz="1000" dirty="0" err="1"/>
              <a:t>capabilitie</a:t>
            </a:r>
            <a:r>
              <a:rPr lang="en-US" sz="1000" dirty="0"/>
              <a:t>. Quick Analysis provided immediate views of various visualization options and reduced the time to add them on your data, Chart Recommendations used intelligent heuristics to suggest charts. The charting functionality provided live preview, richer data labels, and easier ways to add chart elements, apply styles, and filter directly from the charts. </a:t>
            </a:r>
          </a:p>
          <a:p>
            <a:pPr marL="176941" indent="-176941" defTabSz="962268">
              <a:spcAft>
                <a:spcPts val="351"/>
              </a:spcAft>
              <a:buFont typeface="Arial" panose="020B0604020202020204" pitchFamily="34" charset="0"/>
              <a:buChar char="•"/>
              <a:defRPr/>
            </a:pPr>
            <a:endParaRPr lang="en-US" sz="1000" dirty="0"/>
          </a:p>
          <a:p>
            <a:pPr marL="176941" indent="-176941" defTabSz="962268">
              <a:spcAft>
                <a:spcPts val="351"/>
              </a:spcAft>
              <a:buFont typeface="Arial" panose="020B0604020202020204" pitchFamily="34" charset="0"/>
              <a:buChar char="•"/>
              <a:defRPr/>
            </a:pPr>
            <a:r>
              <a:rPr lang="en-US" sz="1000" dirty="0"/>
              <a:t>Excel 2013 also introduced Power View, and with it brought beautiful interactivity to visualizations and more fluid exploration capabilities. </a:t>
            </a:r>
          </a:p>
          <a:p>
            <a:endParaRPr lang="en-US" sz="1100" dirty="0"/>
          </a:p>
          <a:p>
            <a:pPr marL="176941" indent="-176941">
              <a:buFont typeface="Arial" panose="020B0604020202020204" pitchFamily="34" charset="0"/>
              <a:buChar char="•"/>
            </a:pPr>
            <a:r>
              <a:rPr lang="en-US" sz="1100" dirty="0"/>
              <a:t>Power View easily creates visual reports and analytical views through interactive charts and graphs that help you explore and present your data in bold new ways in Excel. </a:t>
            </a:r>
            <a:r>
              <a:rPr lang="en-US" sz="1000" dirty="0"/>
              <a:t>Customers can create dashboards of interactive visualizations that provide instant answers to variety of questions. This capability has resonated well with our customers, one of whom mentioned the rigidity of static snapshots during meetings has been replaced by the “Power View lifestyle”, their term for the transformational way of presenting and using information.</a:t>
            </a:r>
          </a:p>
          <a:p>
            <a:pPr marL="176941" indent="-176941">
              <a:buFont typeface="Arial" panose="020B0604020202020204" pitchFamily="34" charset="0"/>
              <a:buChar char="•"/>
            </a:pPr>
            <a:endParaRPr lang="en-US" sz="1100" dirty="0"/>
          </a:p>
        </p:txBody>
      </p:sp>
      <p:sp>
        <p:nvSpPr>
          <p:cNvPr id="4" name="Header Placeholder 3"/>
          <p:cNvSpPr>
            <a:spLocks noGrp="1"/>
          </p:cNvSpPr>
          <p:nvPr>
            <p:ph type="hdr" sz="quarter" idx="10"/>
          </p:nvPr>
        </p:nvSpPr>
        <p:spPr/>
        <p:txBody>
          <a:bodyPr/>
          <a:lstStyle/>
          <a:p>
            <a:pPr defTabSz="943002">
              <a:defRPr/>
            </a:pPr>
            <a:r>
              <a:rPr lang="en-US">
                <a:gradFill>
                  <a:gsLst>
                    <a:gs pos="0">
                      <a:prstClr val="black">
                        <a:lumMod val="50000"/>
                      </a:prstClr>
                    </a:gs>
                    <a:gs pos="100000">
                      <a:prstClr val="black">
                        <a:lumMod val="50000"/>
                      </a:prstClr>
                    </a:gs>
                  </a:gsLst>
                  <a:lin ang="5400000" scaled="0"/>
                </a:gradFill>
                <a:latin typeface="Segoe UI" pitchFamily="34" charset="0"/>
              </a:rPr>
              <a:t>MGXFY13</a:t>
            </a:r>
          </a:p>
          <a:p>
            <a:pPr defTabSz="943002">
              <a:defRPr/>
            </a:pPr>
            <a:endParaRPr lang="en-US" dirty="0">
              <a:gradFill>
                <a:gsLst>
                  <a:gs pos="0">
                    <a:prstClr val="black">
                      <a:lumMod val="50000"/>
                    </a:prstClr>
                  </a:gs>
                  <a:gs pos="100000">
                    <a:prstClr val="black">
                      <a:lumMod val="50000"/>
                    </a:prstClr>
                  </a:gs>
                </a:gsLst>
                <a:lin ang="5400000" scaled="0"/>
              </a:gradFill>
              <a:latin typeface="Segoe UI" pitchFamily="34" charset="0"/>
            </a:endParaRPr>
          </a:p>
        </p:txBody>
      </p:sp>
      <p:sp>
        <p:nvSpPr>
          <p:cNvPr id="5" name="Footer Placeholder 4"/>
          <p:cNvSpPr>
            <a:spLocks noGrp="1"/>
          </p:cNvSpPr>
          <p:nvPr>
            <p:ph type="ftr" sz="quarter" idx="11"/>
          </p:nvPr>
        </p:nvSpPr>
        <p:spPr/>
        <p:txBody>
          <a:bodyPr/>
          <a:lstStyle/>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95407" defTabSz="93309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43002">
              <a:defRPr/>
            </a:pPr>
            <a:fld id="{2C95E057-5B58-4C1B-9A58-04A7F989C703}" type="datetime1">
              <a:rPr lang="en-US">
                <a:solidFill>
                  <a:prstClr val="black"/>
                </a:solidFill>
                <a:latin typeface="Segoe UI" pitchFamily="34" charset="0"/>
              </a:rPr>
              <a:pPr defTabSz="943002">
                <a:defRPr/>
              </a:pPr>
              <a:t>3/14/2024</a:t>
            </a:fld>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43002">
              <a:defRPr/>
            </a:pPr>
            <a:fld id="{B4008EB6-D09E-4580-8CD6-DDB14511944F}" type="slidenum">
              <a:rPr lang="en-US">
                <a:solidFill>
                  <a:prstClr val="black"/>
                </a:solidFill>
                <a:latin typeface="Segoe UI" pitchFamily="34" charset="0"/>
              </a:rPr>
              <a:pPr defTabSz="943002">
                <a:defRPr/>
              </a:pPr>
              <a:t>9</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42095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3/14/2024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Solid">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1" y="-8457"/>
            <a:ext cx="12193556" cy="68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bwMode="auto">
          <a:xfrm>
            <a:off x="272353" y="291070"/>
            <a:ext cx="6271860" cy="6275863"/>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a:lstStyle>
            <a:lvl1pPr algn="l">
              <a:defRPr sz="5098" baseline="0">
                <a:solidFill>
                  <a:schemeClr val="bg1"/>
                </a:solidFill>
              </a:defRPr>
            </a:lvl1pPr>
          </a:lstStyle>
          <a:p>
            <a:r>
              <a:rPr lang="en-US" dirty="0"/>
              <a:t>Headline here, second line here</a:t>
            </a:r>
          </a:p>
        </p:txBody>
      </p:sp>
      <p:sp>
        <p:nvSpPr>
          <p:cNvPr id="3" name="Subtitle 2"/>
          <p:cNvSpPr>
            <a:spLocks noGrp="1"/>
          </p:cNvSpPr>
          <p:nvPr>
            <p:ph type="subTitle" idx="1" hasCustomPrompt="1"/>
          </p:nvPr>
        </p:nvSpPr>
        <p:spPr>
          <a:xfrm>
            <a:off x="269302" y="4353453"/>
            <a:ext cx="5378486" cy="1034782"/>
          </a:xfrm>
          <a:prstGeom prst="rect">
            <a:avLst/>
          </a:prstGeom>
        </p:spPr>
        <p:txBody>
          <a:bodyPr/>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a:t>Speaker Name</a:t>
            </a:r>
            <a:br>
              <a:rPr lang="en-US" dirty="0"/>
            </a:br>
            <a:r>
              <a:rPr lang="en-US" dirty="0"/>
              <a:t>Date</a:t>
            </a:r>
          </a:p>
        </p:txBody>
      </p:sp>
      <p:sp>
        <p:nvSpPr>
          <p:cNvPr id="8" name="Text Placeholder 7"/>
          <p:cNvSpPr>
            <a:spLocks noGrp="1"/>
          </p:cNvSpPr>
          <p:nvPr>
            <p:ph type="body" sz="quarter" idx="10" hasCustomPrompt="1"/>
          </p:nvPr>
        </p:nvSpPr>
        <p:spPr>
          <a:xfrm>
            <a:off x="272352" y="2997067"/>
            <a:ext cx="5392555" cy="863866"/>
          </a:xfrm>
          <a:prstGeom prst="rect">
            <a:avLst/>
          </a:prstGeom>
        </p:spPr>
        <p:txBody>
          <a:bodyPr/>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a:t>Sub header here</a:t>
            </a:r>
          </a:p>
        </p:txBody>
      </p:sp>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3776" y="470067"/>
            <a:ext cx="1279273" cy="28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263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ile Titl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0"/>
          </p:nvPr>
        </p:nvSpPr>
        <p:spPr>
          <a:xfrm>
            <a:off x="280133" y="298850"/>
            <a:ext cx="6272001" cy="6278977"/>
          </a:xfrm>
          <a:prstGeom prst="rect">
            <a:avLst/>
          </a:prstGeom>
          <a:solidFill>
            <a:srgbClr val="68217A">
              <a:alpha val="90000"/>
            </a:srgbClr>
          </a:solidFill>
        </p:spPr>
        <p:txBody>
          <a:bodyPr/>
          <a:lstStyle>
            <a:lvl1pPr marL="0" indent="0">
              <a:lnSpc>
                <a:spcPts val="4705"/>
              </a:lnSpc>
              <a:spcBef>
                <a:spcPts val="0"/>
              </a:spcBef>
              <a:buFontTx/>
              <a:buNone/>
              <a:defRPr sz="4215">
                <a:solidFill>
                  <a:schemeClr val="bg1"/>
                </a:solidFill>
              </a:defRPr>
            </a:lvl1pPr>
            <a:lvl2pPr marL="0" indent="0">
              <a:lnSpc>
                <a:spcPts val="2549"/>
              </a:lnSpc>
              <a:spcBef>
                <a:spcPts val="3529"/>
              </a:spcBef>
              <a:spcAft>
                <a:spcPts val="2353"/>
              </a:spcAft>
              <a:buFontTx/>
              <a:buNone/>
              <a:defRPr sz="1961">
                <a:solidFill>
                  <a:schemeClr val="bg1"/>
                </a:solidFill>
              </a:defRPr>
            </a:lvl2pPr>
            <a:lvl3pPr marL="225653" indent="-224097">
              <a:lnSpc>
                <a:spcPts val="2647"/>
              </a:lnSpc>
              <a:spcBef>
                <a:spcPts val="0"/>
              </a:spcBef>
              <a:defRPr sz="1961">
                <a:solidFill>
                  <a:schemeClr val="bg1"/>
                </a:solidFill>
              </a:defRPr>
            </a:lvl3pPr>
            <a:lvl4pPr marL="225653" indent="-224097">
              <a:lnSpc>
                <a:spcPts val="2647"/>
              </a:lnSpc>
              <a:spcBef>
                <a:spcPts val="0"/>
              </a:spcBef>
              <a:defRPr sz="1961">
                <a:solidFill>
                  <a:schemeClr val="bg1"/>
                </a:solidFill>
              </a:defRPr>
            </a:lvl4pPr>
            <a:lvl5pPr marL="225653" indent="-224097">
              <a:lnSpc>
                <a:spcPts val="2647"/>
              </a:lnSpc>
              <a:spcBef>
                <a:spcPts val="0"/>
              </a:spcBef>
              <a:defRPr sz="1961">
                <a:solidFill>
                  <a:schemeClr val="bg1"/>
                </a:solidFill>
              </a:defRPr>
            </a:lvl5pPr>
          </a:lstStyle>
          <a:p>
            <a:pPr lvl="0"/>
            <a:r>
              <a:rPr lang="en-US" dirty="0"/>
              <a:t>Click to edit Master text styles</a:t>
            </a:r>
          </a:p>
          <a:p>
            <a:pPr lvl="1"/>
            <a:r>
              <a:rPr lang="en-US" dirty="0"/>
              <a:t>Second level</a:t>
            </a:r>
          </a:p>
        </p:txBody>
      </p:sp>
      <p:sp>
        <p:nvSpPr>
          <p:cNvPr id="3" name="TextBox 2"/>
          <p:cNvSpPr txBox="1"/>
          <p:nvPr userDrawn="1"/>
        </p:nvSpPr>
        <p:spPr>
          <a:xfrm>
            <a:off x="-1849698" y="-355798"/>
            <a:ext cx="896425" cy="896552"/>
          </a:xfrm>
          <a:prstGeom prst="rect">
            <a:avLst/>
          </a:prstGeom>
          <a:noFill/>
        </p:spPr>
        <p:txBody>
          <a:bodyPr wrap="none" lIns="179285" tIns="143428" rIns="179285" bIns="143428" rtlCol="0">
            <a:noAutofit/>
          </a:bodyPr>
          <a:lstStyle/>
          <a:p>
            <a:pPr defTabSz="914314">
              <a:lnSpc>
                <a:spcPct val="90000"/>
              </a:lnSpc>
              <a:spcAft>
                <a:spcPts val="588"/>
              </a:spcAft>
            </a:pPr>
            <a:endParaRPr lang="en-US" sz="2353" dirty="0">
              <a:gradFill>
                <a:gsLst>
                  <a:gs pos="2917">
                    <a:srgbClr val="000000"/>
                  </a:gs>
                  <a:gs pos="30000">
                    <a:srgbClr val="000000"/>
                  </a:gs>
                </a:gsLst>
                <a:lin ang="5400000" scaled="0"/>
              </a:gradFill>
            </a:endParaRPr>
          </a:p>
        </p:txBody>
      </p:sp>
    </p:spTree>
    <p:extLst>
      <p:ext uri="{BB962C8B-B14F-4D97-AF65-F5344CB8AC3E}">
        <p14:creationId xmlns:p14="http://schemas.microsoft.com/office/powerpoint/2010/main" val="4470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6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a:t>Click to edit Master title style</a:t>
            </a:r>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Demo</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8153" y="3382305"/>
            <a:ext cx="596061" cy="5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4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a:t>Click to edit Master title style</a:t>
            </a:r>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Demo</a:t>
            </a:r>
          </a:p>
        </p:txBody>
      </p:sp>
    </p:spTree>
    <p:extLst>
      <p:ext uri="{BB962C8B-B14F-4D97-AF65-F5344CB8AC3E}">
        <p14:creationId xmlns:p14="http://schemas.microsoft.com/office/powerpoint/2010/main" val="276504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2031021"/>
            <a:ext cx="10258286" cy="1686801"/>
          </a:xfrm>
          <a:prstGeom prst="rect">
            <a:avLst/>
          </a:prstGeom>
        </p:spPr>
        <p:txBody>
          <a:bodyPr lIns="146304" tIns="91440" rIns="146304" bIns="91440"/>
          <a:lstStyle>
            <a:lvl1pPr algn="l">
              <a:defRPr sz="5882">
                <a:gradFill>
                  <a:gsLst>
                    <a:gs pos="0">
                      <a:srgbClr val="FFFFFF"/>
                    </a:gs>
                    <a:gs pos="100000">
                      <a:srgbClr val="FFFFFF"/>
                    </a:gs>
                  </a:gsLst>
                  <a:lin ang="5400000" scaled="0"/>
                </a:gradFill>
              </a:defRPr>
            </a:lvl1pPr>
          </a:lstStyle>
          <a:p>
            <a:r>
              <a:rPr lang="en-US" dirty="0"/>
              <a:t>Data insights headline</a:t>
            </a:r>
          </a:p>
        </p:txBody>
      </p:sp>
    </p:spTree>
    <p:extLst>
      <p:ext uri="{BB962C8B-B14F-4D97-AF65-F5344CB8AC3E}">
        <p14:creationId xmlns:p14="http://schemas.microsoft.com/office/powerpoint/2010/main" val="24204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749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ata Insights 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2819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4053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3/14/2024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tx2"/>
                </a:solidFill>
                <a:latin typeface="+mj-lt"/>
              </a:defRPr>
            </a:lvl1pPr>
          </a:lstStyle>
          <a:p>
            <a:r>
              <a:rPr lang="en-US" dirty="0"/>
              <a:t>Click to edit Master title style</a:t>
            </a:r>
          </a:p>
        </p:txBody>
      </p:sp>
      <p:grpSp>
        <p:nvGrpSpPr>
          <p:cNvPr id="4" name="Group 3"/>
          <p:cNvGrpSpPr/>
          <p:nvPr userDrawn="1"/>
        </p:nvGrpSpPr>
        <p:grpSpPr>
          <a:xfrm>
            <a:off x="9877921" y="6368202"/>
            <a:ext cx="2044529" cy="371246"/>
            <a:chOff x="10075994" y="6523798"/>
            <a:chExt cx="2085526" cy="378637"/>
          </a:xfrm>
        </p:grpSpPr>
        <p:sp>
          <p:nvSpPr>
            <p:cNvPr id="5" name="icon BULB"/>
            <p:cNvSpPr>
              <a:spLocks noEditPoints="1"/>
            </p:cNvSpPr>
            <p:nvPr/>
          </p:nvSpPr>
          <p:spPr bwMode="auto">
            <a:xfrm>
              <a:off x="10981759" y="6523798"/>
              <a:ext cx="217746" cy="34839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6" name="icon  BINARY"/>
            <p:cNvSpPr>
              <a:spLocks noEditPoints="1"/>
            </p:cNvSpPr>
            <p:nvPr/>
          </p:nvSpPr>
          <p:spPr bwMode="auto">
            <a:xfrm>
              <a:off x="10075994" y="6534685"/>
              <a:ext cx="397992" cy="32662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7" name="icon GEARS"/>
            <p:cNvSpPr>
              <a:spLocks noEditPoints="1"/>
            </p:cNvSpPr>
            <p:nvPr/>
          </p:nvSpPr>
          <p:spPr bwMode="auto">
            <a:xfrm>
              <a:off x="11707277" y="6523798"/>
              <a:ext cx="454243" cy="378637"/>
            </a:xfrm>
            <a:custGeom>
              <a:avLst/>
              <a:gdLst>
                <a:gd name="T0" fmla="*/ 114 w 315"/>
                <a:gd name="T1" fmla="*/ 169 h 262"/>
                <a:gd name="T2" fmla="*/ 114 w 315"/>
                <a:gd name="T3" fmla="*/ 132 h 262"/>
                <a:gd name="T4" fmla="*/ 227 w 315"/>
                <a:gd name="T5" fmla="*/ 139 h 262"/>
                <a:gd name="T6" fmla="*/ 195 w 315"/>
                <a:gd name="T7" fmla="*/ 159 h 262"/>
                <a:gd name="T8" fmla="*/ 216 w 315"/>
                <a:gd name="T9" fmla="*/ 187 h 262"/>
                <a:gd name="T10" fmla="*/ 208 w 315"/>
                <a:gd name="T11" fmla="*/ 214 h 262"/>
                <a:gd name="T12" fmla="*/ 170 w 315"/>
                <a:gd name="T13" fmla="*/ 209 h 262"/>
                <a:gd name="T14" fmla="*/ 172 w 315"/>
                <a:gd name="T15" fmla="*/ 242 h 262"/>
                <a:gd name="T16" fmla="*/ 149 w 315"/>
                <a:gd name="T17" fmla="*/ 258 h 262"/>
                <a:gd name="T18" fmla="*/ 123 w 315"/>
                <a:gd name="T19" fmla="*/ 231 h 262"/>
                <a:gd name="T20" fmla="*/ 113 w 315"/>
                <a:gd name="T21" fmla="*/ 232 h 262"/>
                <a:gd name="T22" fmla="*/ 90 w 315"/>
                <a:gd name="T23" fmla="*/ 261 h 262"/>
                <a:gd name="T24" fmla="*/ 65 w 315"/>
                <a:gd name="T25" fmla="*/ 247 h 262"/>
                <a:gd name="T26" fmla="*/ 60 w 315"/>
                <a:gd name="T27" fmla="*/ 212 h 262"/>
                <a:gd name="T28" fmla="*/ 23 w 315"/>
                <a:gd name="T29" fmla="*/ 219 h 262"/>
                <a:gd name="T30" fmla="*/ 14 w 315"/>
                <a:gd name="T31" fmla="*/ 192 h 262"/>
                <a:gd name="T32" fmla="*/ 33 w 315"/>
                <a:gd name="T33" fmla="*/ 159 h 262"/>
                <a:gd name="T34" fmla="*/ 1 w 315"/>
                <a:gd name="T35" fmla="*/ 140 h 262"/>
                <a:gd name="T36" fmla="*/ 12 w 315"/>
                <a:gd name="T37" fmla="*/ 113 h 262"/>
                <a:gd name="T38" fmla="*/ 45 w 315"/>
                <a:gd name="T39" fmla="*/ 106 h 262"/>
                <a:gd name="T40" fmla="*/ 33 w 315"/>
                <a:gd name="T41" fmla="*/ 70 h 262"/>
                <a:gd name="T42" fmla="*/ 58 w 315"/>
                <a:gd name="T43" fmla="*/ 57 h 262"/>
                <a:gd name="T44" fmla="*/ 90 w 315"/>
                <a:gd name="T45" fmla="*/ 72 h 262"/>
                <a:gd name="T46" fmla="*/ 103 w 315"/>
                <a:gd name="T47" fmla="*/ 37 h 262"/>
                <a:gd name="T48" fmla="*/ 131 w 315"/>
                <a:gd name="T49" fmla="*/ 43 h 262"/>
                <a:gd name="T50" fmla="*/ 146 w 315"/>
                <a:gd name="T51" fmla="*/ 75 h 262"/>
                <a:gd name="T52" fmla="*/ 179 w 315"/>
                <a:gd name="T53" fmla="*/ 57 h 262"/>
                <a:gd name="T54" fmla="*/ 196 w 315"/>
                <a:gd name="T55" fmla="*/ 80 h 262"/>
                <a:gd name="T56" fmla="*/ 186 w 315"/>
                <a:gd name="T57" fmla="*/ 113 h 262"/>
                <a:gd name="T58" fmla="*/ 223 w 315"/>
                <a:gd name="T59" fmla="*/ 120 h 262"/>
                <a:gd name="T60" fmla="*/ 157 w 315"/>
                <a:gd name="T61" fmla="*/ 150 h 262"/>
                <a:gd name="T62" fmla="*/ 70 w 315"/>
                <a:gd name="T63" fmla="*/ 150 h 262"/>
                <a:gd name="T64" fmla="*/ 157 w 315"/>
                <a:gd name="T65" fmla="*/ 150 h 262"/>
                <a:gd name="T66" fmla="*/ 312 w 315"/>
                <a:gd name="T67" fmla="*/ 93 h 262"/>
                <a:gd name="T68" fmla="*/ 300 w 315"/>
                <a:gd name="T69" fmla="*/ 98 h 262"/>
                <a:gd name="T70" fmla="*/ 273 w 315"/>
                <a:gd name="T71" fmla="*/ 102 h 262"/>
                <a:gd name="T72" fmla="*/ 263 w 315"/>
                <a:gd name="T73" fmla="*/ 120 h 262"/>
                <a:gd name="T74" fmla="*/ 252 w 315"/>
                <a:gd name="T75" fmla="*/ 114 h 262"/>
                <a:gd name="T76" fmla="*/ 233 w 315"/>
                <a:gd name="T77" fmla="*/ 93 h 262"/>
                <a:gd name="T78" fmla="*/ 213 w 315"/>
                <a:gd name="T79" fmla="*/ 96 h 262"/>
                <a:gd name="T80" fmla="*/ 211 w 315"/>
                <a:gd name="T81" fmla="*/ 83 h 262"/>
                <a:gd name="T82" fmla="*/ 218 w 315"/>
                <a:gd name="T83" fmla="*/ 61 h 262"/>
                <a:gd name="T84" fmla="*/ 220 w 315"/>
                <a:gd name="T85" fmla="*/ 48 h 262"/>
                <a:gd name="T86" fmla="*/ 210 w 315"/>
                <a:gd name="T87" fmla="*/ 29 h 262"/>
                <a:gd name="T88" fmla="*/ 221 w 315"/>
                <a:gd name="T89" fmla="*/ 23 h 262"/>
                <a:gd name="T90" fmla="*/ 233 w 315"/>
                <a:gd name="T91" fmla="*/ 28 h 262"/>
                <a:gd name="T92" fmla="*/ 252 w 315"/>
                <a:gd name="T93" fmla="*/ 7 h 262"/>
                <a:gd name="T94" fmla="*/ 263 w 315"/>
                <a:gd name="T95" fmla="*/ 0 h 262"/>
                <a:gd name="T96" fmla="*/ 273 w 315"/>
                <a:gd name="T97" fmla="*/ 19 h 262"/>
                <a:gd name="T98" fmla="*/ 301 w 315"/>
                <a:gd name="T99" fmla="*/ 23 h 262"/>
                <a:gd name="T100" fmla="*/ 313 w 315"/>
                <a:gd name="T101" fmla="*/ 29 h 262"/>
                <a:gd name="T102" fmla="*/ 303 w 315"/>
                <a:gd name="T103" fmla="*/ 48 h 262"/>
                <a:gd name="T104" fmla="*/ 302 w 315"/>
                <a:gd name="T105" fmla="*/ 74 h 262"/>
                <a:gd name="T106" fmla="*/ 276 w 315"/>
                <a:gd name="T107" fmla="*/ 61 h 262"/>
                <a:gd name="T108" fmla="*/ 246 w 315"/>
                <a:gd name="T109" fmla="*/ 61 h 262"/>
                <a:gd name="T110" fmla="*/ 276 w 315"/>
                <a:gd name="T111" fmla="*/ 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8" name="Freeform 72"/>
            <p:cNvSpPr>
              <a:spLocks noEditPoints="1"/>
            </p:cNvSpPr>
            <p:nvPr/>
          </p:nvSpPr>
          <p:spPr bwMode="auto">
            <a:xfrm>
              <a:off x="10649888"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896175"/>
              <a:endParaRPr lang="en-US" sz="1667">
                <a:solidFill>
                  <a:srgbClr val="000000"/>
                </a:solidFill>
              </a:endParaRPr>
            </a:p>
          </p:txBody>
        </p:sp>
        <p:sp>
          <p:nvSpPr>
            <p:cNvPr id="9" name="Freeform 72"/>
            <p:cNvSpPr>
              <a:spLocks noEditPoints="1"/>
            </p:cNvSpPr>
            <p:nvPr/>
          </p:nvSpPr>
          <p:spPr bwMode="auto">
            <a:xfrm>
              <a:off x="11375407"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896175"/>
              <a:endParaRPr lang="en-US" sz="1667">
                <a:solidFill>
                  <a:srgbClr val="000000"/>
                </a:solidFill>
              </a:endParaRPr>
            </a:p>
          </p:txBody>
        </p:sp>
      </p:grpSp>
    </p:spTree>
    <p:extLst>
      <p:ext uri="{BB962C8B-B14F-4D97-AF65-F5344CB8AC3E}">
        <p14:creationId xmlns:p14="http://schemas.microsoft.com/office/powerpoint/2010/main" val="1158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002050"/>
                </a:solidFill>
              </a:defRPr>
            </a:lvl1pPr>
          </a:lstStyle>
          <a:p>
            <a:r>
              <a:rPr dirty="0"/>
              <a:t>Microsoft Confidential</a:t>
            </a:r>
          </a:p>
        </p:txBody>
      </p:sp>
      <p:sp>
        <p:nvSpPr>
          <p:cNvPr id="4" name="Slide Number Placeholder 3"/>
          <p:cNvSpPr>
            <a:spLocks noGrp="1"/>
          </p:cNvSpPr>
          <p:nvPr>
            <p:ph type="sldNum" sz="quarter" idx="11"/>
          </p:nvPr>
        </p:nvSpPr>
        <p:spPr/>
        <p:txBody>
          <a:bodyPr/>
          <a:lstStyle>
            <a:lvl1pPr>
              <a:defRPr>
                <a:solidFill>
                  <a:srgbClr val="002050"/>
                </a:solidFill>
              </a:defRPr>
            </a:lvl1pPr>
          </a:lstStyle>
          <a:p>
            <a:fld id="{27258FFF-F925-446B-8502-81C933981705}" type="slidenum">
              <a:rPr smtClean="0"/>
              <a:pPr/>
              <a:t>‹#›</a:t>
            </a:fld>
            <a:endParaRPr dirty="0"/>
          </a:p>
        </p:txBody>
      </p:sp>
      <p:sp>
        <p:nvSpPr>
          <p:cNvPr id="6" name="Text Placeholder 8"/>
          <p:cNvSpPr>
            <a:spLocks noGrp="1"/>
          </p:cNvSpPr>
          <p:nvPr>
            <p:ph type="body" sz="quarter" idx="12"/>
          </p:nvPr>
        </p:nvSpPr>
        <p:spPr>
          <a:xfrm>
            <a:off x="269239" y="291069"/>
            <a:ext cx="10757098" cy="888769"/>
          </a:xfrm>
          <a:prstGeom prst="rect">
            <a:avLst/>
          </a:prstGeom>
          <a:noFill/>
        </p:spPr>
        <p:txBody>
          <a:bodyPr/>
          <a:lstStyle>
            <a:lvl1pPr marL="0" indent="0">
              <a:lnSpc>
                <a:spcPts val="5392"/>
              </a:lnSpc>
              <a:spcBef>
                <a:spcPts val="0"/>
              </a:spcBef>
              <a:buFontTx/>
              <a:buNone/>
              <a:defRPr sz="5098">
                <a:solidFill>
                  <a:schemeClr val="tx2"/>
                </a:solidFill>
                <a:latin typeface="+mj-lt"/>
              </a:defRPr>
            </a:lvl1pPr>
            <a:lvl2pPr marL="0" indent="0">
              <a:lnSpc>
                <a:spcPts val="2549"/>
              </a:lnSpc>
              <a:spcBef>
                <a:spcPts val="1765"/>
              </a:spcBef>
              <a:spcAft>
                <a:spcPts val="0"/>
              </a:spcAft>
              <a:buFontTx/>
              <a:buNone/>
              <a:defRPr sz="5294">
                <a:solidFill>
                  <a:schemeClr val="tx2"/>
                </a:solidFill>
                <a:latin typeface="+mj-lt"/>
              </a:defRPr>
            </a:lvl2pPr>
            <a:lvl3pPr marL="225653" indent="-224097">
              <a:lnSpc>
                <a:spcPts val="2647"/>
              </a:lnSpc>
              <a:spcBef>
                <a:spcPts val="0"/>
              </a:spcBef>
              <a:defRPr sz="1961">
                <a:solidFill>
                  <a:schemeClr val="bg1"/>
                </a:solidFill>
              </a:defRPr>
            </a:lvl3pPr>
            <a:lvl4pPr marL="225653" indent="-224097">
              <a:lnSpc>
                <a:spcPts val="2647"/>
              </a:lnSpc>
              <a:spcBef>
                <a:spcPts val="0"/>
              </a:spcBef>
              <a:defRPr sz="1961">
                <a:solidFill>
                  <a:schemeClr val="bg1"/>
                </a:solidFill>
              </a:defRPr>
            </a:lvl4pPr>
            <a:lvl5pPr marL="225653" indent="-224097">
              <a:lnSpc>
                <a:spcPts val="2647"/>
              </a:lnSpc>
              <a:spcBef>
                <a:spcPts val="0"/>
              </a:spcBef>
              <a:defRPr sz="196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390027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1"/>
            <a:ext cx="11653523" cy="927940"/>
          </a:xfrm>
          <a:prstGeom prst="rect">
            <a:avLst/>
          </a:prstGeom>
        </p:spPr>
        <p:txBody>
          <a:bodyPr/>
          <a:lstStyle>
            <a:lvl1pPr algn="l">
              <a:defRPr sz="5098">
                <a:gradFill>
                  <a:gsLst>
                    <a:gs pos="1250">
                      <a:schemeClr val="tx1"/>
                    </a:gs>
                    <a:gs pos="100000">
                      <a:schemeClr val="tx1"/>
                    </a:gs>
                  </a:gsLst>
                  <a:lin ang="5400000" scaled="0"/>
                </a:gradFill>
              </a:defRPr>
            </a:lvl1pPr>
          </a:lstStyle>
          <a:p>
            <a:r>
              <a:rPr lang="en-US" dirty="0"/>
              <a:t>Click to edit master title style</a:t>
            </a:r>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EFEFEF"/>
                    </a:gs>
                    <a:gs pos="100000">
                      <a:srgbClr val="EFEFEF"/>
                    </a:gs>
                  </a:gsLst>
                  <a:lin ang="5400000" scaled="0"/>
                </a:gradFill>
              </a:rPr>
              <a:pPr>
                <a:lnSpc>
                  <a:spcPct val="90000"/>
                </a:lnSpc>
              </a:pPr>
              <a:t>‹#›</a:t>
            </a:fld>
            <a:endParaRPr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305604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Change 48pt Title">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marL="0" indent="0">
              <a:buNone/>
              <a:defRPr>
                <a:solidFill>
                  <a:schemeClr val="bg1"/>
                </a:solidFill>
              </a:defRPr>
            </a:lvl1pPr>
          </a:lstStyle>
          <a:p>
            <a:r>
              <a:rPr lang="en-US"/>
              <a:t>Click icon to add picture</a:t>
            </a:r>
            <a:endParaRPr lang="en-US" dirty="0"/>
          </a:p>
        </p:txBody>
      </p:sp>
      <p:sp>
        <p:nvSpPr>
          <p:cNvPr id="3" name="Text Placeholder 2"/>
          <p:cNvSpPr>
            <a:spLocks noGrp="1"/>
          </p:cNvSpPr>
          <p:nvPr>
            <p:ph type="body" sz="quarter" idx="11"/>
          </p:nvPr>
        </p:nvSpPr>
        <p:spPr>
          <a:xfrm>
            <a:off x="269239" y="1187620"/>
            <a:ext cx="4482124" cy="4482760"/>
          </a:xfrm>
          <a:prstGeom prst="rect">
            <a:avLst/>
          </a:prstGeom>
          <a:solidFill>
            <a:srgbClr val="008272">
              <a:alpha val="90588"/>
            </a:srgbClr>
          </a:solidFill>
        </p:spPr>
        <p:txBody>
          <a:bodyPr lIns="146304" tIns="91440" rIns="146304" bIns="91440">
            <a:noAutofit/>
          </a:bodyPr>
          <a:lstStyle>
            <a:lvl1pPr marL="0" indent="0" algn="l">
              <a:buNone/>
              <a:defRPr lang="en-US" sz="4705" kern="1200" spc="0" baseline="0" dirty="0" smtClean="0">
                <a:solidFill>
                  <a:schemeClr val="bg1"/>
                </a:solidFill>
                <a:latin typeface="+mj-lt"/>
                <a:ea typeface="+mn-ea"/>
                <a:cs typeface="+mn-cs"/>
              </a:defRPr>
            </a:lvl1pPr>
            <a:lvl2pPr marL="336113" indent="0" algn="l">
              <a:buNone/>
              <a:defRPr sz="4705"/>
            </a:lvl2pPr>
            <a:lvl3pPr marL="560187" indent="0" algn="l">
              <a:buNone/>
              <a:defRPr sz="4705"/>
            </a:lvl3pPr>
            <a:lvl4pPr marL="784261" indent="0" algn="l">
              <a:buNone/>
              <a:defRPr sz="4705"/>
            </a:lvl4pPr>
            <a:lvl5pPr marL="1008335" indent="0" algn="l">
              <a:buNone/>
              <a:defRPr sz="4705"/>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Click to edit Master text styles</a:t>
            </a:r>
          </a:p>
        </p:txBody>
      </p:sp>
      <p:sp>
        <p:nvSpPr>
          <p:cNvPr id="5"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bg1"/>
                </a:solidFill>
                <a:latin typeface="+mn-lt"/>
                <a:ea typeface="+mn-ea"/>
                <a:cs typeface="+mn-cs"/>
              </a:defRPr>
            </a:lvl1pPr>
          </a:lstStyle>
          <a:p>
            <a:r>
              <a:rPr>
                <a:solidFill>
                  <a:srgbClr val="FFFFFF"/>
                </a:solidFill>
              </a:rPr>
              <a:t>Microsoft Confidential</a:t>
            </a:r>
          </a:p>
        </p:txBody>
      </p:sp>
      <p:sp>
        <p:nvSpPr>
          <p:cNvPr id="6"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4492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a:solidFill>
                  <a:srgbClr val="505050"/>
                </a:solidFill>
              </a:rPr>
              <a:t>Microsoft Confidential</a:t>
            </a:r>
          </a:p>
        </p:txBody>
      </p:sp>
      <p:sp>
        <p:nvSpPr>
          <p:cNvPr id="3" name="Slide Number Placeholder 2"/>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33819683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0pt Title w/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p:spPr>
        <p:txBody>
          <a:bodyPr anchor="ctr"/>
          <a:lstStyle>
            <a:lvl1pPr marL="0" indent="0">
              <a:buNone/>
              <a:defRPr baseline="0"/>
            </a:lvl1pPr>
          </a:lstStyle>
          <a:p>
            <a:r>
              <a:rPr lang="en-US" dirty="0"/>
              <a:t>click icon to insert photo</a:t>
            </a:r>
          </a:p>
        </p:txBody>
      </p:sp>
      <p:sp>
        <p:nvSpPr>
          <p:cNvPr id="7" name="Text Placeholder 4"/>
          <p:cNvSpPr>
            <a:spLocks noGrp="1"/>
          </p:cNvSpPr>
          <p:nvPr>
            <p:ph type="body" sz="quarter" idx="12"/>
          </p:nvPr>
        </p:nvSpPr>
        <p:spPr>
          <a:xfrm>
            <a:off x="269240" y="291073"/>
            <a:ext cx="10757100" cy="1108425"/>
          </a:xfrm>
          <a:prstGeom prst="rect">
            <a:avLst/>
          </a:prstGeom>
        </p:spPr>
        <p:txBody>
          <a:bodyPr lIns="146304" tIns="91440" rIns="146304" bIns="91440">
            <a:noAutofit/>
          </a:bodyPr>
          <a:lstStyle>
            <a:lvl1pPr marL="0" indent="0">
              <a:lnSpc>
                <a:spcPct val="90000"/>
              </a:lnSpc>
              <a:spcBef>
                <a:spcPts val="1175"/>
              </a:spcBef>
              <a:spcAft>
                <a:spcPts val="2355"/>
              </a:spcAft>
              <a:buFontTx/>
              <a:buNone/>
              <a:defRPr lang="en-US" sz="6865" b="0" i="0" kern="1200" spc="0" baseline="0" dirty="0" smtClean="0">
                <a:solidFill>
                  <a:schemeClr val="bg1"/>
                </a:solidFill>
                <a:latin typeface="+mj-lt"/>
                <a:ea typeface="+mn-ea"/>
                <a:cs typeface="+mn-cs"/>
              </a:defRPr>
            </a:lvl1pPr>
          </a:lstStyle>
          <a:p>
            <a:pPr marL="0" marR="0" lvl="0" indent="0" algn="l" defTabSz="914523" rtl="0" eaLnBrk="1" fontAlgn="auto" latinLnBrk="0" hangingPunct="1">
              <a:lnSpc>
                <a:spcPct val="90000"/>
              </a:lnSpc>
              <a:spcBef>
                <a:spcPts val="1175"/>
              </a:spcBef>
              <a:spcAft>
                <a:spcPts val="2355"/>
              </a:spcAft>
              <a:buClrTx/>
              <a:buSzPct val="90000"/>
              <a:buFontTx/>
              <a:buNone/>
              <a:tabLst/>
            </a:pPr>
            <a:r>
              <a:rPr lang="en-US" dirty="0"/>
              <a:t>Click to edit Master text</a:t>
            </a:r>
          </a:p>
        </p:txBody>
      </p:sp>
    </p:spTree>
    <p:extLst>
      <p:ext uri="{BB962C8B-B14F-4D97-AF65-F5344CB8AC3E}">
        <p14:creationId xmlns:p14="http://schemas.microsoft.com/office/powerpoint/2010/main" val="31512947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240678"/>
          </a:xfrm>
          <a:prstGeom prst="rect">
            <a:avLst/>
          </a:prstGeo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69240" y="289511"/>
            <a:ext cx="11655840" cy="8996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427220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3/14/2024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3/14/2024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3/14/2024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3/14/2024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3/14/2024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3/14/2024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3/14/2024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3/14/2024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bg1"/>
                </a:solidFill>
                <a:latin typeface="+mn-lt"/>
                <a:ea typeface="+mn-ea"/>
                <a:cs typeface="+mn-cs"/>
              </a:defRPr>
            </a:lvl1pPr>
          </a:lstStyle>
          <a:p>
            <a:r>
              <a:rPr>
                <a:solidFill>
                  <a:srgbClr val="FFFFFF"/>
                </a:solidFill>
              </a:rPr>
              <a:t>Microsoft Confidential</a:t>
            </a:r>
          </a:p>
        </p:txBody>
      </p:sp>
      <p:sp>
        <p:nvSpPr>
          <p:cNvPr id="8"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5057365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96386" rtl="0" eaLnBrk="1" latinLnBrk="0" hangingPunct="1">
        <a:spcBef>
          <a:spcPct val="0"/>
        </a:spcBef>
        <a:buNone/>
        <a:defRPr sz="4313" kern="1200">
          <a:solidFill>
            <a:schemeClr val="tx1"/>
          </a:solidFill>
          <a:latin typeface="+mj-lt"/>
          <a:ea typeface="+mj-ea"/>
          <a:cs typeface="+mj-cs"/>
        </a:defRPr>
      </a:lvl1pPr>
    </p:titleStyle>
    <p:bodyStyle>
      <a:lvl1pPr marL="336145" indent="-336145" algn="l" defTabSz="896386"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386" rtl="0" eaLnBrk="1" latinLnBrk="0" hangingPunct="1">
        <a:defRPr sz="1765" kern="1200">
          <a:solidFill>
            <a:schemeClr val="tx1"/>
          </a:solidFill>
          <a:latin typeface="+mn-lt"/>
          <a:ea typeface="+mn-ea"/>
          <a:cs typeface="+mn-cs"/>
        </a:defRPr>
      </a:lvl1pPr>
      <a:lvl2pPr marL="448193" algn="l" defTabSz="896386" rtl="0" eaLnBrk="1" latinLnBrk="0" hangingPunct="1">
        <a:defRPr sz="1765" kern="1200">
          <a:solidFill>
            <a:schemeClr val="tx1"/>
          </a:solidFill>
          <a:latin typeface="+mn-lt"/>
          <a:ea typeface="+mn-ea"/>
          <a:cs typeface="+mn-cs"/>
        </a:defRPr>
      </a:lvl2pPr>
      <a:lvl3pPr marL="896386" algn="l" defTabSz="896386" rtl="0" eaLnBrk="1" latinLnBrk="0" hangingPunct="1">
        <a:defRPr sz="1765" kern="1200">
          <a:solidFill>
            <a:schemeClr val="tx1"/>
          </a:solidFill>
          <a:latin typeface="+mn-lt"/>
          <a:ea typeface="+mn-ea"/>
          <a:cs typeface="+mn-cs"/>
        </a:defRPr>
      </a:lvl3pPr>
      <a:lvl4pPr marL="1344579" algn="l" defTabSz="896386" rtl="0" eaLnBrk="1" latinLnBrk="0" hangingPunct="1">
        <a:defRPr sz="1765" kern="1200">
          <a:solidFill>
            <a:schemeClr val="tx1"/>
          </a:solidFill>
          <a:latin typeface="+mn-lt"/>
          <a:ea typeface="+mn-ea"/>
          <a:cs typeface="+mn-cs"/>
        </a:defRPr>
      </a:lvl4pPr>
      <a:lvl5pPr marL="1792773" algn="l" defTabSz="896386" rtl="0" eaLnBrk="1" latinLnBrk="0" hangingPunct="1">
        <a:defRPr sz="1765" kern="1200">
          <a:solidFill>
            <a:schemeClr val="tx1"/>
          </a:solidFill>
          <a:latin typeface="+mn-lt"/>
          <a:ea typeface="+mn-ea"/>
          <a:cs typeface="+mn-cs"/>
        </a:defRPr>
      </a:lvl5pPr>
      <a:lvl6pPr marL="2240966" algn="l" defTabSz="896386" rtl="0" eaLnBrk="1" latinLnBrk="0" hangingPunct="1">
        <a:defRPr sz="1765" kern="1200">
          <a:solidFill>
            <a:schemeClr val="tx1"/>
          </a:solidFill>
          <a:latin typeface="+mn-lt"/>
          <a:ea typeface="+mn-ea"/>
          <a:cs typeface="+mn-cs"/>
        </a:defRPr>
      </a:lvl6pPr>
      <a:lvl7pPr marL="2689159" algn="l" defTabSz="896386" rtl="0" eaLnBrk="1" latinLnBrk="0" hangingPunct="1">
        <a:defRPr sz="1765" kern="1200">
          <a:solidFill>
            <a:schemeClr val="tx1"/>
          </a:solidFill>
          <a:latin typeface="+mn-lt"/>
          <a:ea typeface="+mn-ea"/>
          <a:cs typeface="+mn-cs"/>
        </a:defRPr>
      </a:lvl7pPr>
      <a:lvl8pPr marL="3137352" algn="l" defTabSz="896386" rtl="0" eaLnBrk="1" latinLnBrk="0" hangingPunct="1">
        <a:defRPr sz="1765" kern="1200">
          <a:solidFill>
            <a:schemeClr val="tx1"/>
          </a:solidFill>
          <a:latin typeface="+mn-lt"/>
          <a:ea typeface="+mn-ea"/>
          <a:cs typeface="+mn-cs"/>
        </a:defRPr>
      </a:lvl8pPr>
      <a:lvl9pPr marL="3585545" algn="l" defTabSz="896386"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547EBF"/>
          </p15:clr>
        </p15:guide>
        <p15:guide id="2" orient="horz" pos="187">
          <p15:clr>
            <a:srgbClr val="547EBF"/>
          </p15:clr>
        </p15:guide>
        <p15:guide id="3" orient="horz" pos="4219">
          <p15:clr>
            <a:srgbClr val="547EBF"/>
          </p15:clr>
        </p15:guide>
        <p15:guide id="4" pos="7661">
          <p15:clr>
            <a:srgbClr val="547EBF"/>
          </p15:clr>
        </p15:guide>
        <p15:guide id="5" orient="horz" pos="763">
          <p15:clr>
            <a:srgbClr val="A4A3A4"/>
          </p15:clr>
        </p15:guide>
        <p15:guide id="6" orient="horz" pos="1339">
          <p15:clr>
            <a:srgbClr val="A4A3A4"/>
          </p15:clr>
        </p15:guide>
        <p15:guide id="7" orient="horz" pos="1915">
          <p15:clr>
            <a:srgbClr val="A4A3A4"/>
          </p15:clr>
        </p15:guide>
        <p15:guide id="8" orient="horz" pos="2491">
          <p15:clr>
            <a:srgbClr val="A4A3A4"/>
          </p15:clr>
        </p15:guide>
        <p15:guide id="9" orient="horz" pos="3067">
          <p15:clr>
            <a:srgbClr val="A4A3A4"/>
          </p15:clr>
        </p15:guide>
        <p15:guide id="10" orient="horz" pos="3643">
          <p15:clr>
            <a:srgbClr val="A4A3A4"/>
          </p15:clr>
        </p15:guide>
        <p15:guide id="11" pos="749">
          <p15:clr>
            <a:srgbClr val="A4A3A4"/>
          </p15:clr>
        </p15:guide>
        <p15:guide id="12" pos="1325">
          <p15:clr>
            <a:srgbClr val="A4A3A4"/>
          </p15:clr>
        </p15:guide>
        <p15:guide id="13" pos="1901">
          <p15:clr>
            <a:srgbClr val="A4A3A4"/>
          </p15:clr>
        </p15:guide>
        <p15:guide id="14" pos="2477">
          <p15:clr>
            <a:srgbClr val="A4A3A4"/>
          </p15:clr>
        </p15:guide>
        <p15:guide id="15" pos="3053">
          <p15:clr>
            <a:srgbClr val="A4A3A4"/>
          </p15:clr>
        </p15:guide>
        <p15:guide id="16" pos="3629">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708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a:latin typeface="AR ESSENCE" panose="02000000000000000000" pitchFamily="2" charset="0"/>
              </a:rPr>
              <a:t>COMP 1100</a:t>
            </a:r>
            <a:br>
              <a:rPr lang="en-US" sz="5400">
                <a:latin typeface="AR ESSENCE" panose="02000000000000000000" pitchFamily="2" charset="0"/>
              </a:rPr>
            </a:br>
            <a:r>
              <a:rPr lang="en-US" sz="5400">
                <a:latin typeface="AR ESSENCE" panose="02000000000000000000" pitchFamily="2" charset="0"/>
              </a:rPr>
              <a:t>Data Modeling &amp; Management</a:t>
            </a:r>
            <a:endParaRPr lang="en-US" sz="5400" dirty="0">
              <a:latin typeface="AR ESSENCE" panose="02000000000000000000" pitchFamily="2"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cap="none">
                <a:latin typeface="Adelon-Light" panose="00000300000000000000" pitchFamily="2" charset="0"/>
                <a:ea typeface="Adelon-Light" panose="00000300000000000000" pitchFamily="2" charset="0"/>
              </a:rPr>
              <a:t>David </a:t>
            </a:r>
            <a:r>
              <a:rPr lang="en-US" cap="none" dirty="0">
                <a:latin typeface="Adelon-Light" panose="00000300000000000000" pitchFamily="2" charset="0"/>
                <a:ea typeface="Adelon-Light" panose="00000300000000000000" pitchFamily="2" charset="0"/>
              </a:rPr>
              <a:t>J Stucki</a:t>
            </a:r>
          </a:p>
          <a:p>
            <a:r>
              <a:rPr lang="en-US" cap="none" dirty="0">
                <a:latin typeface="Adelon-Light" panose="00000300000000000000" pitchFamily="2" charset="0"/>
                <a:ea typeface="Adelon-Light" panose="00000300000000000000" pitchFamily="2" charset="0"/>
              </a:rPr>
              <a:t>Otterbein University</a:t>
            </a:r>
          </a:p>
        </p:txBody>
      </p:sp>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water droplets&#10;&#10;Description automatically generated with low confidence">
            <a:extLst>
              <a:ext uri="{FF2B5EF4-FFF2-40B4-BE49-F238E27FC236}">
                <a16:creationId xmlns:a16="http://schemas.microsoft.com/office/drawing/2014/main" id="{1B6400FB-E79D-8229-8937-DF37B33D4831}"/>
              </a:ext>
            </a:extLst>
          </p:cNvPr>
          <p:cNvPicPr>
            <a:picLocks noChangeAspect="1"/>
          </p:cNvPicPr>
          <p:nvPr/>
        </p:nvPicPr>
        <p:blipFill>
          <a:blip r:embed="rId4">
            <a:duotone>
              <a:schemeClr val="accent1">
                <a:shade val="45000"/>
                <a:satMod val="135000"/>
              </a:schemeClr>
              <a:prstClr val="white"/>
            </a:duotone>
          </a:blip>
          <a:stretch>
            <a:fillRect/>
          </a:stretch>
        </p:blipFill>
        <p:spPr>
          <a:xfrm rot="5400000">
            <a:off x="-874395" y="874394"/>
            <a:ext cx="6857996" cy="5109207"/>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a:spLocks noEditPoints="1"/>
          </p:cNvSpPr>
          <p:nvPr/>
        </p:nvSpPr>
        <p:spPr bwMode="black">
          <a:xfrm>
            <a:off x="6847467" y="1485403"/>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pic>
        <p:nvPicPr>
          <p:cNvPr id="10" name="Picture 9"/>
          <p:cNvPicPr>
            <a:picLocks noChangeAspect="1"/>
          </p:cNvPicPr>
          <p:nvPr/>
        </p:nvPicPr>
        <p:blipFill rotWithShape="1">
          <a:blip r:embed="rId3"/>
          <a:srcRect b="3822"/>
          <a:stretch/>
        </p:blipFill>
        <p:spPr>
          <a:xfrm>
            <a:off x="3753779" y="2091438"/>
            <a:ext cx="8090845" cy="4422060"/>
          </a:xfrm>
          <a:prstGeom prst="rect">
            <a:avLst/>
          </a:prstGeom>
        </p:spPr>
      </p:pic>
      <p:sp>
        <p:nvSpPr>
          <p:cNvPr id="12" name="Title 1"/>
          <p:cNvSpPr>
            <a:spLocks noGrp="1"/>
          </p:cNvSpPr>
          <p:nvPr>
            <p:ph type="title"/>
          </p:nvPr>
        </p:nvSpPr>
        <p:spPr/>
        <p:txBody>
          <a:bodyPr/>
          <a:lstStyle/>
          <a:p>
            <a:pPr lvl="0"/>
            <a:r>
              <a:rPr lang="en-US"/>
              <a:t>Analyzing data with Excel</a:t>
            </a:r>
            <a:endParaRPr lang="en-US" dirty="0"/>
          </a:p>
        </p:txBody>
      </p:sp>
      <p:grpSp>
        <p:nvGrpSpPr>
          <p:cNvPr id="11" name="Group 10"/>
          <p:cNvGrpSpPr/>
          <p:nvPr/>
        </p:nvGrpSpPr>
        <p:grpSpPr>
          <a:xfrm>
            <a:off x="420946" y="2103780"/>
            <a:ext cx="4074973" cy="3585699"/>
            <a:chOff x="471590" y="2125663"/>
            <a:chExt cx="4156685" cy="3657600"/>
          </a:xfrm>
        </p:grpSpPr>
        <p:sp>
          <p:nvSpPr>
            <p:cNvPr id="16" name="Rectangle 15"/>
            <p:cNvSpPr/>
            <p:nvPr/>
          </p:nvSpPr>
          <p:spPr>
            <a:xfrm>
              <a:off x="471590" y="212566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8" name="Group 455"/>
            <p:cNvGrpSpPr>
              <a:grpSpLocks/>
            </p:cNvGrpSpPr>
            <p:nvPr/>
          </p:nvGrpSpPr>
          <p:grpSpPr bwMode="auto">
            <a:xfrm>
              <a:off x="700190" y="2354263"/>
              <a:ext cx="457200" cy="457200"/>
              <a:chOff x="-3781305" y="3065460"/>
              <a:chExt cx="1777999" cy="1777999"/>
            </a:xfrm>
          </p:grpSpPr>
          <p:sp>
            <p:nvSpPr>
              <p:cNvPr id="35"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6"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19" name="Rectangle 18"/>
            <p:cNvSpPr/>
            <p:nvPr/>
          </p:nvSpPr>
          <p:spPr>
            <a:xfrm>
              <a:off x="471590" y="304006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0" name="Group 34"/>
            <p:cNvGrpSpPr>
              <a:grpSpLocks/>
            </p:cNvGrpSpPr>
            <p:nvPr/>
          </p:nvGrpSpPr>
          <p:grpSpPr bwMode="auto">
            <a:xfrm>
              <a:off x="700190" y="3268663"/>
              <a:ext cx="457200" cy="457200"/>
              <a:chOff x="-3781305" y="3065460"/>
              <a:chExt cx="1777999" cy="1777999"/>
            </a:xfrm>
          </p:grpSpPr>
          <p:sp>
            <p:nvSpPr>
              <p:cNvPr id="3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1" name="Rectangle 20"/>
            <p:cNvSpPr/>
            <p:nvPr/>
          </p:nvSpPr>
          <p:spPr>
            <a:xfrm>
              <a:off x="471590" y="395446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2" name="Group 39"/>
            <p:cNvGrpSpPr>
              <a:grpSpLocks/>
            </p:cNvGrpSpPr>
            <p:nvPr/>
          </p:nvGrpSpPr>
          <p:grpSpPr bwMode="auto">
            <a:xfrm>
              <a:off x="700190" y="4183063"/>
              <a:ext cx="457200" cy="457200"/>
              <a:chOff x="-3781305" y="3065460"/>
              <a:chExt cx="1777999" cy="1777999"/>
            </a:xfrm>
          </p:grpSpPr>
          <p:sp>
            <p:nvSpPr>
              <p:cNvPr id="31"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2"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3" name="Rectangle 22"/>
            <p:cNvSpPr/>
            <p:nvPr/>
          </p:nvSpPr>
          <p:spPr>
            <a:xfrm>
              <a:off x="471590" y="4868863"/>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4" name="Group 44"/>
            <p:cNvGrpSpPr>
              <a:grpSpLocks/>
            </p:cNvGrpSpPr>
            <p:nvPr/>
          </p:nvGrpSpPr>
          <p:grpSpPr bwMode="auto">
            <a:xfrm>
              <a:off x="700190" y="5097463"/>
              <a:ext cx="457200" cy="457200"/>
              <a:chOff x="-3781305" y="3065460"/>
              <a:chExt cx="1777999" cy="1777999"/>
            </a:xfrm>
          </p:grpSpPr>
          <p:sp>
            <p:nvSpPr>
              <p:cNvPr id="29"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0"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5" name="TextBox 24"/>
            <p:cNvSpPr txBox="1"/>
            <p:nvPr/>
          </p:nvSpPr>
          <p:spPr>
            <a:xfrm>
              <a:off x="1497115" y="2238850"/>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Discover</a:t>
              </a:r>
            </a:p>
          </p:txBody>
        </p:sp>
        <p:sp>
          <p:nvSpPr>
            <p:cNvPr id="26" name="TextBox 25"/>
            <p:cNvSpPr txBox="1"/>
            <p:nvPr/>
          </p:nvSpPr>
          <p:spPr>
            <a:xfrm>
              <a:off x="1497115" y="3164362"/>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Analyze</a:t>
              </a:r>
            </a:p>
          </p:txBody>
        </p:sp>
        <p:sp>
          <p:nvSpPr>
            <p:cNvPr id="27" name="TextBox 26"/>
            <p:cNvSpPr txBox="1"/>
            <p:nvPr/>
          </p:nvSpPr>
          <p:spPr>
            <a:xfrm>
              <a:off x="1497115" y="4031931"/>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Visualize</a:t>
              </a:r>
            </a:p>
          </p:txBody>
        </p:sp>
        <p:sp>
          <p:nvSpPr>
            <p:cNvPr id="28" name="TextBox 27"/>
            <p:cNvSpPr txBox="1"/>
            <p:nvPr/>
          </p:nvSpPr>
          <p:spPr>
            <a:xfrm>
              <a:off x="1497115" y="499792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Explore</a:t>
              </a:r>
            </a:p>
          </p:txBody>
        </p:sp>
      </p:grpSp>
      <p:grpSp>
        <p:nvGrpSpPr>
          <p:cNvPr id="39" name="Group 38"/>
          <p:cNvGrpSpPr/>
          <p:nvPr/>
        </p:nvGrpSpPr>
        <p:grpSpPr>
          <a:xfrm>
            <a:off x="3751533" y="1283066"/>
            <a:ext cx="8097893" cy="812454"/>
            <a:chOff x="4296161" y="1524072"/>
            <a:chExt cx="7291210" cy="731520"/>
          </a:xfrm>
        </p:grpSpPr>
        <p:sp>
          <p:nvSpPr>
            <p:cNvPr id="40"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41" name="Rectangle 40"/>
            <p:cNvSpPr/>
            <p:nvPr/>
          </p:nvSpPr>
          <p:spPr bwMode="auto">
            <a:xfrm>
              <a:off x="4296161" y="1524072"/>
              <a:ext cx="7291210" cy="731520"/>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Uncover new insights with 3D geospatial analysis</a:t>
              </a: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3" name="Rectangle 42"/>
          <p:cNvSpPr/>
          <p:nvPr/>
        </p:nvSpPr>
        <p:spPr>
          <a:xfrm>
            <a:off x="3751533" y="1283065"/>
            <a:ext cx="8097893" cy="5230433"/>
          </a:xfrm>
          <a:prstGeom prst="rect">
            <a:avLst/>
          </a:prstGeom>
          <a:no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44" name="Right Brace 43"/>
          <p:cNvSpPr/>
          <p:nvPr/>
        </p:nvSpPr>
        <p:spPr>
          <a:xfrm>
            <a:off x="2961115" y="1834852"/>
            <a:ext cx="441316" cy="4123554"/>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10653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5899" y="1658100"/>
            <a:ext cx="4985891" cy="4392194"/>
            <a:chOff x="6647284" y="1690851"/>
            <a:chExt cx="5085869" cy="4480267"/>
          </a:xfrm>
        </p:grpSpPr>
        <p:pic>
          <p:nvPicPr>
            <p:cNvPr id="31" name="Picture 3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9696" y="1699195"/>
              <a:ext cx="5069008" cy="2745399"/>
            </a:xfrm>
            <a:prstGeom prst="rect">
              <a:avLst/>
            </a:prstGeom>
          </p:spPr>
        </p:pic>
        <p:sp>
          <p:nvSpPr>
            <p:cNvPr id="33" name="Rectangle 32"/>
            <p:cNvSpPr/>
            <p:nvPr/>
          </p:nvSpPr>
          <p:spPr bwMode="auto">
            <a:xfrm>
              <a:off x="6647284" y="1690851"/>
              <a:ext cx="5081420" cy="960234"/>
            </a:xfrm>
            <a:prstGeom prst="rect">
              <a:avLst/>
            </a:prstGeom>
            <a:solidFill>
              <a:srgbClr val="FF8C00"/>
            </a:solidFill>
            <a:ln w="38100" cap="flat" cmpd="sng" algn="ctr">
              <a:noFill/>
              <a:prstDash val="solid"/>
              <a:headEnd type="none" w="med" len="med"/>
              <a:tailEnd type="none" w="med" len="med"/>
            </a:ln>
            <a:effectLst/>
          </p:spPr>
          <p:txBody>
            <a:bodyPr vert="horz" wrap="square" lIns="89642" tIns="89642" rIns="89642" bIns="89642" numCol="1" rtlCol="0" anchor="t" anchorCtr="0" compatLnSpc="1">
              <a:prstTxWarp prst="textNoShape">
                <a:avLst/>
              </a:prstTxWarp>
            </a:bodyPr>
            <a:lstStyle/>
            <a:p>
              <a:pPr defTabSz="913924" fontAlgn="base">
                <a:spcBef>
                  <a:spcPct val="0"/>
                </a:spcBef>
                <a:spcAft>
                  <a:spcPct val="0"/>
                </a:spcAft>
                <a:defRPr/>
              </a:pPr>
              <a:r>
                <a:rPr lang="en-US" sz="2451" b="1" kern="0" spc="-40" dirty="0">
                  <a:gradFill>
                    <a:gsLst>
                      <a:gs pos="0">
                        <a:srgbClr val="FFFFFF"/>
                      </a:gs>
                      <a:gs pos="100000">
                        <a:srgbClr val="FFFFFF"/>
                      </a:gs>
                    </a:gsLst>
                    <a:lin ang="5400000" scaled="0"/>
                  </a:gradFill>
                  <a:latin typeface="Segoe UI Light" pitchFamily="34" charset="0"/>
                </a:rPr>
                <a:t>Collaborate in Power BI for Office 365</a:t>
              </a:r>
              <a:endParaRPr lang="en-US" sz="3039" b="1" kern="0" spc="-40" dirty="0">
                <a:gradFill>
                  <a:gsLst>
                    <a:gs pos="0">
                      <a:srgbClr val="FFFFFF"/>
                    </a:gs>
                    <a:gs pos="100000">
                      <a:srgbClr val="FFFFFF"/>
                    </a:gs>
                  </a:gsLst>
                  <a:lin ang="5400000" scaled="0"/>
                </a:gradFill>
                <a:latin typeface="Segoe UI Light" pitchFamily="34" charset="0"/>
              </a:endParaRPr>
            </a:p>
            <a:p>
              <a:pPr defTabSz="913924" fontAlgn="base">
                <a:lnSpc>
                  <a:spcPct val="150000"/>
                </a:lnSpc>
                <a:spcBef>
                  <a:spcPct val="0"/>
                </a:spcBef>
                <a:spcAft>
                  <a:spcPct val="0"/>
                </a:spcAft>
                <a:defRPr/>
              </a:pPr>
              <a:r>
                <a:rPr lang="en-US" sz="1961" kern="0" dirty="0">
                  <a:gradFill>
                    <a:gsLst>
                      <a:gs pos="0">
                        <a:srgbClr val="FFFFFF"/>
                      </a:gs>
                      <a:gs pos="100000">
                        <a:srgbClr val="FFFFFF"/>
                      </a:gs>
                    </a:gsLst>
                    <a:lin ang="5400000" scaled="0"/>
                  </a:gradFill>
                  <a:latin typeface="Segoe UI"/>
                </a:rPr>
                <a:t>1 in 4 enterprise customers on Office 365</a:t>
              </a:r>
            </a:p>
            <a:p>
              <a:pPr defTabSz="913924" fontAlgn="base">
                <a:lnSpc>
                  <a:spcPct val="90000"/>
                </a:lnSpc>
                <a:spcBef>
                  <a:spcPct val="0"/>
                </a:spcBef>
                <a:spcAft>
                  <a:spcPct val="0"/>
                </a:spcAft>
                <a:defRPr/>
              </a:pPr>
              <a:endParaRPr lang="en-US" sz="3039" kern="0" spc="-40" dirty="0">
                <a:gradFill>
                  <a:gsLst>
                    <a:gs pos="0">
                      <a:srgbClr val="FFFFFF"/>
                    </a:gs>
                    <a:gs pos="100000">
                      <a:srgbClr val="FFFFFF"/>
                    </a:gs>
                  </a:gsLst>
                  <a:lin ang="5400000" scaled="0"/>
                </a:gradFill>
                <a:latin typeface="Segoe UI Light" pitchFamily="34" charset="0"/>
              </a:endParaRPr>
            </a:p>
          </p:txBody>
        </p:sp>
        <p:sp>
          <p:nvSpPr>
            <p:cNvPr id="41" name="Rectangle 40"/>
            <p:cNvSpPr>
              <a:spLocks noChangeAspect="1"/>
            </p:cNvSpPr>
            <p:nvPr/>
          </p:nvSpPr>
          <p:spPr bwMode="auto">
            <a:xfrm>
              <a:off x="6657339"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Share</a:t>
              </a:r>
            </a:p>
          </p:txBody>
        </p:sp>
        <p:sp>
          <p:nvSpPr>
            <p:cNvPr id="42" name="Freeform 41"/>
            <p:cNvSpPr>
              <a:spLocks/>
            </p:cNvSpPr>
            <p:nvPr/>
          </p:nvSpPr>
          <p:spPr bwMode="auto">
            <a:xfrm>
              <a:off x="6959143" y="5065776"/>
              <a:ext cx="957756" cy="667885"/>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350"/>
              <a:endParaRPr lang="en-US" sz="1765" dirty="0">
                <a:ln>
                  <a:solidFill>
                    <a:srgbClr val="505050">
                      <a:alpha val="0"/>
                    </a:srgbClr>
                  </a:solidFill>
                </a:ln>
                <a:gradFill>
                  <a:gsLst>
                    <a:gs pos="0">
                      <a:srgbClr val="FFFFFF"/>
                    </a:gs>
                    <a:gs pos="100000">
                      <a:srgbClr val="FFFFFF"/>
                    </a:gs>
                  </a:gsLst>
                  <a:lin ang="5400000" scaled="0"/>
                </a:gradFill>
                <a:latin typeface="Segoe UI"/>
              </a:endParaRPr>
            </a:p>
          </p:txBody>
        </p:sp>
        <p:sp>
          <p:nvSpPr>
            <p:cNvPr id="43" name="Rectangle 42"/>
            <p:cNvSpPr>
              <a:spLocks noChangeAspect="1"/>
            </p:cNvSpPr>
            <p:nvPr/>
          </p:nvSpPr>
          <p:spPr bwMode="auto">
            <a:xfrm>
              <a:off x="8372286"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Question</a:t>
              </a:r>
            </a:p>
          </p:txBody>
        </p:sp>
        <p:grpSp>
          <p:nvGrpSpPr>
            <p:cNvPr id="44" name="Group 43"/>
            <p:cNvGrpSpPr/>
            <p:nvPr/>
          </p:nvGrpSpPr>
          <p:grpSpPr>
            <a:xfrm>
              <a:off x="8760328" y="5056648"/>
              <a:ext cx="937101" cy="785651"/>
              <a:chOff x="8852766" y="4448677"/>
              <a:chExt cx="755507" cy="633406"/>
            </a:xfrm>
          </p:grpSpPr>
          <p:grpSp>
            <p:nvGrpSpPr>
              <p:cNvPr id="45" name="Group 44"/>
              <p:cNvGrpSpPr/>
              <p:nvPr/>
            </p:nvGrpSpPr>
            <p:grpSpPr bwMode="black">
              <a:xfrm>
                <a:off x="8852766" y="4448677"/>
                <a:ext cx="735022" cy="633406"/>
                <a:chOff x="5628627" y="922419"/>
                <a:chExt cx="576936" cy="497307"/>
              </a:xfrm>
            </p:grpSpPr>
            <p:sp>
              <p:nvSpPr>
                <p:cNvPr id="47" name="Rectangle 46"/>
                <p:cNvSpPr/>
                <p:nvPr/>
              </p:nvSpPr>
              <p:spPr bwMode="black">
                <a:xfrm>
                  <a:off x="5628627" y="922419"/>
                  <a:ext cx="576936" cy="360946"/>
                </a:xfrm>
                <a:prstGeom prst="rect">
                  <a:avLst/>
                </a:prstGeom>
                <a:solidFill>
                  <a:srgbClr val="FFFFFF"/>
                </a:solidFill>
                <a:ln w="10795" cap="flat" cmpd="sng" algn="ctr">
                  <a:noFill/>
                  <a:prstDash val="solid"/>
                  <a:headEnd type="none" w="med" len="med"/>
                  <a:tailEnd type="none" w="med" len="med"/>
                </a:ln>
                <a:effectLst/>
              </p:spPr>
              <p:txBody>
                <a:bodyPr vert="horz" wrap="square" lIns="89639" tIns="44819" rIns="89639" bIns="44819" numCol="1" rtlCol="0" anchor="ctr" anchorCtr="0" compatLnSpc="1">
                  <a:prstTxWarp prst="textNoShape">
                    <a:avLst/>
                  </a:prstTxWarp>
                </a:bodyPr>
                <a:lstStyle/>
                <a:p>
                  <a:pPr defTabSz="726147"/>
                  <a:endParaRPr lang="en-US" kern="0" spc="-120" dirty="0">
                    <a:gradFill>
                      <a:gsLst>
                        <a:gs pos="0">
                          <a:srgbClr val="FFFFFF"/>
                        </a:gs>
                        <a:gs pos="100000">
                          <a:srgbClr val="FFFFFF"/>
                        </a:gs>
                      </a:gsLst>
                      <a:lin ang="5400000" scaled="0"/>
                    </a:gradFill>
                    <a:latin typeface="Segoe Light" pitchFamily="34" charset="0"/>
                  </a:endParaRPr>
                </a:p>
              </p:txBody>
            </p:sp>
            <p:sp>
              <p:nvSpPr>
                <p:cNvPr id="48" name="Isosceles Triangle 47"/>
                <p:cNvSpPr/>
                <p:nvPr/>
              </p:nvSpPr>
              <p:spPr bwMode="black">
                <a:xfrm flipV="1">
                  <a:off x="5716871" y="1251284"/>
                  <a:ext cx="202131" cy="168442"/>
                </a:xfrm>
                <a:prstGeom prst="triangle">
                  <a:avLst>
                    <a:gd name="adj" fmla="val 20000"/>
                  </a:avLst>
                </a:prstGeom>
                <a:solidFill>
                  <a:srgbClr val="FFFFFF"/>
                </a:solidFill>
                <a:ln w="10795" cap="flat" cmpd="sng" algn="ctr">
                  <a:noFill/>
                  <a:prstDash val="solid"/>
                  <a:headEnd type="none" w="med" len="med"/>
                  <a:tailEnd type="none" w="med" len="med"/>
                </a:ln>
                <a:effectLst/>
              </p:spPr>
              <p:txBody>
                <a:bodyPr vert="horz" wrap="square" lIns="89639" tIns="44819" rIns="89639" bIns="44819" numCol="1" rtlCol="0" anchor="ctr" anchorCtr="0" compatLnSpc="1">
                  <a:prstTxWarp prst="textNoShape">
                    <a:avLst/>
                  </a:prstTxWarp>
                </a:bodyPr>
                <a:lstStyle/>
                <a:p>
                  <a:pPr defTabSz="726147"/>
                  <a:endParaRPr lang="en-US" kern="0" spc="-120" dirty="0">
                    <a:gradFill>
                      <a:gsLst>
                        <a:gs pos="0">
                          <a:srgbClr val="FFFFFF"/>
                        </a:gs>
                        <a:gs pos="100000">
                          <a:srgbClr val="FFFFFF"/>
                        </a:gs>
                      </a:gsLst>
                      <a:lin ang="5400000" scaled="0"/>
                    </a:gradFill>
                    <a:latin typeface="Segoe Light" pitchFamily="34" charset="0"/>
                  </a:endParaRPr>
                </a:p>
              </p:txBody>
            </p:sp>
          </p:grpSp>
          <p:sp>
            <p:nvSpPr>
              <p:cNvPr id="46" name="TextBox 45"/>
              <p:cNvSpPr txBox="1"/>
              <p:nvPr/>
            </p:nvSpPr>
            <p:spPr bwMode="black">
              <a:xfrm>
                <a:off x="8986839" y="4569351"/>
                <a:ext cx="621434" cy="235763"/>
              </a:xfrm>
              <a:prstGeom prst="rect">
                <a:avLst/>
              </a:prstGeom>
              <a:noFill/>
            </p:spPr>
            <p:txBody>
              <a:bodyPr wrap="square" lIns="0" tIns="0" rIns="0" bIns="0" rtlCol="0">
                <a:spAutoFit/>
              </a:bodyPr>
              <a:lstStyle/>
              <a:p>
                <a:pPr defTabSz="896386"/>
                <a:r>
                  <a:rPr lang="en-US" sz="1863" b="1" kern="0" dirty="0">
                    <a:gradFill>
                      <a:gsLst>
                        <a:gs pos="0">
                          <a:srgbClr val="FF8C00"/>
                        </a:gs>
                        <a:gs pos="98000">
                          <a:srgbClr val="FF8C00"/>
                        </a:gs>
                      </a:gsLst>
                      <a:lin ang="5400000" scaled="0"/>
                    </a:gradFill>
                    <a:latin typeface="Segoe UI"/>
                  </a:rPr>
                  <a:t>Q</a:t>
                </a:r>
                <a:r>
                  <a:rPr lang="en-US" sz="1863" kern="0" dirty="0">
                    <a:gradFill>
                      <a:gsLst>
                        <a:gs pos="0">
                          <a:srgbClr val="FF8C00"/>
                        </a:gs>
                        <a:gs pos="98000">
                          <a:srgbClr val="FF8C00"/>
                        </a:gs>
                      </a:gsLst>
                      <a:lin ang="5400000" scaled="0"/>
                    </a:gradFill>
                    <a:latin typeface="Segoe UI"/>
                  </a:rPr>
                  <a:t>&amp;</a:t>
                </a:r>
                <a:r>
                  <a:rPr lang="en-US" sz="1863" b="1" kern="0" dirty="0">
                    <a:gradFill>
                      <a:gsLst>
                        <a:gs pos="0">
                          <a:srgbClr val="FF8C00"/>
                        </a:gs>
                        <a:gs pos="98000">
                          <a:srgbClr val="FF8C00"/>
                        </a:gs>
                      </a:gsLst>
                      <a:lin ang="5400000" scaled="0"/>
                    </a:gradFill>
                    <a:latin typeface="Segoe UI"/>
                  </a:rPr>
                  <a:t>A</a:t>
                </a:r>
                <a:endParaRPr lang="en-US" sz="1863" kern="0" spc="-132" dirty="0">
                  <a:gradFill>
                    <a:gsLst>
                      <a:gs pos="0">
                        <a:srgbClr val="FF8C00"/>
                      </a:gs>
                      <a:gs pos="98000">
                        <a:srgbClr val="FF8C00"/>
                      </a:gs>
                    </a:gsLst>
                    <a:lin ang="5400000" scaled="0"/>
                  </a:gradFill>
                  <a:latin typeface="Arial Black" pitchFamily="34" charset="0"/>
                  <a:cs typeface="Arial" pitchFamily="34" charset="0"/>
                </a:endParaRPr>
              </a:p>
            </p:txBody>
          </p:sp>
        </p:grpSp>
        <p:sp>
          <p:nvSpPr>
            <p:cNvPr id="49" name="Rectangle 48"/>
            <p:cNvSpPr>
              <a:spLocks noChangeAspect="1"/>
            </p:cNvSpPr>
            <p:nvPr/>
          </p:nvSpPr>
          <p:spPr bwMode="auto">
            <a:xfrm>
              <a:off x="10087234"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Mobility</a:t>
              </a:r>
            </a:p>
          </p:txBody>
        </p:sp>
        <p:grpSp>
          <p:nvGrpSpPr>
            <p:cNvPr id="50" name="Group 49"/>
            <p:cNvGrpSpPr/>
            <p:nvPr/>
          </p:nvGrpSpPr>
          <p:grpSpPr>
            <a:xfrm>
              <a:off x="10328269" y="5014387"/>
              <a:ext cx="824022" cy="812968"/>
              <a:chOff x="10280016" y="4544833"/>
              <a:chExt cx="728879" cy="719102"/>
            </a:xfrm>
          </p:grpSpPr>
          <p:grpSp>
            <p:nvGrpSpPr>
              <p:cNvPr id="51" name="Group 50"/>
              <p:cNvGrpSpPr/>
              <p:nvPr/>
            </p:nvGrpSpPr>
            <p:grpSpPr bwMode="black">
              <a:xfrm>
                <a:off x="10280016" y="4544833"/>
                <a:ext cx="728879" cy="719102"/>
                <a:chOff x="2916435" y="3914152"/>
                <a:chExt cx="930763" cy="918513"/>
              </a:xfrm>
            </p:grpSpPr>
            <p:pic>
              <p:nvPicPr>
                <p:cNvPr id="53" name="Picture 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54"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p:spPr>
              <p:txBody>
                <a:bodyPr vert="horz" wrap="square" lIns="89642" tIns="44821" rIns="89642" bIns="44821" numCol="1" anchor="t" anchorCtr="0" compatLnSpc="1">
                  <a:prstTxWarp prst="textNoShape">
                    <a:avLst/>
                  </a:prstTxWarp>
                </a:bodyPr>
                <a:lstStyle/>
                <a:p>
                  <a:pPr defTabSz="896386"/>
                  <a:endParaRPr lang="en-US" sz="882" kern="0" dirty="0">
                    <a:gradFill>
                      <a:gsLst>
                        <a:gs pos="0">
                          <a:srgbClr val="FFFFFF"/>
                        </a:gs>
                        <a:gs pos="100000">
                          <a:srgbClr val="FFFFFF"/>
                        </a:gs>
                      </a:gsLst>
                      <a:lin ang="5400000" scaled="0"/>
                    </a:gradFill>
                    <a:latin typeface="Segoe UI"/>
                  </a:endParaRPr>
                </a:p>
              </p:txBody>
            </p:sp>
          </p:grpSp>
          <p:sp>
            <p:nvSpPr>
              <p:cNvPr id="52" name="Freeform 51"/>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rgbClr val="FFFFFF"/>
              </a:solidFill>
              <a:ln w="19050" cap="flat" cmpd="sng" algn="ctr">
                <a:noFill/>
                <a:prstDash val="solid"/>
              </a:ln>
              <a:effectLst/>
            </p:spPr>
            <p:txBody>
              <a:bodyPr rtlCol="0" anchor="ctr"/>
              <a:lstStyle/>
              <a:p>
                <a:pPr algn="ctr" defTabSz="896386">
                  <a:defRPr/>
                </a:pPr>
                <a:endParaRPr lang="en-US" kern="0">
                  <a:gradFill>
                    <a:gsLst>
                      <a:gs pos="0">
                        <a:srgbClr val="FFFFFF"/>
                      </a:gs>
                      <a:gs pos="100000">
                        <a:srgbClr val="FFFFFF"/>
                      </a:gs>
                    </a:gsLst>
                    <a:lin ang="5400000" scaled="0"/>
                  </a:gradFill>
                  <a:latin typeface="Arial"/>
                </a:endParaRPr>
              </a:p>
            </p:txBody>
          </p:sp>
        </p:grpSp>
      </p:grpSp>
      <p:grpSp>
        <p:nvGrpSpPr>
          <p:cNvPr id="3" name="Group 2"/>
          <p:cNvGrpSpPr/>
          <p:nvPr/>
        </p:nvGrpSpPr>
        <p:grpSpPr>
          <a:xfrm>
            <a:off x="436359" y="1666279"/>
            <a:ext cx="5006599" cy="4392197"/>
            <a:chOff x="274639" y="1690849"/>
            <a:chExt cx="5106992" cy="4480270"/>
          </a:xfrm>
        </p:grpSpPr>
        <p:pic>
          <p:nvPicPr>
            <p:cNvPr id="32" name="Picture 31"/>
            <p:cNvPicPr>
              <a:picLocks noChangeAspect="1"/>
            </p:cNvPicPr>
            <p:nvPr/>
          </p:nvPicPr>
          <p:blipFill rotWithShape="1">
            <a:blip r:embed="rId7" cstate="screen">
              <a:extLst>
                <a:ext uri="{28A0092B-C50C-407E-A947-70E740481C1C}">
                  <a14:useLocalDpi xmlns:a14="http://schemas.microsoft.com/office/drawing/2010/main"/>
                </a:ext>
              </a:extLst>
            </a:blip>
            <a:srcRect t="-21416"/>
            <a:stretch/>
          </p:blipFill>
          <p:spPr>
            <a:xfrm>
              <a:off x="282248" y="1690851"/>
              <a:ext cx="5076455" cy="2753743"/>
            </a:xfrm>
            <a:prstGeom prst="rect">
              <a:avLst/>
            </a:prstGeom>
          </p:spPr>
        </p:pic>
        <p:sp>
          <p:nvSpPr>
            <p:cNvPr id="34" name="Rectangle 33"/>
            <p:cNvSpPr/>
            <p:nvPr/>
          </p:nvSpPr>
          <p:spPr bwMode="auto">
            <a:xfrm>
              <a:off x="274639" y="1690849"/>
              <a:ext cx="5084064" cy="960235"/>
            </a:xfrm>
            <a:prstGeom prst="rect">
              <a:avLst/>
            </a:prstGeom>
            <a:solidFill>
              <a:srgbClr val="7FBA00"/>
            </a:solidFill>
            <a:ln w="38100" cap="flat" cmpd="sng" algn="ctr">
              <a:noFill/>
              <a:prstDash val="solid"/>
              <a:headEnd type="none" w="med" len="med"/>
              <a:tailEnd type="none" w="med" len="med"/>
            </a:ln>
            <a:effectLst/>
          </p:spPr>
          <p:txBody>
            <a:bodyPr vert="horz" wrap="square" lIns="89642" tIns="89642" rIns="89642" bIns="137141" numCol="1" rtlCol="0" anchor="t" anchorCtr="0" compatLnSpc="1">
              <a:prstTxWarp prst="textNoShape">
                <a:avLst/>
              </a:prstTxWarp>
            </a:bodyPr>
            <a:lstStyle/>
            <a:p>
              <a:pPr defTabSz="913924" fontAlgn="base">
                <a:spcBef>
                  <a:spcPts val="1176"/>
                </a:spcBef>
                <a:spcAft>
                  <a:spcPct val="0"/>
                </a:spcAft>
                <a:defRPr/>
              </a:pPr>
              <a:r>
                <a:rPr lang="en-US" sz="2549" b="1" kern="0" spc="-40" dirty="0">
                  <a:gradFill>
                    <a:gsLst>
                      <a:gs pos="0">
                        <a:srgbClr val="FFFFFF"/>
                      </a:gs>
                      <a:gs pos="100000">
                        <a:srgbClr val="FFFFFF"/>
                      </a:gs>
                    </a:gsLst>
                    <a:lin ang="5400000" scaled="0"/>
                  </a:gradFill>
                  <a:latin typeface="Segoe UI Light" pitchFamily="34" charset="0"/>
                </a:rPr>
                <a:t>Analyze in Excel</a:t>
              </a:r>
            </a:p>
            <a:p>
              <a:pPr defTabSz="913924" fontAlgn="base">
                <a:spcBef>
                  <a:spcPts val="588"/>
                </a:spcBef>
                <a:spcAft>
                  <a:spcPct val="0"/>
                </a:spcAft>
                <a:defRPr/>
              </a:pPr>
              <a:r>
                <a:rPr lang="en-US" sz="1961" kern="0" dirty="0">
                  <a:gradFill>
                    <a:gsLst>
                      <a:gs pos="0">
                        <a:srgbClr val="FFFFFF"/>
                      </a:gs>
                      <a:gs pos="100000">
                        <a:srgbClr val="FFFFFF"/>
                      </a:gs>
                    </a:gsLst>
                    <a:lin ang="5400000" scaled="0"/>
                  </a:gradFill>
                  <a:latin typeface="Segoe UI"/>
                </a:rPr>
                <a:t>1 Billion Office Users</a:t>
              </a:r>
            </a:p>
            <a:p>
              <a:pPr defTabSz="913924" fontAlgn="base">
                <a:lnSpc>
                  <a:spcPct val="90000"/>
                </a:lnSpc>
                <a:spcBef>
                  <a:spcPct val="0"/>
                </a:spcBef>
                <a:spcAft>
                  <a:spcPct val="0"/>
                </a:spcAft>
                <a:defRPr/>
              </a:pPr>
              <a:endParaRPr lang="en-US" sz="3039" kern="0" spc="-40" dirty="0">
                <a:gradFill>
                  <a:gsLst>
                    <a:gs pos="0">
                      <a:srgbClr val="FFFFFF"/>
                    </a:gs>
                    <a:gs pos="100000">
                      <a:srgbClr val="FFFFFF"/>
                    </a:gs>
                  </a:gsLst>
                  <a:lin ang="5400000" scaled="0"/>
                </a:gradFill>
                <a:latin typeface="Segoe UI Light" pitchFamily="34" charset="0"/>
              </a:endParaRPr>
            </a:p>
          </p:txBody>
        </p:sp>
        <p:sp>
          <p:nvSpPr>
            <p:cNvPr id="35" name="Rectangle 34"/>
            <p:cNvSpPr>
              <a:spLocks noChangeAspect="1"/>
            </p:cNvSpPr>
            <p:nvPr/>
          </p:nvSpPr>
          <p:spPr bwMode="auto">
            <a:xfrm>
              <a:off x="1996786"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Analyze</a:t>
              </a:r>
            </a:p>
          </p:txBody>
        </p:sp>
        <p:grpSp>
          <p:nvGrpSpPr>
            <p:cNvPr id="36" name="Group 35"/>
            <p:cNvGrpSpPr/>
            <p:nvPr/>
          </p:nvGrpSpPr>
          <p:grpSpPr>
            <a:xfrm flipH="1">
              <a:off x="2516817" y="5026572"/>
              <a:ext cx="598930" cy="829513"/>
              <a:chOff x="1458542" y="3645051"/>
              <a:chExt cx="800271" cy="1108369"/>
            </a:xfrm>
            <a:solidFill>
              <a:srgbClr val="FFFFFF"/>
            </a:solidFill>
          </p:grpSpPr>
          <p:sp>
            <p:nvSpPr>
              <p:cNvPr id="37" name="Rectangle 24"/>
              <p:cNvSpPr/>
              <p:nvPr/>
            </p:nvSpPr>
            <p:spPr>
              <a:xfrm>
                <a:off x="1458542"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w="10795" cap="flat" cmpd="sng" algn="ctr">
                <a:noFill/>
                <a:prstDash val="solid"/>
              </a:ln>
              <a:effectLst/>
            </p:spPr>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6350"/>
                <a:endParaRPr lang="en-US" sz="1765" dirty="0">
                  <a:gradFill>
                    <a:gsLst>
                      <a:gs pos="0">
                        <a:srgbClr val="FFFFFF"/>
                      </a:gs>
                      <a:gs pos="100000">
                        <a:srgbClr val="FFFFFF"/>
                      </a:gs>
                    </a:gsLst>
                    <a:lin ang="5400000" scaled="0"/>
                  </a:gradFill>
                  <a:latin typeface="Segoe UI"/>
                </a:endParaRPr>
              </a:p>
            </p:txBody>
          </p:sp>
          <p:sp>
            <p:nvSpPr>
              <p:cNvPr id="38" name="Freeform 37"/>
              <p:cNvSpPr>
                <a:spLocks noEditPoints="1"/>
              </p:cNvSpPr>
              <p:nvPr/>
            </p:nvSpPr>
            <p:spPr bwMode="black">
              <a:xfrm rot="17995606">
                <a:off x="1558537"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350"/>
                <a:endParaRPr lang="en-US" sz="1568" dirty="0">
                  <a:ln>
                    <a:solidFill>
                      <a:srgbClr val="505050">
                        <a:alpha val="0"/>
                      </a:srgbClr>
                    </a:solidFill>
                  </a:ln>
                  <a:gradFill>
                    <a:gsLst>
                      <a:gs pos="0">
                        <a:srgbClr val="FFFFFF"/>
                      </a:gs>
                      <a:gs pos="100000">
                        <a:srgbClr val="FFFFFF"/>
                      </a:gs>
                    </a:gsLst>
                    <a:lin ang="5400000" scaled="0"/>
                  </a:gradFill>
                  <a:latin typeface="Segoe UI"/>
                </a:endParaRPr>
              </a:p>
            </p:txBody>
          </p:sp>
        </p:grpSp>
        <p:sp>
          <p:nvSpPr>
            <p:cNvPr id="39" name="Rectangle 38"/>
            <p:cNvSpPr>
              <a:spLocks noChangeAspect="1"/>
            </p:cNvSpPr>
            <p:nvPr/>
          </p:nvSpPr>
          <p:spPr bwMode="auto">
            <a:xfrm>
              <a:off x="3735711"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Visualize</a:t>
              </a:r>
            </a:p>
          </p:txBody>
        </p:sp>
        <p:sp>
          <p:nvSpPr>
            <p:cNvPr id="40" name="Freeform 39"/>
            <p:cNvSpPr/>
            <p:nvPr>
              <p:custDataLst>
                <p:tags r:id="rId1"/>
              </p:custDataLst>
            </p:nvPr>
          </p:nvSpPr>
          <p:spPr>
            <a:xfrm>
              <a:off x="4150261" y="5016918"/>
              <a:ext cx="787338" cy="79356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rgbClr val="FFFFFF"/>
            </a:solidFill>
            <a:ln w="19050" cap="flat" cmpd="sng" algn="ctr">
              <a:noFill/>
              <a:prstDash val="solid"/>
            </a:ln>
            <a:effectLst/>
          </p:spPr>
          <p:txBody>
            <a:bodyPr rtlCol="0" anchor="ctr"/>
            <a:lstStyle/>
            <a:p>
              <a:pPr algn="ctr" defTabSz="896386">
                <a:defRPr/>
              </a:pPr>
              <a:endParaRPr lang="en-US" kern="0">
                <a:gradFill>
                  <a:gsLst>
                    <a:gs pos="0">
                      <a:srgbClr val="FFFFFF"/>
                    </a:gs>
                    <a:gs pos="100000">
                      <a:srgbClr val="FFFFFF"/>
                    </a:gs>
                  </a:gsLst>
                  <a:lin ang="5400000" scaled="0"/>
                </a:gradFill>
                <a:latin typeface="Arial"/>
              </a:endParaRPr>
            </a:p>
          </p:txBody>
        </p:sp>
        <p:sp>
          <p:nvSpPr>
            <p:cNvPr id="55" name="Rectangle 54"/>
            <p:cNvSpPr>
              <a:spLocks noChangeAspect="1"/>
            </p:cNvSpPr>
            <p:nvPr/>
          </p:nvSpPr>
          <p:spPr bwMode="auto">
            <a:xfrm>
              <a:off x="282247"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Discover</a:t>
              </a:r>
            </a:p>
          </p:txBody>
        </p:sp>
        <p:sp>
          <p:nvSpPr>
            <p:cNvPr id="56" name="Freeform 8"/>
            <p:cNvSpPr>
              <a:spLocks noEditPoints="1"/>
            </p:cNvSpPr>
            <p:nvPr/>
          </p:nvSpPr>
          <p:spPr bwMode="black">
            <a:xfrm>
              <a:off x="611804" y="4988989"/>
              <a:ext cx="828137" cy="827921"/>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896386"/>
              <a:endParaRPr lang="en-US" sz="1568" kern="0">
                <a:gradFill>
                  <a:gsLst>
                    <a:gs pos="0">
                      <a:srgbClr val="FFFFFF"/>
                    </a:gs>
                    <a:gs pos="100000">
                      <a:srgbClr val="FFFFFF"/>
                    </a:gs>
                  </a:gsLst>
                  <a:lin ang="5400000" scaled="0"/>
                </a:gradFill>
                <a:latin typeface="Segoe UI"/>
              </a:endParaRPr>
            </a:p>
          </p:txBody>
        </p:sp>
      </p:grpSp>
      <p:sp>
        <p:nvSpPr>
          <p:cNvPr id="57" name="Rectangle 56"/>
          <p:cNvSpPr/>
          <p:nvPr/>
        </p:nvSpPr>
        <p:spPr bwMode="auto">
          <a:xfrm>
            <a:off x="436359" y="6174451"/>
            <a:ext cx="11241069" cy="491640"/>
          </a:xfrm>
          <a:prstGeom prst="rect">
            <a:avLst/>
          </a:prstGeom>
          <a:solidFill>
            <a:srgbClr val="696969"/>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algn="ctr" defTabSz="913924" fontAlgn="base">
              <a:lnSpc>
                <a:spcPct val="90000"/>
              </a:lnSpc>
              <a:spcBef>
                <a:spcPct val="0"/>
              </a:spcBef>
              <a:spcAft>
                <a:spcPct val="0"/>
              </a:spcAft>
              <a:defRPr/>
            </a:pPr>
            <a:r>
              <a:rPr lang="en-US" sz="2353" kern="0" dirty="0">
                <a:gradFill>
                  <a:gsLst>
                    <a:gs pos="0">
                      <a:srgbClr val="FFFFFF"/>
                    </a:gs>
                    <a:gs pos="100000">
                      <a:srgbClr val="FFFFFF"/>
                    </a:gs>
                  </a:gsLst>
                  <a:lin ang="5400000" scaled="0"/>
                </a:gradFill>
                <a:latin typeface="Segoe UI"/>
                <a:ea typeface="Segoe UI" pitchFamily="34" charset="0"/>
                <a:cs typeface="Segoe UI" pitchFamily="34" charset="0"/>
              </a:rPr>
              <a:t>Scalable  |  Manageable  |  Trusted  </a:t>
            </a:r>
          </a:p>
        </p:txBody>
      </p:sp>
      <p:sp>
        <p:nvSpPr>
          <p:cNvPr id="58" name="Cross 57"/>
          <p:cNvSpPr/>
          <p:nvPr/>
        </p:nvSpPr>
        <p:spPr bwMode="auto">
          <a:xfrm>
            <a:off x="5684647" y="3450837"/>
            <a:ext cx="783058" cy="782462"/>
          </a:xfrm>
          <a:prstGeom prst="plus">
            <a:avLst>
              <a:gd name="adj" fmla="val 40783"/>
            </a:avLst>
          </a:prstGeom>
          <a:solidFill>
            <a:schemeClr val="bg2">
              <a:lumMod val="50000"/>
            </a:scheme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kern="0" dirty="0">
              <a:gradFill>
                <a:gsLst>
                  <a:gs pos="0">
                    <a:srgbClr val="FFFFFF"/>
                  </a:gs>
                  <a:gs pos="100000">
                    <a:srgbClr val="FFFFFF"/>
                  </a:gs>
                </a:gsLst>
                <a:lin ang="5400000" scaled="0"/>
              </a:gradFill>
              <a:latin typeface="Segoe UI"/>
            </a:endParaRPr>
          </a:p>
        </p:txBody>
      </p:sp>
      <p:sp>
        <p:nvSpPr>
          <p:cNvPr id="9" name="Title 8"/>
          <p:cNvSpPr>
            <a:spLocks noGrp="1"/>
          </p:cNvSpPr>
          <p:nvPr>
            <p:ph type="title"/>
          </p:nvPr>
        </p:nvSpPr>
        <p:spPr/>
        <p:txBody>
          <a:bodyPr/>
          <a:lstStyle/>
          <a:p>
            <a:r>
              <a:rPr lang="en-US" dirty="0"/>
              <a:t>A powerful new way to work with data</a:t>
            </a:r>
          </a:p>
        </p:txBody>
      </p:sp>
      <p:sp>
        <p:nvSpPr>
          <p:cNvPr id="5" name="Rectangle 4"/>
          <p:cNvSpPr/>
          <p:nvPr/>
        </p:nvSpPr>
        <p:spPr>
          <a:xfrm>
            <a:off x="386558" y="1638857"/>
            <a:ext cx="5128945" cy="4452517"/>
          </a:xfrm>
          <a:prstGeom prst="rect">
            <a:avLst/>
          </a:prstGeom>
          <a:solidFill>
            <a:schemeClr val="bg1">
              <a:alpha val="7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61" name="Text Placeholder 2"/>
          <p:cNvSpPr txBox="1">
            <a:spLocks/>
          </p:cNvSpPr>
          <p:nvPr/>
        </p:nvSpPr>
        <p:spPr>
          <a:xfrm>
            <a:off x="229840" y="1180867"/>
            <a:ext cx="11752751" cy="568664"/>
          </a:xfrm>
          <a:prstGeom prst="rect">
            <a:avLst/>
          </a:prstGeom>
          <a:noFill/>
        </p:spPr>
        <p:txBody>
          <a:bodyPr vert="horz" wrap="square" lIns="179285" tIns="0" rIns="179285" bIns="143428" rtlCol="0">
            <a:noAutofit/>
          </a:bodyPr>
          <a:lstStyle>
            <a:lvl1pPr marL="0" marR="0" indent="0" algn="l" defTabSz="932742" rtl="0" eaLnBrk="1" fontAlgn="auto" latinLnBrk="0" hangingPunct="1">
              <a:lnSpc>
                <a:spcPts val="5500"/>
              </a:lnSpc>
              <a:spcBef>
                <a:spcPts val="0"/>
              </a:spcBef>
              <a:spcAft>
                <a:spcPts val="0"/>
              </a:spcAft>
              <a:buClrTx/>
              <a:buSzPct val="90000"/>
              <a:buFontTx/>
              <a:buNone/>
              <a:tabLst/>
              <a:defRPr sz="5000" kern="1200" spc="0" baseline="0">
                <a:gradFill>
                  <a:gsLst>
                    <a:gs pos="4000">
                      <a:schemeClr val="bg1"/>
                    </a:gs>
                    <a:gs pos="93000">
                      <a:schemeClr val="bg1"/>
                    </a:gs>
                  </a:gsLst>
                  <a:lin ang="5400000" scaled="0"/>
                </a:gradFill>
                <a:latin typeface="+mj-lt"/>
                <a:ea typeface="+mn-ea"/>
                <a:cs typeface="+mn-cs"/>
              </a:defRPr>
            </a:lvl1pPr>
            <a:lvl2pPr marL="0" marR="0" indent="0" algn="l" defTabSz="932742" rtl="0" eaLnBrk="1" fontAlgn="auto" latinLnBrk="0" hangingPunct="1">
              <a:lnSpc>
                <a:spcPts val="2600"/>
              </a:lnSpc>
              <a:spcBef>
                <a:spcPts val="1800"/>
              </a:spcBef>
              <a:spcAft>
                <a:spcPts val="0"/>
              </a:spcAft>
              <a:buClrTx/>
              <a:buSzPct val="90000"/>
              <a:buFontTx/>
              <a:buNone/>
              <a:tabLst/>
              <a:defRPr sz="3000" kern="1200" spc="0" baseline="0">
                <a:gradFill>
                  <a:gsLst>
                    <a:gs pos="4000">
                      <a:schemeClr val="bg1"/>
                    </a:gs>
                    <a:gs pos="93000">
                      <a:schemeClr val="bg1"/>
                    </a:gs>
                  </a:gsLst>
                  <a:lin ang="5400000" scaled="0"/>
                </a:gradFill>
                <a:latin typeface="+mj-lt"/>
                <a:ea typeface="+mn-ea"/>
                <a:cs typeface="+mn-cs"/>
              </a:defRPr>
            </a:lvl2pPr>
            <a:lvl3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3pPr>
            <a:lvl4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4pPr>
            <a:lvl5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lnSpc>
                <a:spcPct val="100000"/>
              </a:lnSpc>
            </a:pPr>
            <a:r>
              <a:rPr lang="en-US" sz="2549" dirty="0">
                <a:solidFill>
                  <a:srgbClr val="505050"/>
                </a:solidFill>
                <a:latin typeface="Segoe UI Light"/>
              </a:rPr>
              <a:t>Self-service business intelligence with familiar Excel and the power of the cloud</a:t>
            </a:r>
          </a:p>
        </p:txBody>
      </p:sp>
    </p:spTree>
    <p:extLst>
      <p:ext uri="{BB962C8B-B14F-4D97-AF65-F5344CB8AC3E}">
        <p14:creationId xmlns:p14="http://schemas.microsoft.com/office/powerpoint/2010/main" val="304368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1+#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17671" y="1195216"/>
            <a:ext cx="4089952" cy="5460007"/>
            <a:chOff x="426046" y="1218686"/>
            <a:chExt cx="4171964" cy="5569492"/>
          </a:xfrm>
        </p:grpSpPr>
        <p:sp>
          <p:nvSpPr>
            <p:cNvPr id="18" name="Rectangle 17"/>
            <p:cNvSpPr/>
            <p:nvPr/>
          </p:nvSpPr>
          <p:spPr>
            <a:xfrm>
              <a:off x="429386" y="21330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9" name="Group 455"/>
            <p:cNvGrpSpPr>
              <a:grpSpLocks/>
            </p:cNvGrpSpPr>
            <p:nvPr/>
          </p:nvGrpSpPr>
          <p:grpSpPr bwMode="auto">
            <a:xfrm>
              <a:off x="657986" y="2361686"/>
              <a:ext cx="457200" cy="457200"/>
              <a:chOff x="-3781305" y="3065460"/>
              <a:chExt cx="1777999" cy="1777999"/>
            </a:xfrm>
          </p:grpSpPr>
          <p:sp>
            <p:nvSpPr>
              <p:cNvPr id="4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0" name="Rectangle 19"/>
            <p:cNvSpPr/>
            <p:nvPr/>
          </p:nvSpPr>
          <p:spPr>
            <a:xfrm>
              <a:off x="429386" y="30474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1" name="Group 34"/>
            <p:cNvGrpSpPr>
              <a:grpSpLocks/>
            </p:cNvGrpSpPr>
            <p:nvPr/>
          </p:nvGrpSpPr>
          <p:grpSpPr bwMode="auto">
            <a:xfrm>
              <a:off x="657986" y="3276086"/>
              <a:ext cx="457200" cy="457200"/>
              <a:chOff x="-3781305" y="3065460"/>
              <a:chExt cx="1777999" cy="1777999"/>
            </a:xfrm>
          </p:grpSpPr>
          <p:sp>
            <p:nvSpPr>
              <p:cNvPr id="4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2" name="Rectangle 21"/>
            <p:cNvSpPr/>
            <p:nvPr/>
          </p:nvSpPr>
          <p:spPr>
            <a:xfrm>
              <a:off x="429386" y="39618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4" name="Group 39"/>
            <p:cNvGrpSpPr>
              <a:grpSpLocks/>
            </p:cNvGrpSpPr>
            <p:nvPr/>
          </p:nvGrpSpPr>
          <p:grpSpPr bwMode="auto">
            <a:xfrm>
              <a:off x="657986" y="4190486"/>
              <a:ext cx="457200" cy="457200"/>
              <a:chOff x="-3781305" y="3065460"/>
              <a:chExt cx="1777999" cy="1777999"/>
            </a:xfrm>
          </p:grpSpPr>
          <p:sp>
            <p:nvSpPr>
              <p:cNvPr id="37"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9" name="Rectangle 28"/>
            <p:cNvSpPr/>
            <p:nvPr/>
          </p:nvSpPr>
          <p:spPr>
            <a:xfrm>
              <a:off x="429386" y="48762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30" name="Group 44"/>
            <p:cNvGrpSpPr>
              <a:grpSpLocks/>
            </p:cNvGrpSpPr>
            <p:nvPr/>
          </p:nvGrpSpPr>
          <p:grpSpPr bwMode="auto">
            <a:xfrm>
              <a:off x="657986" y="5104886"/>
              <a:ext cx="457200" cy="457200"/>
              <a:chOff x="-3781305" y="3065460"/>
              <a:chExt cx="1777999" cy="1777999"/>
            </a:xfrm>
          </p:grpSpPr>
          <p:sp>
            <p:nvSpPr>
              <p:cNvPr id="35"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6"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1" name="TextBox 30"/>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32" name="TextBox 31"/>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33" name="TextBox 32"/>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34" name="TextBox 33"/>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73" name="Rectangle 72"/>
            <p:cNvSpPr/>
            <p:nvPr/>
          </p:nvSpPr>
          <p:spPr>
            <a:xfrm>
              <a:off x="426046" y="1218686"/>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74" name="Group 44"/>
            <p:cNvGrpSpPr>
              <a:grpSpLocks/>
            </p:cNvGrpSpPr>
            <p:nvPr/>
          </p:nvGrpSpPr>
          <p:grpSpPr bwMode="auto">
            <a:xfrm>
              <a:off x="657986" y="1447286"/>
              <a:ext cx="457200" cy="457200"/>
              <a:chOff x="-3781305" y="3065460"/>
              <a:chExt cx="1777999" cy="1777999"/>
            </a:xfrm>
          </p:grpSpPr>
          <p:sp>
            <p:nvSpPr>
              <p:cNvPr id="7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7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75" name="TextBox 74"/>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119" name="Rectangle 118"/>
            <p:cNvSpPr/>
            <p:nvPr/>
          </p:nvSpPr>
          <p:spPr>
            <a:xfrm>
              <a:off x="426046" y="5781954"/>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20" name="Group 44"/>
            <p:cNvGrpSpPr>
              <a:grpSpLocks/>
            </p:cNvGrpSpPr>
            <p:nvPr/>
          </p:nvGrpSpPr>
          <p:grpSpPr bwMode="auto">
            <a:xfrm>
              <a:off x="657986" y="6010554"/>
              <a:ext cx="457200" cy="457200"/>
              <a:chOff x="-3781305" y="3065460"/>
              <a:chExt cx="1777999" cy="1777999"/>
            </a:xfrm>
          </p:grpSpPr>
          <p:sp>
            <p:nvSpPr>
              <p:cNvPr id="121"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122"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123" name="TextBox 122"/>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sp useBgFill="1">
        <p:nvSpPr>
          <p:cNvPr id="7" name="Rectangle 6"/>
          <p:cNvSpPr/>
          <p:nvPr/>
        </p:nvSpPr>
        <p:spPr>
          <a:xfrm>
            <a:off x="1" y="487"/>
            <a:ext cx="419843" cy="6857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14" name="Title 1"/>
          <p:cNvSpPr>
            <a:spLocks noGrp="1"/>
          </p:cNvSpPr>
          <p:nvPr>
            <p:ph type="title"/>
          </p:nvPr>
        </p:nvSpPr>
        <p:spPr/>
        <p:txBody>
          <a:bodyPr/>
          <a:lstStyle/>
          <a:p>
            <a:pPr lvl="0"/>
            <a:r>
              <a:rPr lang="en-US" sz="4313" dirty="0"/>
              <a:t>Share &amp; collaborate with Power BI for Office 365</a:t>
            </a:r>
          </a:p>
        </p:txBody>
      </p:sp>
      <p:grpSp>
        <p:nvGrpSpPr>
          <p:cNvPr id="9" name="Group 8"/>
          <p:cNvGrpSpPr/>
          <p:nvPr/>
        </p:nvGrpSpPr>
        <p:grpSpPr>
          <a:xfrm>
            <a:off x="4786372" y="1217287"/>
            <a:ext cx="7225872" cy="5347918"/>
            <a:chOff x="4973789" y="1371830"/>
            <a:chExt cx="7208842" cy="5335314"/>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73789" y="2166284"/>
              <a:ext cx="7208842" cy="4324766"/>
            </a:xfrm>
            <a:prstGeom prst="rect">
              <a:avLst/>
            </a:prstGeom>
          </p:spPr>
        </p:pic>
        <p:grpSp>
          <p:nvGrpSpPr>
            <p:cNvPr id="112" name="Group 111"/>
            <p:cNvGrpSpPr/>
            <p:nvPr/>
          </p:nvGrpSpPr>
          <p:grpSpPr>
            <a:xfrm>
              <a:off x="4979976" y="1377360"/>
              <a:ext cx="7202655" cy="792594"/>
              <a:chOff x="4296161" y="1524072"/>
              <a:chExt cx="7291210" cy="731520"/>
            </a:xfrm>
          </p:grpSpPr>
          <p:sp>
            <p:nvSpPr>
              <p:cNvPr id="113"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114" name="Rectangle 113"/>
              <p:cNvSpPr/>
              <p:nvPr/>
            </p:nvSpPr>
            <p:spPr bwMode="auto">
              <a:xfrm>
                <a:off x="4296161" y="1524072"/>
                <a:ext cx="7291210" cy="731520"/>
              </a:xfrm>
              <a:prstGeom prst="rect">
                <a:avLst/>
              </a:prstGeom>
              <a:solidFill>
                <a:schemeClr val="accent5"/>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Quickly create collaborative BI sites</a:t>
                </a: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16" name="Rectangle 115"/>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118" name="Right Brace 117"/>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29930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1000"/>
                                        <p:tgtEl>
                                          <p:spTgt spid="118"/>
                                        </p:tgtEl>
                                      </p:cBhvr>
                                    </p:animEffect>
                                  </p:childTnLst>
                                </p:cTn>
                              </p:par>
                              <p:par>
                                <p:cTn id="12" presetID="2" presetClass="entr" presetSubtype="2" decel="98000"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17671" y="1195216"/>
            <a:ext cx="4089952" cy="5460007"/>
            <a:chOff x="426046" y="1218686"/>
            <a:chExt cx="4171964" cy="5569492"/>
          </a:xfrm>
        </p:grpSpPr>
        <p:sp>
          <p:nvSpPr>
            <p:cNvPr id="31" name="Rectangle 30"/>
            <p:cNvSpPr/>
            <p:nvPr/>
          </p:nvSpPr>
          <p:spPr>
            <a:xfrm>
              <a:off x="429386" y="2133086"/>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2" name="Group 455"/>
            <p:cNvGrpSpPr>
              <a:grpSpLocks/>
            </p:cNvGrpSpPr>
            <p:nvPr/>
          </p:nvGrpSpPr>
          <p:grpSpPr bwMode="auto">
            <a:xfrm>
              <a:off x="657986" y="2361686"/>
              <a:ext cx="457200" cy="457200"/>
              <a:chOff x="-3781305" y="3065460"/>
              <a:chExt cx="1777999" cy="1777999"/>
            </a:xfrm>
          </p:grpSpPr>
          <p:sp>
            <p:nvSpPr>
              <p:cNvPr id="6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6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3" name="Rectangle 32"/>
            <p:cNvSpPr/>
            <p:nvPr/>
          </p:nvSpPr>
          <p:spPr>
            <a:xfrm>
              <a:off x="429386" y="30474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4" name="Group 34"/>
            <p:cNvGrpSpPr>
              <a:grpSpLocks/>
            </p:cNvGrpSpPr>
            <p:nvPr/>
          </p:nvGrpSpPr>
          <p:grpSpPr bwMode="auto">
            <a:xfrm>
              <a:off x="657986" y="3276086"/>
              <a:ext cx="457200" cy="457200"/>
              <a:chOff x="-3781305" y="3065460"/>
              <a:chExt cx="1777999" cy="1777999"/>
            </a:xfrm>
          </p:grpSpPr>
          <p:sp>
            <p:nvSpPr>
              <p:cNvPr id="5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5" name="Rectangle 34"/>
            <p:cNvSpPr/>
            <p:nvPr/>
          </p:nvSpPr>
          <p:spPr>
            <a:xfrm>
              <a:off x="429386" y="39618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6" name="Group 39"/>
            <p:cNvGrpSpPr>
              <a:grpSpLocks/>
            </p:cNvGrpSpPr>
            <p:nvPr/>
          </p:nvGrpSpPr>
          <p:grpSpPr bwMode="auto">
            <a:xfrm>
              <a:off x="657986" y="4190486"/>
              <a:ext cx="457200" cy="457200"/>
              <a:chOff x="-3781305" y="3065460"/>
              <a:chExt cx="1777999" cy="1777999"/>
            </a:xfrm>
          </p:grpSpPr>
          <p:sp>
            <p:nvSpPr>
              <p:cNvPr id="5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7" name="Rectangle 36"/>
            <p:cNvSpPr/>
            <p:nvPr/>
          </p:nvSpPr>
          <p:spPr>
            <a:xfrm>
              <a:off x="429386" y="48762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39" name="Group 44"/>
            <p:cNvGrpSpPr>
              <a:grpSpLocks/>
            </p:cNvGrpSpPr>
            <p:nvPr/>
          </p:nvGrpSpPr>
          <p:grpSpPr bwMode="auto">
            <a:xfrm>
              <a:off x="657986" y="5104886"/>
              <a:ext cx="457200" cy="457200"/>
              <a:chOff x="-3781305" y="3065460"/>
              <a:chExt cx="1777999" cy="1777999"/>
            </a:xfrm>
          </p:grpSpPr>
          <p:sp>
            <p:nvSpPr>
              <p:cNvPr id="5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0" name="TextBox 39"/>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41" name="TextBox 40"/>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42" name="TextBox 41"/>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43" name="TextBox 42"/>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44" name="Rectangle 43"/>
            <p:cNvSpPr/>
            <p:nvPr/>
          </p:nvSpPr>
          <p:spPr>
            <a:xfrm>
              <a:off x="426046" y="12186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5" name="Group 44"/>
            <p:cNvGrpSpPr>
              <a:grpSpLocks/>
            </p:cNvGrpSpPr>
            <p:nvPr/>
          </p:nvGrpSpPr>
          <p:grpSpPr bwMode="auto">
            <a:xfrm>
              <a:off x="657986" y="1447286"/>
              <a:ext cx="457200" cy="457200"/>
              <a:chOff x="-3781305" y="3065460"/>
              <a:chExt cx="1777999" cy="1777999"/>
            </a:xfrm>
          </p:grpSpPr>
          <p:sp>
            <p:nvSpPr>
              <p:cNvPr id="5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6" name="TextBox 45"/>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47" name="Rectangle 46"/>
            <p:cNvSpPr/>
            <p:nvPr/>
          </p:nvSpPr>
          <p:spPr>
            <a:xfrm>
              <a:off x="426046" y="5781954"/>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8" name="Group 44"/>
            <p:cNvGrpSpPr>
              <a:grpSpLocks/>
            </p:cNvGrpSpPr>
            <p:nvPr/>
          </p:nvGrpSpPr>
          <p:grpSpPr bwMode="auto">
            <a:xfrm>
              <a:off x="657986" y="6010554"/>
              <a:ext cx="457200" cy="457200"/>
              <a:chOff x="-3781305" y="3065460"/>
              <a:chExt cx="1777999" cy="1777999"/>
            </a:xfrm>
          </p:grpSpPr>
          <p:sp>
            <p:nvSpPr>
              <p:cNvPr id="5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9" name="TextBox 48"/>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pic>
        <p:nvPicPr>
          <p:cNvPr id="15" name="Picture 1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830992" y="1988019"/>
            <a:ext cx="7181252" cy="4564380"/>
          </a:xfrm>
          <a:prstGeom prst="rect">
            <a:avLst/>
          </a:prstGeom>
        </p:spPr>
      </p:pic>
      <p:sp>
        <p:nvSpPr>
          <p:cNvPr id="2" name="Title 1"/>
          <p:cNvSpPr>
            <a:spLocks noGrp="1"/>
          </p:cNvSpPr>
          <p:nvPr>
            <p:ph type="title"/>
          </p:nvPr>
        </p:nvSpPr>
        <p:spPr/>
        <p:txBody>
          <a:bodyPr/>
          <a:lstStyle/>
          <a:p>
            <a:r>
              <a:rPr lang="en-US" sz="4313" dirty="0"/>
              <a:t>Share &amp; collaborate with Power BI for Office 365</a:t>
            </a:r>
            <a:br>
              <a:rPr lang="en-US" dirty="0"/>
            </a:br>
            <a:endParaRPr lang="en-US" dirty="0"/>
          </a:p>
        </p:txBody>
      </p:sp>
      <p:grpSp>
        <p:nvGrpSpPr>
          <p:cNvPr id="63" name="Group 62"/>
          <p:cNvGrpSpPr/>
          <p:nvPr/>
        </p:nvGrpSpPr>
        <p:grpSpPr>
          <a:xfrm>
            <a:off x="4792573" y="1217287"/>
            <a:ext cx="7219671" cy="5347918"/>
            <a:chOff x="4979976" y="1371830"/>
            <a:chExt cx="7202655" cy="5335314"/>
          </a:xfrm>
        </p:grpSpPr>
        <p:grpSp>
          <p:nvGrpSpPr>
            <p:cNvPr id="65" name="Group 64"/>
            <p:cNvGrpSpPr/>
            <p:nvPr/>
          </p:nvGrpSpPr>
          <p:grpSpPr>
            <a:xfrm>
              <a:off x="4979976" y="1377360"/>
              <a:ext cx="7202655" cy="792594"/>
              <a:chOff x="4296161" y="1524072"/>
              <a:chExt cx="7291210" cy="731520"/>
            </a:xfrm>
          </p:grpSpPr>
          <p:sp>
            <p:nvSpPr>
              <p:cNvPr id="67"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68" name="Rectangle 67"/>
              <p:cNvSpPr/>
              <p:nvPr/>
            </p:nvSpPr>
            <p:spPr bwMode="auto">
              <a:xfrm>
                <a:off x="4296161" y="1524072"/>
                <a:ext cx="7291210" cy="731520"/>
              </a:xfrm>
              <a:prstGeom prst="rect">
                <a:avLst/>
              </a:prstGeom>
              <a:solidFill>
                <a:schemeClr val="accent5"/>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Manage data queries for the team</a:t>
                </a:r>
              </a:p>
            </p:txBody>
          </p:sp>
        </p:grpSp>
        <p:sp>
          <p:nvSpPr>
            <p:cNvPr id="66" name="Rectangle 65"/>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70" name="Right Brace 69"/>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120587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09621" y="2289788"/>
            <a:ext cx="6864205" cy="3673580"/>
            <a:chOff x="3558716" y="2452953"/>
            <a:chExt cx="6621402" cy="3543639"/>
          </a:xfrm>
        </p:grpSpPr>
        <p:grpSp>
          <p:nvGrpSpPr>
            <p:cNvPr id="4" name="Group 3"/>
            <p:cNvGrpSpPr/>
            <p:nvPr/>
          </p:nvGrpSpPr>
          <p:grpSpPr>
            <a:xfrm>
              <a:off x="3558716" y="2452953"/>
              <a:ext cx="6621402" cy="3543639"/>
              <a:chOff x="4022012" y="2465145"/>
              <a:chExt cx="6621402" cy="3543639"/>
            </a:xfrm>
          </p:grpSpPr>
          <p:pic>
            <p:nvPicPr>
              <p:cNvPr id="195586" name="Picture 2" descr="1"/>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022012" y="2465145"/>
                <a:ext cx="6621401" cy="354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209921" y="4118063"/>
                <a:ext cx="1433493"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6" name="TextBox 5"/>
            <p:cNvSpPr txBox="1"/>
            <p:nvPr/>
          </p:nvSpPr>
          <p:spPr>
            <a:xfrm>
              <a:off x="7331202" y="4007687"/>
              <a:ext cx="1520190" cy="553002"/>
            </a:xfrm>
            <a:prstGeom prst="rect">
              <a:avLst/>
            </a:prstGeom>
            <a:solidFill>
              <a:schemeClr val="bg1"/>
            </a:solidFill>
          </p:spPr>
          <p:txBody>
            <a:bodyPr wrap="square" rtlCol="0">
              <a:spAutoFit/>
            </a:bodyPr>
            <a:lstStyle/>
            <a:p>
              <a:pPr defTabSz="914367"/>
              <a:r>
                <a:rPr lang="en-US" sz="1568" dirty="0">
                  <a:solidFill>
                    <a:srgbClr val="FFFFFF">
                      <a:lumMod val="50000"/>
                    </a:srgbClr>
                  </a:solidFill>
                  <a:latin typeface="Segoe UI"/>
                </a:rPr>
                <a:t>Power BI</a:t>
              </a:r>
              <a:br>
                <a:rPr lang="en-US" sz="1568" dirty="0">
                  <a:solidFill>
                    <a:srgbClr val="FFFFFF">
                      <a:lumMod val="50000"/>
                    </a:srgbClr>
                  </a:solidFill>
                  <a:latin typeface="Segoe UI"/>
                </a:rPr>
              </a:br>
              <a:r>
                <a:rPr lang="en-US" sz="1568" dirty="0">
                  <a:solidFill>
                    <a:srgbClr val="FFFFFF">
                      <a:lumMod val="50000"/>
                    </a:srgbClr>
                  </a:solidFill>
                  <a:latin typeface="Segoe UI"/>
                </a:rPr>
                <a:t>for Office 365</a:t>
              </a:r>
            </a:p>
          </p:txBody>
        </p:sp>
        <p:sp>
          <p:nvSpPr>
            <p:cNvPr id="18" name="TextBox 17"/>
            <p:cNvSpPr txBox="1"/>
            <p:nvPr/>
          </p:nvSpPr>
          <p:spPr>
            <a:xfrm>
              <a:off x="7569988" y="5319111"/>
              <a:ext cx="2610129" cy="553002"/>
            </a:xfrm>
            <a:prstGeom prst="rect">
              <a:avLst/>
            </a:prstGeom>
            <a:solidFill>
              <a:schemeClr val="bg1"/>
            </a:solidFill>
          </p:spPr>
          <p:txBody>
            <a:bodyPr wrap="square" rtlCol="0">
              <a:spAutoFit/>
            </a:bodyPr>
            <a:lstStyle/>
            <a:p>
              <a:pPr defTabSz="914367"/>
              <a:r>
                <a:rPr lang="en-US" sz="1568" dirty="0">
                  <a:solidFill>
                    <a:srgbClr val="FFFFFF">
                      <a:lumMod val="50000"/>
                    </a:srgbClr>
                  </a:solidFill>
                  <a:latin typeface="Segoe UI"/>
                </a:rPr>
                <a:t>Data Management Gateway</a:t>
              </a:r>
            </a:p>
            <a:p>
              <a:pPr defTabSz="914367"/>
              <a:r>
                <a:rPr lang="en-US" sz="1568" dirty="0">
                  <a:solidFill>
                    <a:srgbClr val="FFFFFF">
                      <a:lumMod val="50000"/>
                    </a:srgbClr>
                  </a:solidFill>
                  <a:latin typeface="Segoe UI"/>
                </a:rPr>
                <a:t>Installed on-premises</a:t>
              </a:r>
            </a:p>
          </p:txBody>
        </p:sp>
        <p:sp>
          <p:nvSpPr>
            <p:cNvPr id="19" name="TextBox 18"/>
            <p:cNvSpPr txBox="1"/>
            <p:nvPr/>
          </p:nvSpPr>
          <p:spPr>
            <a:xfrm>
              <a:off x="8746625" y="4128672"/>
              <a:ext cx="1235700" cy="320159"/>
            </a:xfrm>
            <a:prstGeom prst="rect">
              <a:avLst/>
            </a:prstGeom>
            <a:solidFill>
              <a:schemeClr val="bg1"/>
            </a:solidFill>
          </p:spPr>
          <p:txBody>
            <a:bodyPr wrap="square" rtlCol="0">
              <a:spAutoFit/>
            </a:bodyPr>
            <a:lstStyle/>
            <a:p>
              <a:pPr defTabSz="914367"/>
              <a:r>
                <a:rPr lang="en-US" sz="1568" dirty="0">
                  <a:solidFill>
                    <a:srgbClr val="FFFFFF">
                      <a:lumMod val="50000"/>
                    </a:srgbClr>
                  </a:solidFill>
                  <a:latin typeface="Segoe UI"/>
                </a:rPr>
                <a:t>Workbook</a:t>
              </a:r>
            </a:p>
          </p:txBody>
        </p:sp>
        <p:sp>
          <p:nvSpPr>
            <p:cNvPr id="65" name="TextBox 64"/>
            <p:cNvSpPr txBox="1"/>
            <p:nvPr/>
          </p:nvSpPr>
          <p:spPr>
            <a:xfrm>
              <a:off x="3682249" y="4513507"/>
              <a:ext cx="1520190" cy="320159"/>
            </a:xfrm>
            <a:prstGeom prst="rect">
              <a:avLst/>
            </a:prstGeom>
            <a:solidFill>
              <a:schemeClr val="bg1"/>
            </a:solidFill>
          </p:spPr>
          <p:txBody>
            <a:bodyPr wrap="square" rtlCol="0">
              <a:spAutoFit/>
            </a:bodyPr>
            <a:lstStyle/>
            <a:p>
              <a:pPr defTabSz="914367"/>
              <a:r>
                <a:rPr lang="en-US" sz="1568" dirty="0">
                  <a:solidFill>
                    <a:srgbClr val="D2D2D2">
                      <a:lumMod val="90000"/>
                    </a:srgbClr>
                  </a:solidFill>
                  <a:latin typeface="Segoe UI"/>
                </a:rPr>
                <a:t>Cloud</a:t>
              </a:r>
            </a:p>
          </p:txBody>
        </p:sp>
        <p:sp>
          <p:nvSpPr>
            <p:cNvPr id="66" name="TextBox 65"/>
            <p:cNvSpPr txBox="1"/>
            <p:nvPr/>
          </p:nvSpPr>
          <p:spPr>
            <a:xfrm>
              <a:off x="3682249" y="5038716"/>
              <a:ext cx="1520190" cy="320159"/>
            </a:xfrm>
            <a:prstGeom prst="rect">
              <a:avLst/>
            </a:prstGeom>
            <a:solidFill>
              <a:schemeClr val="bg1"/>
            </a:solidFill>
          </p:spPr>
          <p:txBody>
            <a:bodyPr wrap="square" rtlCol="0">
              <a:spAutoFit/>
            </a:bodyPr>
            <a:lstStyle/>
            <a:p>
              <a:pPr defTabSz="914367"/>
              <a:r>
                <a:rPr lang="en-US" sz="1568" dirty="0">
                  <a:solidFill>
                    <a:srgbClr val="D2D2D2">
                      <a:lumMod val="90000"/>
                    </a:srgbClr>
                  </a:solidFill>
                  <a:latin typeface="Segoe UI"/>
                </a:rPr>
                <a:t>On Premise</a:t>
              </a:r>
            </a:p>
          </p:txBody>
        </p:sp>
      </p:grpSp>
      <p:sp>
        <p:nvSpPr>
          <p:cNvPr id="21" name="Title 1"/>
          <p:cNvSpPr>
            <a:spLocks noGrp="1"/>
          </p:cNvSpPr>
          <p:nvPr>
            <p:ph type="title"/>
          </p:nvPr>
        </p:nvSpPr>
        <p:spPr/>
        <p:txBody>
          <a:bodyPr/>
          <a:lstStyle/>
          <a:p>
            <a:r>
              <a:rPr lang="en-US" sz="4313" dirty="0"/>
              <a:t>Share &amp; collaborate with Power BI for Office 365</a:t>
            </a:r>
            <a:br>
              <a:rPr lang="en-US" dirty="0"/>
            </a:br>
            <a:endParaRPr lang="en-US" dirty="0"/>
          </a:p>
        </p:txBody>
      </p:sp>
      <p:grpSp>
        <p:nvGrpSpPr>
          <p:cNvPr id="22" name="Group 21"/>
          <p:cNvGrpSpPr/>
          <p:nvPr/>
        </p:nvGrpSpPr>
        <p:grpSpPr>
          <a:xfrm>
            <a:off x="417671" y="1195216"/>
            <a:ext cx="4089952" cy="5460007"/>
            <a:chOff x="426046" y="1218686"/>
            <a:chExt cx="4171964" cy="5569492"/>
          </a:xfrm>
        </p:grpSpPr>
        <p:sp>
          <p:nvSpPr>
            <p:cNvPr id="24" name="Rectangle 23"/>
            <p:cNvSpPr/>
            <p:nvPr/>
          </p:nvSpPr>
          <p:spPr>
            <a:xfrm>
              <a:off x="429386" y="21330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9" name="Group 455"/>
            <p:cNvGrpSpPr>
              <a:grpSpLocks/>
            </p:cNvGrpSpPr>
            <p:nvPr/>
          </p:nvGrpSpPr>
          <p:grpSpPr bwMode="auto">
            <a:xfrm>
              <a:off x="657986" y="2361686"/>
              <a:ext cx="457200" cy="457200"/>
              <a:chOff x="-3781305" y="3065460"/>
              <a:chExt cx="1777999" cy="1777999"/>
            </a:xfrm>
          </p:grpSpPr>
          <p:sp>
            <p:nvSpPr>
              <p:cNvPr id="57"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8"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0" name="Rectangle 29"/>
            <p:cNvSpPr/>
            <p:nvPr/>
          </p:nvSpPr>
          <p:spPr>
            <a:xfrm>
              <a:off x="429386" y="3047486"/>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1" name="Group 34"/>
            <p:cNvGrpSpPr>
              <a:grpSpLocks/>
            </p:cNvGrpSpPr>
            <p:nvPr/>
          </p:nvGrpSpPr>
          <p:grpSpPr bwMode="auto">
            <a:xfrm>
              <a:off x="657986" y="3276086"/>
              <a:ext cx="457200" cy="457200"/>
              <a:chOff x="-3781305" y="3065460"/>
              <a:chExt cx="1777999" cy="1777999"/>
            </a:xfrm>
          </p:grpSpPr>
          <p:sp>
            <p:nvSpPr>
              <p:cNvPr id="55"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6"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2" name="Rectangle 31"/>
            <p:cNvSpPr/>
            <p:nvPr/>
          </p:nvSpPr>
          <p:spPr>
            <a:xfrm>
              <a:off x="429386" y="39618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3" name="Group 39"/>
            <p:cNvGrpSpPr>
              <a:grpSpLocks/>
            </p:cNvGrpSpPr>
            <p:nvPr/>
          </p:nvGrpSpPr>
          <p:grpSpPr bwMode="auto">
            <a:xfrm>
              <a:off x="657986" y="4190486"/>
              <a:ext cx="457200" cy="457200"/>
              <a:chOff x="-3781305" y="3065460"/>
              <a:chExt cx="1777999" cy="1777999"/>
            </a:xfrm>
          </p:grpSpPr>
          <p:sp>
            <p:nvSpPr>
              <p:cNvPr id="5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4" name="Rectangle 33"/>
            <p:cNvSpPr/>
            <p:nvPr/>
          </p:nvSpPr>
          <p:spPr>
            <a:xfrm>
              <a:off x="429386" y="48762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35" name="Group 44"/>
            <p:cNvGrpSpPr>
              <a:grpSpLocks/>
            </p:cNvGrpSpPr>
            <p:nvPr/>
          </p:nvGrpSpPr>
          <p:grpSpPr bwMode="auto">
            <a:xfrm>
              <a:off x="657986" y="5104886"/>
              <a:ext cx="457200" cy="457200"/>
              <a:chOff x="-3781305" y="3065460"/>
              <a:chExt cx="1777999" cy="1777999"/>
            </a:xfrm>
          </p:grpSpPr>
          <p:sp>
            <p:nvSpPr>
              <p:cNvPr id="51"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2"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6" name="TextBox 35"/>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37" name="TextBox 36"/>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39" name="TextBox 38"/>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40" name="TextBox 39"/>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41" name="Rectangle 40"/>
            <p:cNvSpPr/>
            <p:nvPr/>
          </p:nvSpPr>
          <p:spPr>
            <a:xfrm>
              <a:off x="426046" y="12186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2" name="Group 44"/>
            <p:cNvGrpSpPr>
              <a:grpSpLocks/>
            </p:cNvGrpSpPr>
            <p:nvPr/>
          </p:nvGrpSpPr>
          <p:grpSpPr bwMode="auto">
            <a:xfrm>
              <a:off x="657986" y="1447286"/>
              <a:ext cx="457200" cy="457200"/>
              <a:chOff x="-3781305" y="3065460"/>
              <a:chExt cx="1777999" cy="1777999"/>
            </a:xfrm>
          </p:grpSpPr>
          <p:sp>
            <p:nvSpPr>
              <p:cNvPr id="49"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0"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3" name="TextBox 42"/>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44" name="Rectangle 43"/>
            <p:cNvSpPr/>
            <p:nvPr/>
          </p:nvSpPr>
          <p:spPr>
            <a:xfrm>
              <a:off x="426046" y="5781954"/>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5" name="Group 44"/>
            <p:cNvGrpSpPr>
              <a:grpSpLocks/>
            </p:cNvGrpSpPr>
            <p:nvPr/>
          </p:nvGrpSpPr>
          <p:grpSpPr bwMode="auto">
            <a:xfrm>
              <a:off x="657986" y="6010554"/>
              <a:ext cx="457200" cy="457200"/>
              <a:chOff x="-3781305" y="3065460"/>
              <a:chExt cx="1777999" cy="1777999"/>
            </a:xfrm>
          </p:grpSpPr>
          <p:sp>
            <p:nvSpPr>
              <p:cNvPr id="47"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8"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6" name="TextBox 45"/>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grpSp>
        <p:nvGrpSpPr>
          <p:cNvPr id="59" name="Group 58"/>
          <p:cNvGrpSpPr/>
          <p:nvPr/>
        </p:nvGrpSpPr>
        <p:grpSpPr>
          <a:xfrm>
            <a:off x="4792573" y="1217287"/>
            <a:ext cx="7219671" cy="5347918"/>
            <a:chOff x="4979976" y="1371830"/>
            <a:chExt cx="7202655" cy="5335314"/>
          </a:xfrm>
        </p:grpSpPr>
        <p:grpSp>
          <p:nvGrpSpPr>
            <p:cNvPr id="60" name="Group 59"/>
            <p:cNvGrpSpPr/>
            <p:nvPr/>
          </p:nvGrpSpPr>
          <p:grpSpPr>
            <a:xfrm>
              <a:off x="4979976" y="1377360"/>
              <a:ext cx="7202655" cy="792594"/>
              <a:chOff x="4296161" y="1524072"/>
              <a:chExt cx="7291210" cy="731520"/>
            </a:xfrm>
          </p:grpSpPr>
          <p:sp>
            <p:nvSpPr>
              <p:cNvPr id="63"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64" name="Rectangle 63"/>
              <p:cNvSpPr/>
              <p:nvPr/>
            </p:nvSpPr>
            <p:spPr bwMode="auto">
              <a:xfrm>
                <a:off x="4296161" y="1524072"/>
                <a:ext cx="7291210" cy="731520"/>
              </a:xfrm>
              <a:prstGeom prst="rect">
                <a:avLst/>
              </a:prstGeom>
              <a:solidFill>
                <a:schemeClr val="accent5"/>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Keep reports up to date with scheduled data refresh</a:t>
                </a:r>
              </a:p>
            </p:txBody>
          </p:sp>
        </p:grpSp>
        <p:sp>
          <p:nvSpPr>
            <p:cNvPr id="61" name="Rectangle 60"/>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cxnSp>
        <p:nvCxnSpPr>
          <p:cNvPr id="9" name="Straight Connector 8"/>
          <p:cNvCxnSpPr/>
          <p:nvPr/>
        </p:nvCxnSpPr>
        <p:spPr>
          <a:xfrm>
            <a:off x="4792573" y="4869021"/>
            <a:ext cx="7219671" cy="0"/>
          </a:xfrm>
          <a:prstGeom prst="lin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sp>
        <p:nvSpPr>
          <p:cNvPr id="68" name="Right Brace 67"/>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370114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80124" y="1985021"/>
            <a:ext cx="7232120" cy="4580184"/>
          </a:xfrm>
          <a:prstGeom prst="rect">
            <a:avLst/>
          </a:prstGeom>
        </p:spPr>
      </p:pic>
      <p:sp>
        <p:nvSpPr>
          <p:cNvPr id="62" name="Freeform 8"/>
          <p:cNvSpPr>
            <a:spLocks noEditPoints="1"/>
          </p:cNvSpPr>
          <p:nvPr/>
        </p:nvSpPr>
        <p:spPr bwMode="black">
          <a:xfrm>
            <a:off x="6847467" y="1554360"/>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15" name="Title 1"/>
          <p:cNvSpPr>
            <a:spLocks noGrp="1"/>
          </p:cNvSpPr>
          <p:nvPr>
            <p:ph type="title"/>
          </p:nvPr>
        </p:nvSpPr>
        <p:spPr/>
        <p:txBody>
          <a:bodyPr/>
          <a:lstStyle/>
          <a:p>
            <a:r>
              <a:rPr lang="en-US" sz="4313" dirty="0"/>
              <a:t>Share &amp; collaborate with Power BI for Office 365</a:t>
            </a:r>
            <a:br>
              <a:rPr lang="en-US" dirty="0"/>
            </a:br>
            <a:endParaRPr lang="en-US" dirty="0"/>
          </a:p>
        </p:txBody>
      </p:sp>
      <p:grpSp>
        <p:nvGrpSpPr>
          <p:cNvPr id="18" name="Group 17"/>
          <p:cNvGrpSpPr/>
          <p:nvPr/>
        </p:nvGrpSpPr>
        <p:grpSpPr>
          <a:xfrm>
            <a:off x="417671" y="1195216"/>
            <a:ext cx="4089952" cy="5460007"/>
            <a:chOff x="426046" y="1218686"/>
            <a:chExt cx="4171964" cy="5569492"/>
          </a:xfrm>
        </p:grpSpPr>
        <p:sp>
          <p:nvSpPr>
            <p:cNvPr id="19" name="Rectangle 18"/>
            <p:cNvSpPr/>
            <p:nvPr/>
          </p:nvSpPr>
          <p:spPr>
            <a:xfrm>
              <a:off x="429386" y="21330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0" name="Group 455"/>
            <p:cNvGrpSpPr>
              <a:grpSpLocks/>
            </p:cNvGrpSpPr>
            <p:nvPr/>
          </p:nvGrpSpPr>
          <p:grpSpPr bwMode="auto">
            <a:xfrm>
              <a:off x="657986" y="2361686"/>
              <a:ext cx="457200" cy="457200"/>
              <a:chOff x="-3781305" y="3065460"/>
              <a:chExt cx="1777999" cy="1777999"/>
            </a:xfrm>
          </p:grpSpPr>
          <p:sp>
            <p:nvSpPr>
              <p:cNvPr id="5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1" name="Rectangle 20"/>
            <p:cNvSpPr/>
            <p:nvPr/>
          </p:nvSpPr>
          <p:spPr>
            <a:xfrm>
              <a:off x="429386" y="30474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2" name="Group 34"/>
            <p:cNvGrpSpPr>
              <a:grpSpLocks/>
            </p:cNvGrpSpPr>
            <p:nvPr/>
          </p:nvGrpSpPr>
          <p:grpSpPr bwMode="auto">
            <a:xfrm>
              <a:off x="657986" y="3276086"/>
              <a:ext cx="457200" cy="457200"/>
              <a:chOff x="-3781305" y="3065460"/>
              <a:chExt cx="1777999" cy="1777999"/>
            </a:xfrm>
          </p:grpSpPr>
          <p:sp>
            <p:nvSpPr>
              <p:cNvPr id="51"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2"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4" name="Rectangle 23"/>
            <p:cNvSpPr/>
            <p:nvPr/>
          </p:nvSpPr>
          <p:spPr>
            <a:xfrm>
              <a:off x="429386" y="3961886"/>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9" name="Group 39"/>
            <p:cNvGrpSpPr>
              <a:grpSpLocks/>
            </p:cNvGrpSpPr>
            <p:nvPr/>
          </p:nvGrpSpPr>
          <p:grpSpPr bwMode="auto">
            <a:xfrm>
              <a:off x="657986" y="4190486"/>
              <a:ext cx="457200" cy="457200"/>
              <a:chOff x="-3781305" y="3065460"/>
              <a:chExt cx="1777999" cy="1777999"/>
            </a:xfrm>
          </p:grpSpPr>
          <p:sp>
            <p:nvSpPr>
              <p:cNvPr id="49"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0"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0" name="Rectangle 29"/>
            <p:cNvSpPr/>
            <p:nvPr/>
          </p:nvSpPr>
          <p:spPr>
            <a:xfrm>
              <a:off x="429386" y="48762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31" name="Group 44"/>
            <p:cNvGrpSpPr>
              <a:grpSpLocks/>
            </p:cNvGrpSpPr>
            <p:nvPr/>
          </p:nvGrpSpPr>
          <p:grpSpPr bwMode="auto">
            <a:xfrm>
              <a:off x="657986" y="5104886"/>
              <a:ext cx="457200" cy="457200"/>
              <a:chOff x="-3781305" y="3065460"/>
              <a:chExt cx="1777999" cy="1777999"/>
            </a:xfrm>
          </p:grpSpPr>
          <p:sp>
            <p:nvSpPr>
              <p:cNvPr id="47"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8"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2" name="TextBox 31"/>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33" name="TextBox 32"/>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34" name="TextBox 33"/>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35" name="TextBox 34"/>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36" name="Rectangle 35"/>
            <p:cNvSpPr/>
            <p:nvPr/>
          </p:nvSpPr>
          <p:spPr>
            <a:xfrm>
              <a:off x="426046" y="12186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7" name="Group 44"/>
            <p:cNvGrpSpPr>
              <a:grpSpLocks/>
            </p:cNvGrpSpPr>
            <p:nvPr/>
          </p:nvGrpSpPr>
          <p:grpSpPr bwMode="auto">
            <a:xfrm>
              <a:off x="657986" y="1447286"/>
              <a:ext cx="457200" cy="457200"/>
              <a:chOff x="-3781305" y="3065460"/>
              <a:chExt cx="1777999" cy="1777999"/>
            </a:xfrm>
          </p:grpSpPr>
          <p:sp>
            <p:nvSpPr>
              <p:cNvPr id="45"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6"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9" name="TextBox 38"/>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40" name="Rectangle 39"/>
            <p:cNvSpPr/>
            <p:nvPr/>
          </p:nvSpPr>
          <p:spPr>
            <a:xfrm>
              <a:off x="426046" y="5781954"/>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1" name="Group 44"/>
            <p:cNvGrpSpPr>
              <a:grpSpLocks/>
            </p:cNvGrpSpPr>
            <p:nvPr/>
          </p:nvGrpSpPr>
          <p:grpSpPr bwMode="auto">
            <a:xfrm>
              <a:off x="657986" y="6010554"/>
              <a:ext cx="457200" cy="457200"/>
              <a:chOff x="-3781305" y="3065460"/>
              <a:chExt cx="1777999" cy="1777999"/>
            </a:xfrm>
          </p:grpSpPr>
          <p:sp>
            <p:nvSpPr>
              <p:cNvPr id="4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2" name="TextBox 41"/>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grpSp>
        <p:nvGrpSpPr>
          <p:cNvPr id="56" name="Group 55"/>
          <p:cNvGrpSpPr/>
          <p:nvPr/>
        </p:nvGrpSpPr>
        <p:grpSpPr>
          <a:xfrm>
            <a:off x="4792573" y="1217287"/>
            <a:ext cx="7219671" cy="5347918"/>
            <a:chOff x="4979976" y="1371830"/>
            <a:chExt cx="7202655" cy="5335314"/>
          </a:xfrm>
        </p:grpSpPr>
        <p:grpSp>
          <p:nvGrpSpPr>
            <p:cNvPr id="57" name="Group 56"/>
            <p:cNvGrpSpPr/>
            <p:nvPr/>
          </p:nvGrpSpPr>
          <p:grpSpPr>
            <a:xfrm>
              <a:off x="4979976" y="1377360"/>
              <a:ext cx="7202655" cy="792594"/>
              <a:chOff x="4296161" y="1524072"/>
              <a:chExt cx="7291210" cy="731520"/>
            </a:xfrm>
          </p:grpSpPr>
          <p:sp>
            <p:nvSpPr>
              <p:cNvPr id="59"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60" name="Rectangle 59"/>
              <p:cNvSpPr/>
              <p:nvPr/>
            </p:nvSpPr>
            <p:spPr bwMode="auto">
              <a:xfrm>
                <a:off x="4296161" y="1524072"/>
                <a:ext cx="7291210" cy="731520"/>
              </a:xfrm>
              <a:prstGeom prst="rect">
                <a:avLst/>
              </a:prstGeom>
              <a:solidFill>
                <a:schemeClr val="accent5"/>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Maintain a data catalog of searchable data</a:t>
                </a:r>
              </a:p>
            </p:txBody>
          </p:sp>
        </p:grpSp>
        <p:sp>
          <p:nvSpPr>
            <p:cNvPr id="58" name="Rectangle 57"/>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3" name="Rectangle 2"/>
          <p:cNvSpPr/>
          <p:nvPr/>
        </p:nvSpPr>
        <p:spPr>
          <a:xfrm>
            <a:off x="5835607" y="3660384"/>
            <a:ext cx="2023719" cy="14317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67">
              <a:spcAft>
                <a:spcPts val="588"/>
              </a:spcAft>
            </a:pPr>
            <a:r>
              <a:rPr lang="en-US" sz="1961" dirty="0">
                <a:solidFill>
                  <a:srgbClr val="FFFFFF"/>
                </a:solidFill>
                <a:latin typeface="Segoe UI"/>
              </a:rPr>
              <a:t> Search for:</a:t>
            </a:r>
          </a:p>
          <a:p>
            <a:pPr marL="280121" indent="-105823" defTabSz="914367">
              <a:spcBef>
                <a:spcPts val="294"/>
              </a:spcBef>
              <a:buFont typeface="Arial" panose="020B0604020202020204" pitchFamily="34" charset="0"/>
              <a:buChar char="•"/>
            </a:pPr>
            <a:r>
              <a:rPr lang="en-US" sz="1568" dirty="0">
                <a:solidFill>
                  <a:srgbClr val="FFFFFF"/>
                </a:solidFill>
                <a:latin typeface="Segoe UI"/>
              </a:rPr>
              <a:t>Public Data</a:t>
            </a:r>
          </a:p>
          <a:p>
            <a:pPr marL="280121" indent="-105823" defTabSz="914367">
              <a:spcBef>
                <a:spcPts val="294"/>
              </a:spcBef>
              <a:buFont typeface="Arial" panose="020B0604020202020204" pitchFamily="34" charset="0"/>
              <a:buChar char="•"/>
            </a:pPr>
            <a:r>
              <a:rPr lang="en-US" sz="1568" dirty="0">
                <a:solidFill>
                  <a:srgbClr val="FFFFFF"/>
                </a:solidFill>
                <a:latin typeface="Segoe UI"/>
              </a:rPr>
              <a:t>Corporate Data</a:t>
            </a:r>
          </a:p>
          <a:p>
            <a:pPr marL="280121" indent="-105823" defTabSz="914367">
              <a:spcBef>
                <a:spcPts val="294"/>
              </a:spcBef>
              <a:buFont typeface="Arial" panose="020B0604020202020204" pitchFamily="34" charset="0"/>
              <a:buChar char="•"/>
            </a:pPr>
            <a:r>
              <a:rPr lang="en-US" sz="1568" dirty="0">
                <a:solidFill>
                  <a:srgbClr val="FFFFFF"/>
                </a:solidFill>
                <a:latin typeface="Segoe UI"/>
              </a:rPr>
              <a:t>Shared Queries</a:t>
            </a:r>
          </a:p>
        </p:txBody>
      </p:sp>
      <p:sp>
        <p:nvSpPr>
          <p:cNvPr id="61" name="Right Brace 60"/>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131512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a:spLocks noEditPoints="1"/>
          </p:cNvSpPr>
          <p:nvPr/>
        </p:nvSpPr>
        <p:spPr bwMode="black">
          <a:xfrm>
            <a:off x="6847467" y="1554360"/>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r="12557"/>
          <a:stretch/>
        </p:blipFill>
        <p:spPr>
          <a:xfrm>
            <a:off x="4792573" y="1981012"/>
            <a:ext cx="7219672" cy="4584192"/>
          </a:xfrm>
          <a:prstGeom prst="rect">
            <a:avLst/>
          </a:prstGeom>
        </p:spPr>
      </p:pic>
      <p:sp>
        <p:nvSpPr>
          <p:cNvPr id="14" name="Title 1"/>
          <p:cNvSpPr>
            <a:spLocks noGrp="1"/>
          </p:cNvSpPr>
          <p:nvPr>
            <p:ph type="title"/>
          </p:nvPr>
        </p:nvSpPr>
        <p:spPr/>
        <p:txBody>
          <a:bodyPr/>
          <a:lstStyle/>
          <a:p>
            <a:r>
              <a:rPr lang="en-US" sz="4313" dirty="0"/>
              <a:t>Share &amp; collaborate with Power BI for Office 365</a:t>
            </a:r>
            <a:endParaRPr lang="en-US" dirty="0"/>
          </a:p>
        </p:txBody>
      </p:sp>
      <p:grpSp>
        <p:nvGrpSpPr>
          <p:cNvPr id="17" name="Group 16"/>
          <p:cNvGrpSpPr/>
          <p:nvPr/>
        </p:nvGrpSpPr>
        <p:grpSpPr>
          <a:xfrm>
            <a:off x="417671" y="1195216"/>
            <a:ext cx="4089952" cy="5460007"/>
            <a:chOff x="426046" y="1218686"/>
            <a:chExt cx="4171964" cy="5569492"/>
          </a:xfrm>
        </p:grpSpPr>
        <p:sp>
          <p:nvSpPr>
            <p:cNvPr id="18" name="Rectangle 17"/>
            <p:cNvSpPr/>
            <p:nvPr/>
          </p:nvSpPr>
          <p:spPr>
            <a:xfrm>
              <a:off x="429386" y="21330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9" name="Group 455"/>
            <p:cNvGrpSpPr>
              <a:grpSpLocks/>
            </p:cNvGrpSpPr>
            <p:nvPr/>
          </p:nvGrpSpPr>
          <p:grpSpPr bwMode="auto">
            <a:xfrm>
              <a:off x="657986" y="2361686"/>
              <a:ext cx="457200" cy="457200"/>
              <a:chOff x="-3781305" y="3065460"/>
              <a:chExt cx="1777999" cy="1777999"/>
            </a:xfrm>
          </p:grpSpPr>
          <p:sp>
            <p:nvSpPr>
              <p:cNvPr id="5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0" name="Rectangle 19"/>
            <p:cNvSpPr/>
            <p:nvPr/>
          </p:nvSpPr>
          <p:spPr>
            <a:xfrm>
              <a:off x="429386" y="30474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1" name="Group 34"/>
            <p:cNvGrpSpPr>
              <a:grpSpLocks/>
            </p:cNvGrpSpPr>
            <p:nvPr/>
          </p:nvGrpSpPr>
          <p:grpSpPr bwMode="auto">
            <a:xfrm>
              <a:off x="657986" y="3276086"/>
              <a:ext cx="457200" cy="457200"/>
              <a:chOff x="-3781305" y="3065460"/>
              <a:chExt cx="1777999" cy="1777999"/>
            </a:xfrm>
          </p:grpSpPr>
          <p:sp>
            <p:nvSpPr>
              <p:cNvPr id="5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2" name="Rectangle 21"/>
            <p:cNvSpPr/>
            <p:nvPr/>
          </p:nvSpPr>
          <p:spPr>
            <a:xfrm>
              <a:off x="429386" y="39618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4" name="Group 39"/>
            <p:cNvGrpSpPr>
              <a:grpSpLocks/>
            </p:cNvGrpSpPr>
            <p:nvPr/>
          </p:nvGrpSpPr>
          <p:grpSpPr bwMode="auto">
            <a:xfrm>
              <a:off x="657986" y="4190486"/>
              <a:ext cx="457200" cy="457200"/>
              <a:chOff x="-3781305" y="3065460"/>
              <a:chExt cx="1777999" cy="1777999"/>
            </a:xfrm>
          </p:grpSpPr>
          <p:sp>
            <p:nvSpPr>
              <p:cNvPr id="4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9" name="Rectangle 28"/>
            <p:cNvSpPr/>
            <p:nvPr/>
          </p:nvSpPr>
          <p:spPr>
            <a:xfrm>
              <a:off x="429386" y="4876286"/>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0" name="Group 44"/>
            <p:cNvGrpSpPr>
              <a:grpSpLocks/>
            </p:cNvGrpSpPr>
            <p:nvPr/>
          </p:nvGrpSpPr>
          <p:grpSpPr bwMode="auto">
            <a:xfrm>
              <a:off x="657986" y="5104886"/>
              <a:ext cx="457200" cy="457200"/>
              <a:chOff x="-3781305" y="3065460"/>
              <a:chExt cx="1777999" cy="1777999"/>
            </a:xfrm>
          </p:grpSpPr>
          <p:sp>
            <p:nvSpPr>
              <p:cNvPr id="4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1" name="TextBox 30"/>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32" name="TextBox 31"/>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33" name="TextBox 32"/>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34" name="TextBox 33"/>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35" name="Rectangle 34"/>
            <p:cNvSpPr/>
            <p:nvPr/>
          </p:nvSpPr>
          <p:spPr>
            <a:xfrm>
              <a:off x="426046" y="12186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6" name="Group 44"/>
            <p:cNvGrpSpPr>
              <a:grpSpLocks/>
            </p:cNvGrpSpPr>
            <p:nvPr/>
          </p:nvGrpSpPr>
          <p:grpSpPr bwMode="auto">
            <a:xfrm>
              <a:off x="657986" y="1447286"/>
              <a:ext cx="457200" cy="457200"/>
              <a:chOff x="-3781305" y="3065460"/>
              <a:chExt cx="1777999" cy="1777999"/>
            </a:xfrm>
          </p:grpSpPr>
          <p:sp>
            <p:nvSpPr>
              <p:cNvPr id="4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7" name="TextBox 36"/>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39" name="Rectangle 38"/>
            <p:cNvSpPr/>
            <p:nvPr/>
          </p:nvSpPr>
          <p:spPr>
            <a:xfrm>
              <a:off x="426046" y="5781954"/>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0" name="Group 44"/>
            <p:cNvGrpSpPr>
              <a:grpSpLocks/>
            </p:cNvGrpSpPr>
            <p:nvPr/>
          </p:nvGrpSpPr>
          <p:grpSpPr bwMode="auto">
            <a:xfrm>
              <a:off x="657986" y="6010554"/>
              <a:ext cx="457200" cy="457200"/>
              <a:chOff x="-3781305" y="3065460"/>
              <a:chExt cx="1777999" cy="1777999"/>
            </a:xfrm>
          </p:grpSpPr>
          <p:sp>
            <p:nvSpPr>
              <p:cNvPr id="4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1" name="TextBox 40"/>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grpSp>
        <p:nvGrpSpPr>
          <p:cNvPr id="54" name="Group 53"/>
          <p:cNvGrpSpPr/>
          <p:nvPr/>
        </p:nvGrpSpPr>
        <p:grpSpPr>
          <a:xfrm>
            <a:off x="4792573" y="1217287"/>
            <a:ext cx="7219671" cy="5347918"/>
            <a:chOff x="4979976" y="1371830"/>
            <a:chExt cx="7202655" cy="5335314"/>
          </a:xfrm>
        </p:grpSpPr>
        <p:grpSp>
          <p:nvGrpSpPr>
            <p:cNvPr id="55" name="Group 54"/>
            <p:cNvGrpSpPr/>
            <p:nvPr/>
          </p:nvGrpSpPr>
          <p:grpSpPr>
            <a:xfrm>
              <a:off x="4979976" y="1377360"/>
              <a:ext cx="7202655" cy="792594"/>
              <a:chOff x="4296161" y="1524072"/>
              <a:chExt cx="7291210" cy="731520"/>
            </a:xfrm>
          </p:grpSpPr>
          <p:sp>
            <p:nvSpPr>
              <p:cNvPr id="57"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58" name="Rectangle 57"/>
              <p:cNvSpPr/>
              <p:nvPr/>
            </p:nvSpPr>
            <p:spPr bwMode="auto">
              <a:xfrm>
                <a:off x="4296161" y="1524072"/>
                <a:ext cx="7291210" cy="731520"/>
              </a:xfrm>
              <a:prstGeom prst="rect">
                <a:avLst/>
              </a:prstGeom>
              <a:solidFill>
                <a:schemeClr val="accent5"/>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Stay connected with mobile access to your reports</a:t>
                </a:r>
              </a:p>
            </p:txBody>
          </p:sp>
        </p:grpSp>
        <p:sp>
          <p:nvSpPr>
            <p:cNvPr id="56" name="Rectangle 55"/>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59" name="Right Brace 58"/>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8783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2573" y="1991572"/>
            <a:ext cx="7232859" cy="4573632"/>
          </a:xfrm>
          <a:prstGeom prst="rect">
            <a:avLst/>
          </a:prstGeom>
        </p:spPr>
      </p:pic>
      <p:sp>
        <p:nvSpPr>
          <p:cNvPr id="62" name="Freeform 8"/>
          <p:cNvSpPr>
            <a:spLocks noEditPoints="1"/>
          </p:cNvSpPr>
          <p:nvPr/>
        </p:nvSpPr>
        <p:spPr bwMode="black">
          <a:xfrm>
            <a:off x="6847467" y="1554360"/>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14" name="Title 1"/>
          <p:cNvSpPr>
            <a:spLocks noGrp="1"/>
          </p:cNvSpPr>
          <p:nvPr>
            <p:ph type="title"/>
          </p:nvPr>
        </p:nvSpPr>
        <p:spPr/>
        <p:txBody>
          <a:bodyPr/>
          <a:lstStyle/>
          <a:p>
            <a:r>
              <a:rPr lang="en-US" sz="4313" dirty="0"/>
              <a:t>Share &amp; collaborate with Power BI for Office 365</a:t>
            </a:r>
            <a:endParaRPr lang="en-US" dirty="0"/>
          </a:p>
        </p:txBody>
      </p:sp>
      <p:grpSp>
        <p:nvGrpSpPr>
          <p:cNvPr id="17" name="Group 16"/>
          <p:cNvGrpSpPr/>
          <p:nvPr/>
        </p:nvGrpSpPr>
        <p:grpSpPr>
          <a:xfrm>
            <a:off x="417671" y="1195216"/>
            <a:ext cx="4089952" cy="5460007"/>
            <a:chOff x="426046" y="1218686"/>
            <a:chExt cx="4171964" cy="5569492"/>
          </a:xfrm>
        </p:grpSpPr>
        <p:sp>
          <p:nvSpPr>
            <p:cNvPr id="18" name="Rectangle 17"/>
            <p:cNvSpPr/>
            <p:nvPr/>
          </p:nvSpPr>
          <p:spPr>
            <a:xfrm>
              <a:off x="429386" y="2133086"/>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9" name="Group 455"/>
            <p:cNvGrpSpPr>
              <a:grpSpLocks/>
            </p:cNvGrpSpPr>
            <p:nvPr/>
          </p:nvGrpSpPr>
          <p:grpSpPr bwMode="auto">
            <a:xfrm>
              <a:off x="657986" y="2361686"/>
              <a:ext cx="457200" cy="457200"/>
              <a:chOff x="-3781305" y="3065460"/>
              <a:chExt cx="1777999" cy="1777999"/>
            </a:xfrm>
          </p:grpSpPr>
          <p:sp>
            <p:nvSpPr>
              <p:cNvPr id="5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0" name="Rectangle 19"/>
            <p:cNvSpPr/>
            <p:nvPr/>
          </p:nvSpPr>
          <p:spPr>
            <a:xfrm>
              <a:off x="429386" y="3047486"/>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1" name="Group 34"/>
            <p:cNvGrpSpPr>
              <a:grpSpLocks/>
            </p:cNvGrpSpPr>
            <p:nvPr/>
          </p:nvGrpSpPr>
          <p:grpSpPr bwMode="auto">
            <a:xfrm>
              <a:off x="657986" y="3276086"/>
              <a:ext cx="457200" cy="457200"/>
              <a:chOff x="-3781305" y="3065460"/>
              <a:chExt cx="1777999" cy="1777999"/>
            </a:xfrm>
          </p:grpSpPr>
          <p:sp>
            <p:nvSpPr>
              <p:cNvPr id="5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5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2" name="Rectangle 21"/>
            <p:cNvSpPr/>
            <p:nvPr/>
          </p:nvSpPr>
          <p:spPr>
            <a:xfrm>
              <a:off x="429386" y="3961886"/>
              <a:ext cx="914400" cy="914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4" name="Group 39"/>
            <p:cNvGrpSpPr>
              <a:grpSpLocks/>
            </p:cNvGrpSpPr>
            <p:nvPr/>
          </p:nvGrpSpPr>
          <p:grpSpPr bwMode="auto">
            <a:xfrm>
              <a:off x="657986" y="4190486"/>
              <a:ext cx="457200" cy="457200"/>
              <a:chOff x="-3781305" y="3065460"/>
              <a:chExt cx="1777999" cy="1777999"/>
            </a:xfrm>
          </p:grpSpPr>
          <p:sp>
            <p:nvSpPr>
              <p:cNvPr id="48"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9"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9" name="Rectangle 28"/>
            <p:cNvSpPr/>
            <p:nvPr/>
          </p:nvSpPr>
          <p:spPr>
            <a:xfrm>
              <a:off x="429386" y="4876286"/>
              <a:ext cx="9144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0" name="Group 44"/>
            <p:cNvGrpSpPr>
              <a:grpSpLocks/>
            </p:cNvGrpSpPr>
            <p:nvPr/>
          </p:nvGrpSpPr>
          <p:grpSpPr bwMode="auto">
            <a:xfrm>
              <a:off x="657986" y="5104886"/>
              <a:ext cx="457200" cy="457200"/>
              <a:chOff x="-3781305" y="3065460"/>
              <a:chExt cx="1777999" cy="1777999"/>
            </a:xfrm>
          </p:grpSpPr>
          <p:sp>
            <p:nvSpPr>
              <p:cNvPr id="4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1" name="TextBox 30"/>
            <p:cNvSpPr txBox="1"/>
            <p:nvPr/>
          </p:nvSpPr>
          <p:spPr>
            <a:xfrm>
              <a:off x="1454911" y="2246273"/>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Shared Queries</a:t>
              </a:r>
            </a:p>
          </p:txBody>
        </p:sp>
        <p:sp>
          <p:nvSpPr>
            <p:cNvPr id="32" name="TextBox 31"/>
            <p:cNvSpPr txBox="1"/>
            <p:nvPr/>
          </p:nvSpPr>
          <p:spPr>
            <a:xfrm>
              <a:off x="1454911" y="317178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Refresh</a:t>
              </a:r>
            </a:p>
          </p:txBody>
        </p:sp>
        <p:sp>
          <p:nvSpPr>
            <p:cNvPr id="33" name="TextBox 32"/>
            <p:cNvSpPr txBox="1"/>
            <p:nvPr/>
          </p:nvSpPr>
          <p:spPr>
            <a:xfrm>
              <a:off x="1454911" y="403935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Data Search</a:t>
              </a:r>
            </a:p>
          </p:txBody>
        </p:sp>
        <p:sp>
          <p:nvSpPr>
            <p:cNvPr id="34" name="TextBox 33"/>
            <p:cNvSpPr txBox="1"/>
            <p:nvPr/>
          </p:nvSpPr>
          <p:spPr>
            <a:xfrm>
              <a:off x="1454911" y="50053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Mobile Access</a:t>
              </a:r>
            </a:p>
          </p:txBody>
        </p:sp>
        <p:sp>
          <p:nvSpPr>
            <p:cNvPr id="35" name="Rectangle 34"/>
            <p:cNvSpPr/>
            <p:nvPr/>
          </p:nvSpPr>
          <p:spPr>
            <a:xfrm>
              <a:off x="426046" y="1218686"/>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36" name="Group 44"/>
            <p:cNvGrpSpPr>
              <a:grpSpLocks/>
            </p:cNvGrpSpPr>
            <p:nvPr/>
          </p:nvGrpSpPr>
          <p:grpSpPr bwMode="auto">
            <a:xfrm>
              <a:off x="657986" y="1447286"/>
              <a:ext cx="457200" cy="457200"/>
              <a:chOff x="-3781305" y="3065460"/>
              <a:chExt cx="1777999" cy="1777999"/>
            </a:xfrm>
          </p:grpSpPr>
          <p:sp>
            <p:nvSpPr>
              <p:cNvPr id="4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7" name="TextBox 36"/>
            <p:cNvSpPr txBox="1"/>
            <p:nvPr/>
          </p:nvSpPr>
          <p:spPr>
            <a:xfrm>
              <a:off x="1466850" y="134774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BI Sites</a:t>
              </a:r>
            </a:p>
          </p:txBody>
        </p:sp>
        <p:sp>
          <p:nvSpPr>
            <p:cNvPr id="39" name="Rectangle 38"/>
            <p:cNvSpPr/>
            <p:nvPr/>
          </p:nvSpPr>
          <p:spPr>
            <a:xfrm>
              <a:off x="426046" y="5781954"/>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40" name="Group 44"/>
            <p:cNvGrpSpPr>
              <a:grpSpLocks/>
            </p:cNvGrpSpPr>
            <p:nvPr/>
          </p:nvGrpSpPr>
          <p:grpSpPr bwMode="auto">
            <a:xfrm>
              <a:off x="657986" y="6010554"/>
              <a:ext cx="457200" cy="457200"/>
              <a:chOff x="-3781305" y="3065460"/>
              <a:chExt cx="1777999" cy="1777999"/>
            </a:xfrm>
          </p:grpSpPr>
          <p:sp>
            <p:nvSpPr>
              <p:cNvPr id="4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4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41" name="TextBox 40"/>
            <p:cNvSpPr txBox="1"/>
            <p:nvPr/>
          </p:nvSpPr>
          <p:spPr>
            <a:xfrm>
              <a:off x="1466850" y="5717116"/>
              <a:ext cx="3131160" cy="1071062"/>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Natural Language Questions</a:t>
              </a:r>
            </a:p>
          </p:txBody>
        </p:sp>
      </p:grpSp>
      <p:grpSp>
        <p:nvGrpSpPr>
          <p:cNvPr id="54" name="Group 53"/>
          <p:cNvGrpSpPr/>
          <p:nvPr/>
        </p:nvGrpSpPr>
        <p:grpSpPr>
          <a:xfrm>
            <a:off x="4792573" y="1217287"/>
            <a:ext cx="7219671" cy="5347918"/>
            <a:chOff x="4979976" y="1371830"/>
            <a:chExt cx="7202655" cy="5335314"/>
          </a:xfrm>
        </p:grpSpPr>
        <p:grpSp>
          <p:nvGrpSpPr>
            <p:cNvPr id="55" name="Group 54"/>
            <p:cNvGrpSpPr/>
            <p:nvPr/>
          </p:nvGrpSpPr>
          <p:grpSpPr>
            <a:xfrm>
              <a:off x="4979976" y="1377360"/>
              <a:ext cx="7202655" cy="792594"/>
              <a:chOff x="4296161" y="1524072"/>
              <a:chExt cx="7291210" cy="731520"/>
            </a:xfrm>
          </p:grpSpPr>
          <p:sp>
            <p:nvSpPr>
              <p:cNvPr id="57"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58" name="Rectangle 57"/>
              <p:cNvSpPr/>
              <p:nvPr/>
            </p:nvSpPr>
            <p:spPr bwMode="auto">
              <a:xfrm>
                <a:off x="4296161" y="1524072"/>
                <a:ext cx="7291210" cy="7315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Ask questions of your data in natural language</a:t>
                </a:r>
              </a:p>
            </p:txBody>
          </p:sp>
        </p:grpSp>
        <p:sp>
          <p:nvSpPr>
            <p:cNvPr id="56" name="Rectangle 55"/>
            <p:cNvSpPr/>
            <p:nvPr/>
          </p:nvSpPr>
          <p:spPr>
            <a:xfrm>
              <a:off x="4979976" y="1371830"/>
              <a:ext cx="7202655" cy="53353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59" name="Right Brace 58"/>
          <p:cNvSpPr/>
          <p:nvPr/>
        </p:nvSpPr>
        <p:spPr>
          <a:xfrm>
            <a:off x="4129450" y="1574876"/>
            <a:ext cx="441316" cy="4814507"/>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35209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BI: Demo</a:t>
            </a:r>
            <a:endParaRPr lang="en-US" dirty="0"/>
          </a:p>
        </p:txBody>
      </p:sp>
      <p:sp>
        <p:nvSpPr>
          <p:cNvPr id="3" name="Content Placeholder 2"/>
          <p:cNvSpPr>
            <a:spLocks noGrp="1"/>
          </p:cNvSpPr>
          <p:nvPr>
            <p:ph idx="1"/>
          </p:nvPr>
        </p:nvSpPr>
        <p:spPr>
          <a:xfrm>
            <a:off x="1097280" y="2108201"/>
            <a:ext cx="10058400" cy="4283455"/>
          </a:xfrm>
        </p:spPr>
        <p:txBody>
          <a:bodyPr>
            <a:normAutofit/>
          </a:bodyPr>
          <a:lstStyle/>
          <a:p>
            <a:pPr marL="0" indent="0" algn="l">
              <a:buNone/>
            </a:pPr>
            <a:r>
              <a:rPr lang="en-US" sz="2400" b="0" i="0">
                <a:solidFill>
                  <a:srgbClr val="161616"/>
                </a:solidFill>
                <a:effectLst/>
                <a:latin typeface="Segoe UI" panose="020B0502040204020203" pitchFamily="34" charset="0"/>
              </a:rPr>
              <a:t>Let's fire it up and see how it works...</a:t>
            </a:r>
          </a:p>
        </p:txBody>
      </p:sp>
      <p:pic>
        <p:nvPicPr>
          <p:cNvPr id="1026" name="Picture 2" descr="microsoft power bi logo png">
            <a:extLst>
              <a:ext uri="{FF2B5EF4-FFF2-40B4-BE49-F238E27FC236}">
                <a16:creationId xmlns:a16="http://schemas.microsoft.com/office/drawing/2014/main" id="{82BE5380-64BB-763A-4D2C-A96D47B8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923" y="368571"/>
            <a:ext cx="1450757"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4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a:xfrm>
            <a:off x="1097280" y="2108201"/>
            <a:ext cx="10058400" cy="3760891"/>
          </a:xfrm>
        </p:spPr>
        <p:txBody>
          <a:bodyPr>
            <a:normAutofit/>
          </a:bodyPr>
          <a:lstStyle/>
          <a:p>
            <a:pPr lvl="1"/>
            <a:r>
              <a:rPr lang="en-US" sz="2400"/>
              <a:t>Projects due Thursday, April 4</a:t>
            </a:r>
          </a:p>
          <a:p>
            <a:pPr marL="201168" lvl="1" indent="0">
              <a:buNone/>
            </a:pPr>
            <a:endParaRPr lang="en-US" sz="2400"/>
          </a:p>
          <a:p>
            <a:pPr lvl="1"/>
            <a:r>
              <a:rPr lang="en-US" sz="2400"/>
              <a:t>Quiz #3 next Thursday</a:t>
            </a:r>
          </a:p>
          <a:p>
            <a:pPr lvl="2"/>
            <a:r>
              <a:rPr lang="en-US" sz="2000"/>
              <a:t>Quizzes and the syllabus...</a:t>
            </a:r>
          </a:p>
          <a:p>
            <a:pPr lvl="1"/>
            <a:endParaRPr lang="en-US" sz="2400"/>
          </a:p>
          <a:p>
            <a:pPr lvl="1"/>
            <a:r>
              <a:rPr lang="en-US" sz="2400" b="1">
                <a:solidFill>
                  <a:srgbClr val="FFC000"/>
                </a:solidFill>
              </a:rPr>
              <a:t>Power BI</a:t>
            </a:r>
          </a:p>
          <a:p>
            <a:pPr lvl="2"/>
            <a:r>
              <a:rPr lang="en-US" sz="2000"/>
              <a:t>Installation issues?</a:t>
            </a:r>
          </a:p>
          <a:p>
            <a:pPr lvl="2"/>
            <a:r>
              <a:rPr lang="en-US" sz="2000"/>
              <a:t>New assignment</a:t>
            </a:r>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BI: What is it?</a:t>
            </a:r>
            <a:endParaRPr lang="en-US" dirty="0"/>
          </a:p>
        </p:txBody>
      </p:sp>
      <p:sp>
        <p:nvSpPr>
          <p:cNvPr id="3" name="Content Placeholder 2"/>
          <p:cNvSpPr>
            <a:spLocks noGrp="1"/>
          </p:cNvSpPr>
          <p:nvPr>
            <p:ph idx="1"/>
          </p:nvPr>
        </p:nvSpPr>
        <p:spPr/>
        <p:txBody>
          <a:bodyPr/>
          <a:lstStyle/>
          <a:p>
            <a:endParaRPr lang="en-US"/>
          </a:p>
          <a:p>
            <a:r>
              <a:rPr lang="en-US"/>
              <a:t>From Microsoft's marketing materials:</a:t>
            </a:r>
          </a:p>
          <a:p>
            <a:r>
              <a:rPr lang="en-US" sz="1800" b="1" i="0">
                <a:solidFill>
                  <a:srgbClr val="FFC000"/>
                </a:solidFill>
                <a:effectLst/>
                <a:latin typeface="Segoe UI" panose="020B0502040204020203" pitchFamily="34" charset="0"/>
              </a:rPr>
              <a:t>Power BI</a:t>
            </a:r>
            <a:r>
              <a:rPr lang="en-US" sz="1800" b="0" i="0">
                <a:solidFill>
                  <a:srgbClr val="161616"/>
                </a:solidFill>
                <a:effectLst/>
                <a:latin typeface="Segoe UI" panose="020B0502040204020203" pitchFamily="34" charset="0"/>
              </a:rPr>
              <a:t> is a collection of </a:t>
            </a:r>
            <a:r>
              <a:rPr lang="en-US" sz="1800" b="0" i="0">
                <a:solidFill>
                  <a:schemeClr val="accent1"/>
                </a:solidFill>
                <a:effectLst/>
                <a:latin typeface="Segoe UI" panose="020B0502040204020203" pitchFamily="34" charset="0"/>
              </a:rPr>
              <a:t>software services</a:t>
            </a:r>
            <a:r>
              <a:rPr lang="en-US" sz="1800" b="0" i="0">
                <a:solidFill>
                  <a:srgbClr val="161616"/>
                </a:solidFill>
                <a:effectLst/>
                <a:latin typeface="Segoe UI" panose="020B0502040204020203" pitchFamily="34" charset="0"/>
              </a:rPr>
              <a:t>, </a:t>
            </a:r>
            <a:r>
              <a:rPr lang="en-US" sz="1800" b="0" i="0">
                <a:solidFill>
                  <a:schemeClr val="accent6"/>
                </a:solidFill>
                <a:effectLst/>
                <a:latin typeface="Segoe UI" panose="020B0502040204020203" pitchFamily="34" charset="0"/>
              </a:rPr>
              <a:t>apps</a:t>
            </a:r>
            <a:r>
              <a:rPr lang="en-US" sz="1800" b="0" i="0">
                <a:solidFill>
                  <a:srgbClr val="161616"/>
                </a:solidFill>
                <a:effectLst/>
                <a:latin typeface="Segoe UI" panose="020B0502040204020203" pitchFamily="34" charset="0"/>
              </a:rPr>
              <a:t>, and </a:t>
            </a:r>
            <a:r>
              <a:rPr lang="en-US" sz="1800" b="0" i="0">
                <a:solidFill>
                  <a:schemeClr val="accent4"/>
                </a:solidFill>
                <a:effectLst/>
                <a:latin typeface="Segoe UI" panose="020B0502040204020203" pitchFamily="34" charset="0"/>
              </a:rPr>
              <a:t>connectors</a:t>
            </a:r>
            <a:r>
              <a:rPr lang="en-US" sz="1800" b="0" i="0">
                <a:solidFill>
                  <a:srgbClr val="161616"/>
                </a:solidFill>
                <a:effectLst/>
                <a:latin typeface="Segoe UI" panose="020B0502040204020203" pitchFamily="34" charset="0"/>
              </a:rPr>
              <a:t> that work together to turn your unrelated sources of data into coherent, visually immersive, and interactive insights. Your data might be an </a:t>
            </a:r>
            <a:r>
              <a:rPr lang="en-US" sz="1800" b="0" i="0">
                <a:solidFill>
                  <a:srgbClr val="00B050"/>
                </a:solidFill>
                <a:effectLst/>
                <a:latin typeface="Segoe UI" panose="020B0502040204020203" pitchFamily="34" charset="0"/>
              </a:rPr>
              <a:t>Excel spreadsheet</a:t>
            </a:r>
            <a:r>
              <a:rPr lang="en-US" sz="1800" b="0" i="0">
                <a:solidFill>
                  <a:srgbClr val="161616"/>
                </a:solidFill>
                <a:effectLst/>
                <a:latin typeface="Segoe UI" panose="020B0502040204020203" pitchFamily="34" charset="0"/>
              </a:rPr>
              <a:t>, or a collection of </a:t>
            </a:r>
            <a:r>
              <a:rPr lang="en-US" sz="1800" b="0" i="0">
                <a:solidFill>
                  <a:schemeClr val="accent2">
                    <a:lumMod val="75000"/>
                  </a:schemeClr>
                </a:solidFill>
                <a:effectLst/>
                <a:latin typeface="Segoe UI" panose="020B0502040204020203" pitchFamily="34" charset="0"/>
              </a:rPr>
              <a:t>cloud-based</a:t>
            </a:r>
            <a:r>
              <a:rPr lang="en-US" sz="1800" b="0" i="0">
                <a:solidFill>
                  <a:srgbClr val="161616"/>
                </a:solidFill>
                <a:effectLst/>
                <a:latin typeface="Segoe UI" panose="020B0502040204020203" pitchFamily="34" charset="0"/>
              </a:rPr>
              <a:t> and </a:t>
            </a:r>
            <a:r>
              <a:rPr lang="en-US" sz="1800" b="0" i="0">
                <a:solidFill>
                  <a:srgbClr val="7030A0"/>
                </a:solidFill>
                <a:effectLst/>
                <a:latin typeface="Segoe UI" panose="020B0502040204020203" pitchFamily="34" charset="0"/>
              </a:rPr>
              <a:t>on-premises</a:t>
            </a:r>
            <a:r>
              <a:rPr lang="en-US" sz="1800" b="0" i="0">
                <a:solidFill>
                  <a:srgbClr val="161616"/>
                </a:solidFill>
                <a:effectLst/>
                <a:latin typeface="Segoe UI" panose="020B0502040204020203" pitchFamily="34" charset="0"/>
              </a:rPr>
              <a:t> hybrid </a:t>
            </a:r>
            <a:r>
              <a:rPr lang="en-US" sz="1800" b="0" i="0">
                <a:solidFill>
                  <a:schemeClr val="accent5"/>
                </a:solidFill>
                <a:effectLst/>
                <a:latin typeface="Segoe UI" panose="020B0502040204020203" pitchFamily="34" charset="0"/>
              </a:rPr>
              <a:t>data warehouses</a:t>
            </a:r>
            <a:r>
              <a:rPr lang="en-US" sz="1800" b="0" i="0">
                <a:solidFill>
                  <a:srgbClr val="161616"/>
                </a:solidFill>
                <a:effectLst/>
                <a:latin typeface="Segoe UI" panose="020B0502040204020203" pitchFamily="34" charset="0"/>
              </a:rPr>
              <a:t>. </a:t>
            </a:r>
            <a:r>
              <a:rPr lang="en-US" sz="1800" b="1">
                <a:solidFill>
                  <a:srgbClr val="FFC000"/>
                </a:solidFill>
                <a:latin typeface="Segoe UI" panose="020B0502040204020203" pitchFamily="34" charset="0"/>
              </a:rPr>
              <a:t>Power BI </a:t>
            </a:r>
            <a:r>
              <a:rPr lang="en-US" sz="1800" b="0" i="0">
                <a:solidFill>
                  <a:srgbClr val="161616"/>
                </a:solidFill>
                <a:effectLst/>
                <a:latin typeface="Segoe UI" panose="020B0502040204020203" pitchFamily="34" charset="0"/>
              </a:rPr>
              <a:t>lets you easily connect to your data sources, visualize and discover what's important, and share that with anyone or everyone you want.</a:t>
            </a:r>
            <a:endParaRPr lang="en-US" sz="1800" b="0" i="0" dirty="0">
              <a:solidFill>
                <a:srgbClr val="161616"/>
              </a:solidFill>
              <a:effectLst/>
              <a:latin typeface="Courier New" pitchFamily="49" charset="0"/>
              <a:cs typeface="Courier New" pitchFamily="49" charset="0"/>
            </a:endParaRPr>
          </a:p>
          <a:p>
            <a:endParaRPr lang="en-US" sz="1800" dirty="0">
              <a:cs typeface="Courier New" pitchFamily="49" charset="0"/>
            </a:endParaRPr>
          </a:p>
        </p:txBody>
      </p:sp>
      <p:pic>
        <p:nvPicPr>
          <p:cNvPr id="1026" name="Picture 2" descr="microsoft power bi logo png">
            <a:extLst>
              <a:ext uri="{FF2B5EF4-FFF2-40B4-BE49-F238E27FC236}">
                <a16:creationId xmlns:a16="http://schemas.microsoft.com/office/drawing/2014/main" id="{82BE5380-64BB-763A-4D2C-A96D47B8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923" y="368571"/>
            <a:ext cx="1450757"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7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BI: What is it?</a:t>
            </a:r>
            <a:endParaRPr lang="en-US" dirty="0"/>
          </a:p>
        </p:txBody>
      </p:sp>
      <p:sp>
        <p:nvSpPr>
          <p:cNvPr id="3" name="Content Placeholder 2"/>
          <p:cNvSpPr>
            <a:spLocks noGrp="1"/>
          </p:cNvSpPr>
          <p:nvPr>
            <p:ph idx="1"/>
          </p:nvPr>
        </p:nvSpPr>
        <p:spPr>
          <a:xfrm>
            <a:off x="1097280" y="2108201"/>
            <a:ext cx="3675888" cy="4283455"/>
          </a:xfrm>
        </p:spPr>
        <p:txBody>
          <a:bodyPr>
            <a:normAutofit/>
          </a:bodyPr>
          <a:lstStyle/>
          <a:p>
            <a:pPr marL="0" indent="0" algn="l">
              <a:buNone/>
            </a:pPr>
            <a:r>
              <a:rPr lang="en-US" b="1" i="0">
                <a:solidFill>
                  <a:srgbClr val="FFC000"/>
                </a:solidFill>
                <a:effectLst/>
                <a:latin typeface="Segoe UI" panose="020B0502040204020203" pitchFamily="34" charset="0"/>
              </a:rPr>
              <a:t>Power BI </a:t>
            </a:r>
            <a:r>
              <a:rPr lang="en-US" b="0" i="0">
                <a:solidFill>
                  <a:srgbClr val="161616"/>
                </a:solidFill>
                <a:effectLst/>
                <a:latin typeface="Segoe UI" panose="020B0502040204020203" pitchFamily="34" charset="0"/>
              </a:rPr>
              <a:t>consists of several elements that all work together, starting with these three basics:</a:t>
            </a:r>
          </a:p>
          <a:p>
            <a:pPr marL="804863" indent="-347663" algn="l">
              <a:lnSpc>
                <a:spcPct val="100000"/>
              </a:lnSpc>
              <a:spcBef>
                <a:spcPts val="600"/>
              </a:spcBef>
              <a:buFont typeface="Arial" panose="020B0604020202020204" pitchFamily="34" charset="0"/>
              <a:buChar char="•"/>
            </a:pPr>
            <a:r>
              <a:rPr lang="en-US" sz="1800" b="0" i="0">
                <a:solidFill>
                  <a:srgbClr val="161616"/>
                </a:solidFill>
                <a:effectLst/>
                <a:latin typeface="Segoe UI" panose="020B0502040204020203" pitchFamily="34" charset="0"/>
              </a:rPr>
              <a:t>A Windows desktop application called</a:t>
            </a:r>
            <a:br>
              <a:rPr lang="en-US" sz="1800" b="0" i="0">
                <a:solidFill>
                  <a:srgbClr val="161616"/>
                </a:solidFill>
                <a:effectLst/>
                <a:latin typeface="Segoe UI" panose="020B0502040204020203" pitchFamily="34" charset="0"/>
              </a:rPr>
            </a:br>
            <a:r>
              <a:rPr lang="en-US" sz="1800" b="0" i="1">
                <a:solidFill>
                  <a:schemeClr val="accent1"/>
                </a:solidFill>
                <a:effectLst/>
                <a:latin typeface="Segoe UI" panose="020B0502040204020203" pitchFamily="34" charset="0"/>
              </a:rPr>
              <a:t>Power BI Desktop</a:t>
            </a:r>
            <a:r>
              <a:rPr lang="en-US" sz="1800" b="0" i="0">
                <a:solidFill>
                  <a:srgbClr val="161616"/>
                </a:solidFill>
                <a:effectLst/>
                <a:latin typeface="Segoe UI" panose="020B0502040204020203" pitchFamily="34" charset="0"/>
              </a:rPr>
              <a:t>.</a:t>
            </a:r>
          </a:p>
          <a:p>
            <a:pPr marL="804863" indent="-347663" algn="l">
              <a:lnSpc>
                <a:spcPct val="100000"/>
              </a:lnSpc>
              <a:spcBef>
                <a:spcPts val="600"/>
              </a:spcBef>
              <a:buFont typeface="Arial" panose="020B0604020202020204" pitchFamily="34" charset="0"/>
              <a:buChar char="•"/>
            </a:pPr>
            <a:r>
              <a:rPr lang="en-US" sz="1800" b="0" i="0">
                <a:solidFill>
                  <a:srgbClr val="161616"/>
                </a:solidFill>
                <a:effectLst/>
                <a:latin typeface="Segoe UI" panose="020B0502040204020203" pitchFamily="34" charset="0"/>
              </a:rPr>
              <a:t>An online software as a service (SaaS) service called the </a:t>
            </a:r>
            <a:r>
              <a:rPr lang="en-US" sz="1800" b="0" i="1">
                <a:solidFill>
                  <a:schemeClr val="accent6"/>
                </a:solidFill>
                <a:effectLst/>
                <a:latin typeface="Segoe UI" panose="020B0502040204020203" pitchFamily="34" charset="0"/>
              </a:rPr>
              <a:t>Power BI service</a:t>
            </a:r>
            <a:r>
              <a:rPr lang="en-US" sz="1800" b="0" i="0">
                <a:solidFill>
                  <a:srgbClr val="161616"/>
                </a:solidFill>
                <a:effectLst/>
                <a:latin typeface="Segoe UI" panose="020B0502040204020203" pitchFamily="34" charset="0"/>
              </a:rPr>
              <a:t>.</a:t>
            </a:r>
          </a:p>
          <a:p>
            <a:pPr marL="804863" indent="-347663" algn="l">
              <a:lnSpc>
                <a:spcPct val="100000"/>
              </a:lnSpc>
              <a:spcBef>
                <a:spcPts val="600"/>
              </a:spcBef>
              <a:buFont typeface="Arial" panose="020B0604020202020204" pitchFamily="34" charset="0"/>
              <a:buChar char="•"/>
            </a:pPr>
            <a:r>
              <a:rPr lang="en-US" sz="1800" b="0" i="0">
                <a:solidFill>
                  <a:schemeClr val="accent4"/>
                </a:solidFill>
                <a:effectLst/>
                <a:latin typeface="Segoe UI" panose="020B0502040204020203" pitchFamily="34" charset="0"/>
              </a:rPr>
              <a:t>Power BI Mobile </a:t>
            </a:r>
            <a:r>
              <a:rPr lang="en-US" sz="1800" b="0" i="0">
                <a:solidFill>
                  <a:srgbClr val="161616"/>
                </a:solidFill>
                <a:effectLst/>
                <a:latin typeface="Segoe UI" panose="020B0502040204020203" pitchFamily="34" charset="0"/>
              </a:rPr>
              <a:t>apps for Windows, iOS, and Android devices.</a:t>
            </a:r>
          </a:p>
          <a:p>
            <a:endParaRPr lang="en-US" sz="1800" dirty="0">
              <a:cs typeface="Courier New" pitchFamily="49" charset="0"/>
            </a:endParaRPr>
          </a:p>
        </p:txBody>
      </p:sp>
      <p:pic>
        <p:nvPicPr>
          <p:cNvPr id="1026" name="Picture 2" descr="microsoft power bi logo png">
            <a:extLst>
              <a:ext uri="{FF2B5EF4-FFF2-40B4-BE49-F238E27FC236}">
                <a16:creationId xmlns:a16="http://schemas.microsoft.com/office/drawing/2014/main" id="{82BE5380-64BB-763A-4D2C-A96D47B8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923" y="368571"/>
            <a:ext cx="1450757" cy="14507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creenshot of Diagram of Power BI Desktop, Service, and Mobile showing their integration.">
            <a:extLst>
              <a:ext uri="{FF2B5EF4-FFF2-40B4-BE49-F238E27FC236}">
                <a16:creationId xmlns:a16="http://schemas.microsoft.com/office/drawing/2014/main" id="{E855D05E-1AF3-BE43-D162-68A01934C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168" y="2452297"/>
            <a:ext cx="7260336" cy="363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6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BI: What is it?</a:t>
            </a:r>
            <a:endParaRPr lang="en-US" dirty="0"/>
          </a:p>
        </p:txBody>
      </p:sp>
      <p:sp>
        <p:nvSpPr>
          <p:cNvPr id="3" name="Content Placeholder 2"/>
          <p:cNvSpPr>
            <a:spLocks noGrp="1"/>
          </p:cNvSpPr>
          <p:nvPr>
            <p:ph idx="1"/>
          </p:nvPr>
        </p:nvSpPr>
        <p:spPr/>
        <p:txBody>
          <a:bodyPr>
            <a:normAutofit/>
          </a:bodyPr>
          <a:lstStyle/>
          <a:p>
            <a:endParaRPr lang="en-US" sz="2400"/>
          </a:p>
          <a:p>
            <a:r>
              <a:rPr lang="en-US" sz="2400"/>
              <a:t>The next several slides are from a Microsoft promotional presentation</a:t>
            </a:r>
          </a:p>
          <a:p>
            <a:endParaRPr lang="en-US" sz="2400"/>
          </a:p>
          <a:p>
            <a:r>
              <a:rPr lang="en-US" sz="2400"/>
              <a:t>They will give you an idea of how Power BI fits into the larger Office 365 ecosystem.</a:t>
            </a:r>
          </a:p>
          <a:p>
            <a:endParaRPr lang="en-US" dirty="0">
              <a:cs typeface="Courier New" pitchFamily="49" charset="0"/>
            </a:endParaRPr>
          </a:p>
        </p:txBody>
      </p:sp>
      <p:pic>
        <p:nvPicPr>
          <p:cNvPr id="1026" name="Picture 2" descr="microsoft power bi logo png">
            <a:extLst>
              <a:ext uri="{FF2B5EF4-FFF2-40B4-BE49-F238E27FC236}">
                <a16:creationId xmlns:a16="http://schemas.microsoft.com/office/drawing/2014/main" id="{82BE5380-64BB-763A-4D2C-A96D47B8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923" y="368571"/>
            <a:ext cx="1450757"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8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5899" y="1658100"/>
            <a:ext cx="4985891" cy="4392194"/>
            <a:chOff x="6647284" y="1690851"/>
            <a:chExt cx="5085869" cy="4480267"/>
          </a:xfrm>
        </p:grpSpPr>
        <p:pic>
          <p:nvPicPr>
            <p:cNvPr id="31" name="Picture 3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9696" y="1699195"/>
              <a:ext cx="5069008" cy="2745399"/>
            </a:xfrm>
            <a:prstGeom prst="rect">
              <a:avLst/>
            </a:prstGeom>
          </p:spPr>
        </p:pic>
        <p:sp>
          <p:nvSpPr>
            <p:cNvPr id="33" name="Rectangle 32"/>
            <p:cNvSpPr/>
            <p:nvPr/>
          </p:nvSpPr>
          <p:spPr bwMode="auto">
            <a:xfrm>
              <a:off x="6647284" y="1690851"/>
              <a:ext cx="5081420" cy="960234"/>
            </a:xfrm>
            <a:prstGeom prst="rect">
              <a:avLst/>
            </a:prstGeom>
            <a:solidFill>
              <a:srgbClr val="FF8C00"/>
            </a:solidFill>
            <a:ln w="38100" cap="flat" cmpd="sng" algn="ctr">
              <a:noFill/>
              <a:prstDash val="solid"/>
              <a:headEnd type="none" w="med" len="med"/>
              <a:tailEnd type="none" w="med" len="med"/>
            </a:ln>
            <a:effectLst/>
          </p:spPr>
          <p:txBody>
            <a:bodyPr vert="horz" wrap="square" lIns="89642" tIns="89642" rIns="89642" bIns="89642" numCol="1" rtlCol="0" anchor="t" anchorCtr="0" compatLnSpc="1">
              <a:prstTxWarp prst="textNoShape">
                <a:avLst/>
              </a:prstTxWarp>
            </a:bodyPr>
            <a:lstStyle/>
            <a:p>
              <a:pPr defTabSz="913924" fontAlgn="base">
                <a:spcBef>
                  <a:spcPct val="0"/>
                </a:spcBef>
                <a:spcAft>
                  <a:spcPct val="0"/>
                </a:spcAft>
                <a:defRPr/>
              </a:pPr>
              <a:r>
                <a:rPr lang="en-US" sz="2451" b="1" kern="0" spc="-40" dirty="0">
                  <a:gradFill>
                    <a:gsLst>
                      <a:gs pos="0">
                        <a:srgbClr val="FFFFFF"/>
                      </a:gs>
                      <a:gs pos="100000">
                        <a:srgbClr val="FFFFFF"/>
                      </a:gs>
                    </a:gsLst>
                    <a:lin ang="5400000" scaled="0"/>
                  </a:gradFill>
                  <a:latin typeface="Segoe UI Light" pitchFamily="34" charset="0"/>
                </a:rPr>
                <a:t>Collaborate in Power BI for Office 365</a:t>
              </a:r>
              <a:endParaRPr lang="en-US" sz="3039" b="1" kern="0" spc="-40" dirty="0">
                <a:gradFill>
                  <a:gsLst>
                    <a:gs pos="0">
                      <a:srgbClr val="FFFFFF"/>
                    </a:gs>
                    <a:gs pos="100000">
                      <a:srgbClr val="FFFFFF"/>
                    </a:gs>
                  </a:gsLst>
                  <a:lin ang="5400000" scaled="0"/>
                </a:gradFill>
                <a:latin typeface="Segoe UI Light" pitchFamily="34" charset="0"/>
              </a:endParaRPr>
            </a:p>
            <a:p>
              <a:pPr defTabSz="913924" fontAlgn="base">
                <a:lnSpc>
                  <a:spcPct val="150000"/>
                </a:lnSpc>
                <a:spcBef>
                  <a:spcPct val="0"/>
                </a:spcBef>
                <a:spcAft>
                  <a:spcPct val="0"/>
                </a:spcAft>
                <a:defRPr/>
              </a:pPr>
              <a:r>
                <a:rPr lang="en-US" sz="1961" kern="0" dirty="0">
                  <a:gradFill>
                    <a:gsLst>
                      <a:gs pos="0">
                        <a:srgbClr val="FFFFFF"/>
                      </a:gs>
                      <a:gs pos="100000">
                        <a:srgbClr val="FFFFFF"/>
                      </a:gs>
                    </a:gsLst>
                    <a:lin ang="5400000" scaled="0"/>
                  </a:gradFill>
                  <a:latin typeface="Segoe UI"/>
                </a:rPr>
                <a:t>1 in 4 enterprise customers on Office 365</a:t>
              </a:r>
            </a:p>
            <a:p>
              <a:pPr defTabSz="913924" fontAlgn="base">
                <a:lnSpc>
                  <a:spcPct val="90000"/>
                </a:lnSpc>
                <a:spcBef>
                  <a:spcPct val="0"/>
                </a:spcBef>
                <a:spcAft>
                  <a:spcPct val="0"/>
                </a:spcAft>
                <a:defRPr/>
              </a:pPr>
              <a:endParaRPr lang="en-US" sz="3039" kern="0" spc="-40" dirty="0">
                <a:gradFill>
                  <a:gsLst>
                    <a:gs pos="0">
                      <a:srgbClr val="FFFFFF"/>
                    </a:gs>
                    <a:gs pos="100000">
                      <a:srgbClr val="FFFFFF"/>
                    </a:gs>
                  </a:gsLst>
                  <a:lin ang="5400000" scaled="0"/>
                </a:gradFill>
                <a:latin typeface="Segoe UI Light" pitchFamily="34" charset="0"/>
              </a:endParaRPr>
            </a:p>
          </p:txBody>
        </p:sp>
        <p:sp>
          <p:nvSpPr>
            <p:cNvPr id="41" name="Rectangle 40"/>
            <p:cNvSpPr>
              <a:spLocks noChangeAspect="1"/>
            </p:cNvSpPr>
            <p:nvPr/>
          </p:nvSpPr>
          <p:spPr bwMode="auto">
            <a:xfrm>
              <a:off x="6657339"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Share</a:t>
              </a:r>
            </a:p>
          </p:txBody>
        </p:sp>
        <p:sp>
          <p:nvSpPr>
            <p:cNvPr id="42" name="Freeform 41"/>
            <p:cNvSpPr>
              <a:spLocks/>
            </p:cNvSpPr>
            <p:nvPr/>
          </p:nvSpPr>
          <p:spPr bwMode="auto">
            <a:xfrm>
              <a:off x="6959143" y="5065776"/>
              <a:ext cx="957756" cy="667885"/>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350"/>
              <a:endParaRPr lang="en-US" sz="1765" dirty="0">
                <a:ln>
                  <a:solidFill>
                    <a:srgbClr val="505050">
                      <a:alpha val="0"/>
                    </a:srgbClr>
                  </a:solidFill>
                </a:ln>
                <a:gradFill>
                  <a:gsLst>
                    <a:gs pos="0">
                      <a:srgbClr val="FFFFFF"/>
                    </a:gs>
                    <a:gs pos="100000">
                      <a:srgbClr val="FFFFFF"/>
                    </a:gs>
                  </a:gsLst>
                  <a:lin ang="5400000" scaled="0"/>
                </a:gradFill>
                <a:latin typeface="Segoe UI"/>
              </a:endParaRPr>
            </a:p>
          </p:txBody>
        </p:sp>
        <p:sp>
          <p:nvSpPr>
            <p:cNvPr id="43" name="Rectangle 42"/>
            <p:cNvSpPr>
              <a:spLocks noChangeAspect="1"/>
            </p:cNvSpPr>
            <p:nvPr/>
          </p:nvSpPr>
          <p:spPr bwMode="auto">
            <a:xfrm>
              <a:off x="8372286"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Question</a:t>
              </a:r>
            </a:p>
          </p:txBody>
        </p:sp>
        <p:grpSp>
          <p:nvGrpSpPr>
            <p:cNvPr id="44" name="Group 43"/>
            <p:cNvGrpSpPr/>
            <p:nvPr/>
          </p:nvGrpSpPr>
          <p:grpSpPr>
            <a:xfrm>
              <a:off x="8760328" y="5056648"/>
              <a:ext cx="937101" cy="785651"/>
              <a:chOff x="8852766" y="4448677"/>
              <a:chExt cx="755507" cy="633406"/>
            </a:xfrm>
          </p:grpSpPr>
          <p:grpSp>
            <p:nvGrpSpPr>
              <p:cNvPr id="45" name="Group 44"/>
              <p:cNvGrpSpPr/>
              <p:nvPr/>
            </p:nvGrpSpPr>
            <p:grpSpPr bwMode="black">
              <a:xfrm>
                <a:off x="8852766" y="4448677"/>
                <a:ext cx="735022" cy="633406"/>
                <a:chOff x="5628627" y="922419"/>
                <a:chExt cx="576936" cy="497307"/>
              </a:xfrm>
            </p:grpSpPr>
            <p:sp>
              <p:nvSpPr>
                <p:cNvPr id="47" name="Rectangle 46"/>
                <p:cNvSpPr/>
                <p:nvPr/>
              </p:nvSpPr>
              <p:spPr bwMode="black">
                <a:xfrm>
                  <a:off x="5628627" y="922419"/>
                  <a:ext cx="576936" cy="360946"/>
                </a:xfrm>
                <a:prstGeom prst="rect">
                  <a:avLst/>
                </a:prstGeom>
                <a:solidFill>
                  <a:srgbClr val="FFFFFF"/>
                </a:solidFill>
                <a:ln w="10795" cap="flat" cmpd="sng" algn="ctr">
                  <a:noFill/>
                  <a:prstDash val="solid"/>
                  <a:headEnd type="none" w="med" len="med"/>
                  <a:tailEnd type="none" w="med" len="med"/>
                </a:ln>
                <a:effectLst/>
              </p:spPr>
              <p:txBody>
                <a:bodyPr vert="horz" wrap="square" lIns="89639" tIns="44819" rIns="89639" bIns="44819" numCol="1" rtlCol="0" anchor="ctr" anchorCtr="0" compatLnSpc="1">
                  <a:prstTxWarp prst="textNoShape">
                    <a:avLst/>
                  </a:prstTxWarp>
                </a:bodyPr>
                <a:lstStyle/>
                <a:p>
                  <a:pPr defTabSz="726147"/>
                  <a:endParaRPr lang="en-US" kern="0" spc="-120" dirty="0">
                    <a:gradFill>
                      <a:gsLst>
                        <a:gs pos="0">
                          <a:srgbClr val="FFFFFF"/>
                        </a:gs>
                        <a:gs pos="100000">
                          <a:srgbClr val="FFFFFF"/>
                        </a:gs>
                      </a:gsLst>
                      <a:lin ang="5400000" scaled="0"/>
                    </a:gradFill>
                    <a:latin typeface="Segoe Light" pitchFamily="34" charset="0"/>
                  </a:endParaRPr>
                </a:p>
              </p:txBody>
            </p:sp>
            <p:sp>
              <p:nvSpPr>
                <p:cNvPr id="48" name="Isosceles Triangle 47"/>
                <p:cNvSpPr/>
                <p:nvPr/>
              </p:nvSpPr>
              <p:spPr bwMode="black">
                <a:xfrm flipV="1">
                  <a:off x="5716871" y="1251284"/>
                  <a:ext cx="202131" cy="168442"/>
                </a:xfrm>
                <a:prstGeom prst="triangle">
                  <a:avLst>
                    <a:gd name="adj" fmla="val 20000"/>
                  </a:avLst>
                </a:prstGeom>
                <a:solidFill>
                  <a:srgbClr val="FFFFFF"/>
                </a:solidFill>
                <a:ln w="10795" cap="flat" cmpd="sng" algn="ctr">
                  <a:noFill/>
                  <a:prstDash val="solid"/>
                  <a:headEnd type="none" w="med" len="med"/>
                  <a:tailEnd type="none" w="med" len="med"/>
                </a:ln>
                <a:effectLst/>
              </p:spPr>
              <p:txBody>
                <a:bodyPr vert="horz" wrap="square" lIns="89639" tIns="44819" rIns="89639" bIns="44819" numCol="1" rtlCol="0" anchor="ctr" anchorCtr="0" compatLnSpc="1">
                  <a:prstTxWarp prst="textNoShape">
                    <a:avLst/>
                  </a:prstTxWarp>
                </a:bodyPr>
                <a:lstStyle/>
                <a:p>
                  <a:pPr defTabSz="726147"/>
                  <a:endParaRPr lang="en-US" kern="0" spc="-120" dirty="0">
                    <a:gradFill>
                      <a:gsLst>
                        <a:gs pos="0">
                          <a:srgbClr val="FFFFFF"/>
                        </a:gs>
                        <a:gs pos="100000">
                          <a:srgbClr val="FFFFFF"/>
                        </a:gs>
                      </a:gsLst>
                      <a:lin ang="5400000" scaled="0"/>
                    </a:gradFill>
                    <a:latin typeface="Segoe Light" pitchFamily="34" charset="0"/>
                  </a:endParaRPr>
                </a:p>
              </p:txBody>
            </p:sp>
          </p:grpSp>
          <p:sp>
            <p:nvSpPr>
              <p:cNvPr id="46" name="TextBox 45"/>
              <p:cNvSpPr txBox="1"/>
              <p:nvPr/>
            </p:nvSpPr>
            <p:spPr bwMode="black">
              <a:xfrm>
                <a:off x="8986839" y="4569351"/>
                <a:ext cx="621434" cy="235763"/>
              </a:xfrm>
              <a:prstGeom prst="rect">
                <a:avLst/>
              </a:prstGeom>
              <a:noFill/>
            </p:spPr>
            <p:txBody>
              <a:bodyPr wrap="square" lIns="0" tIns="0" rIns="0" bIns="0" rtlCol="0">
                <a:spAutoFit/>
              </a:bodyPr>
              <a:lstStyle/>
              <a:p>
                <a:pPr defTabSz="896386"/>
                <a:r>
                  <a:rPr lang="en-US" sz="1863" b="1" kern="0" dirty="0">
                    <a:gradFill>
                      <a:gsLst>
                        <a:gs pos="0">
                          <a:srgbClr val="FF8C00"/>
                        </a:gs>
                        <a:gs pos="98000">
                          <a:srgbClr val="FF8C00"/>
                        </a:gs>
                      </a:gsLst>
                      <a:lin ang="5400000" scaled="0"/>
                    </a:gradFill>
                    <a:latin typeface="Segoe UI"/>
                  </a:rPr>
                  <a:t>Q</a:t>
                </a:r>
                <a:r>
                  <a:rPr lang="en-US" sz="1863" kern="0" dirty="0">
                    <a:gradFill>
                      <a:gsLst>
                        <a:gs pos="0">
                          <a:srgbClr val="FF8C00"/>
                        </a:gs>
                        <a:gs pos="98000">
                          <a:srgbClr val="FF8C00"/>
                        </a:gs>
                      </a:gsLst>
                      <a:lin ang="5400000" scaled="0"/>
                    </a:gradFill>
                    <a:latin typeface="Segoe UI"/>
                  </a:rPr>
                  <a:t>&amp;</a:t>
                </a:r>
                <a:r>
                  <a:rPr lang="en-US" sz="1863" b="1" kern="0" dirty="0">
                    <a:gradFill>
                      <a:gsLst>
                        <a:gs pos="0">
                          <a:srgbClr val="FF8C00"/>
                        </a:gs>
                        <a:gs pos="98000">
                          <a:srgbClr val="FF8C00"/>
                        </a:gs>
                      </a:gsLst>
                      <a:lin ang="5400000" scaled="0"/>
                    </a:gradFill>
                    <a:latin typeface="Segoe UI"/>
                  </a:rPr>
                  <a:t>A</a:t>
                </a:r>
                <a:endParaRPr lang="en-US" sz="1863" kern="0" spc="-132" dirty="0">
                  <a:gradFill>
                    <a:gsLst>
                      <a:gs pos="0">
                        <a:srgbClr val="FF8C00"/>
                      </a:gs>
                      <a:gs pos="98000">
                        <a:srgbClr val="FF8C00"/>
                      </a:gs>
                    </a:gsLst>
                    <a:lin ang="5400000" scaled="0"/>
                  </a:gradFill>
                  <a:latin typeface="Arial Black" pitchFamily="34" charset="0"/>
                  <a:cs typeface="Arial" pitchFamily="34" charset="0"/>
                </a:endParaRPr>
              </a:p>
            </p:txBody>
          </p:sp>
        </p:grpSp>
        <p:sp>
          <p:nvSpPr>
            <p:cNvPr id="49" name="Rectangle 48"/>
            <p:cNvSpPr>
              <a:spLocks noChangeAspect="1"/>
            </p:cNvSpPr>
            <p:nvPr/>
          </p:nvSpPr>
          <p:spPr bwMode="auto">
            <a:xfrm>
              <a:off x="10087234" y="4525198"/>
              <a:ext cx="1645919" cy="1645920"/>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Mobility</a:t>
              </a:r>
            </a:p>
          </p:txBody>
        </p:sp>
        <p:grpSp>
          <p:nvGrpSpPr>
            <p:cNvPr id="50" name="Group 49"/>
            <p:cNvGrpSpPr/>
            <p:nvPr/>
          </p:nvGrpSpPr>
          <p:grpSpPr>
            <a:xfrm>
              <a:off x="10328269" y="5014387"/>
              <a:ext cx="824022" cy="812968"/>
              <a:chOff x="10280016" y="4544833"/>
              <a:chExt cx="728879" cy="719102"/>
            </a:xfrm>
          </p:grpSpPr>
          <p:grpSp>
            <p:nvGrpSpPr>
              <p:cNvPr id="51" name="Group 50"/>
              <p:cNvGrpSpPr/>
              <p:nvPr/>
            </p:nvGrpSpPr>
            <p:grpSpPr bwMode="black">
              <a:xfrm>
                <a:off x="10280016" y="4544833"/>
                <a:ext cx="728879" cy="719102"/>
                <a:chOff x="2916435" y="3914152"/>
                <a:chExt cx="930763" cy="918513"/>
              </a:xfrm>
            </p:grpSpPr>
            <p:pic>
              <p:nvPicPr>
                <p:cNvPr id="53" name="Picture 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54"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p:spPr>
              <p:txBody>
                <a:bodyPr vert="horz" wrap="square" lIns="89642" tIns="44821" rIns="89642" bIns="44821" numCol="1" anchor="t" anchorCtr="0" compatLnSpc="1">
                  <a:prstTxWarp prst="textNoShape">
                    <a:avLst/>
                  </a:prstTxWarp>
                </a:bodyPr>
                <a:lstStyle/>
                <a:p>
                  <a:pPr defTabSz="896386"/>
                  <a:endParaRPr lang="en-US" sz="882" kern="0" dirty="0">
                    <a:gradFill>
                      <a:gsLst>
                        <a:gs pos="0">
                          <a:srgbClr val="FFFFFF"/>
                        </a:gs>
                        <a:gs pos="100000">
                          <a:srgbClr val="FFFFFF"/>
                        </a:gs>
                      </a:gsLst>
                      <a:lin ang="5400000" scaled="0"/>
                    </a:gradFill>
                    <a:latin typeface="Segoe UI"/>
                  </a:endParaRPr>
                </a:p>
              </p:txBody>
            </p:sp>
          </p:grpSp>
          <p:sp>
            <p:nvSpPr>
              <p:cNvPr id="52" name="Freeform 51"/>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rgbClr val="FFFFFF"/>
              </a:solidFill>
              <a:ln w="19050" cap="flat" cmpd="sng" algn="ctr">
                <a:noFill/>
                <a:prstDash val="solid"/>
              </a:ln>
              <a:effectLst/>
            </p:spPr>
            <p:txBody>
              <a:bodyPr rtlCol="0" anchor="ctr"/>
              <a:lstStyle/>
              <a:p>
                <a:pPr algn="ctr" defTabSz="896386">
                  <a:defRPr/>
                </a:pPr>
                <a:endParaRPr lang="en-US" kern="0">
                  <a:gradFill>
                    <a:gsLst>
                      <a:gs pos="0">
                        <a:srgbClr val="FFFFFF"/>
                      </a:gs>
                      <a:gs pos="100000">
                        <a:srgbClr val="FFFFFF"/>
                      </a:gs>
                    </a:gsLst>
                    <a:lin ang="5400000" scaled="0"/>
                  </a:gradFill>
                  <a:latin typeface="Arial"/>
                </a:endParaRPr>
              </a:p>
            </p:txBody>
          </p:sp>
        </p:grpSp>
      </p:grpSp>
      <p:grpSp>
        <p:nvGrpSpPr>
          <p:cNvPr id="3" name="Group 2"/>
          <p:cNvGrpSpPr/>
          <p:nvPr/>
        </p:nvGrpSpPr>
        <p:grpSpPr>
          <a:xfrm>
            <a:off x="436359" y="1666279"/>
            <a:ext cx="5006599" cy="4392197"/>
            <a:chOff x="274639" y="1690849"/>
            <a:chExt cx="5106992" cy="4480270"/>
          </a:xfrm>
        </p:grpSpPr>
        <p:pic>
          <p:nvPicPr>
            <p:cNvPr id="32" name="Picture 31"/>
            <p:cNvPicPr>
              <a:picLocks noChangeAspect="1"/>
            </p:cNvPicPr>
            <p:nvPr/>
          </p:nvPicPr>
          <p:blipFill rotWithShape="1">
            <a:blip r:embed="rId7" cstate="screen">
              <a:extLst>
                <a:ext uri="{28A0092B-C50C-407E-A947-70E740481C1C}">
                  <a14:useLocalDpi xmlns:a14="http://schemas.microsoft.com/office/drawing/2010/main"/>
                </a:ext>
              </a:extLst>
            </a:blip>
            <a:srcRect t="-21416"/>
            <a:stretch/>
          </p:blipFill>
          <p:spPr>
            <a:xfrm>
              <a:off x="282248" y="1690851"/>
              <a:ext cx="5076455" cy="2753743"/>
            </a:xfrm>
            <a:prstGeom prst="rect">
              <a:avLst/>
            </a:prstGeom>
          </p:spPr>
        </p:pic>
        <p:sp>
          <p:nvSpPr>
            <p:cNvPr id="34" name="Rectangle 33"/>
            <p:cNvSpPr/>
            <p:nvPr/>
          </p:nvSpPr>
          <p:spPr bwMode="auto">
            <a:xfrm>
              <a:off x="274639" y="1690849"/>
              <a:ext cx="5084064" cy="960235"/>
            </a:xfrm>
            <a:prstGeom prst="rect">
              <a:avLst/>
            </a:prstGeom>
            <a:solidFill>
              <a:srgbClr val="7FBA00"/>
            </a:solidFill>
            <a:ln w="38100" cap="flat" cmpd="sng" algn="ctr">
              <a:noFill/>
              <a:prstDash val="solid"/>
              <a:headEnd type="none" w="med" len="med"/>
              <a:tailEnd type="none" w="med" len="med"/>
            </a:ln>
            <a:effectLst/>
          </p:spPr>
          <p:txBody>
            <a:bodyPr vert="horz" wrap="square" lIns="89642" tIns="89642" rIns="89642" bIns="137141" numCol="1" rtlCol="0" anchor="t" anchorCtr="0" compatLnSpc="1">
              <a:prstTxWarp prst="textNoShape">
                <a:avLst/>
              </a:prstTxWarp>
            </a:bodyPr>
            <a:lstStyle/>
            <a:p>
              <a:pPr defTabSz="913924" fontAlgn="base">
                <a:spcBef>
                  <a:spcPts val="1176"/>
                </a:spcBef>
                <a:spcAft>
                  <a:spcPct val="0"/>
                </a:spcAft>
                <a:defRPr/>
              </a:pPr>
              <a:r>
                <a:rPr lang="en-US" sz="2549" b="1" kern="0" spc="-40" dirty="0">
                  <a:gradFill>
                    <a:gsLst>
                      <a:gs pos="0">
                        <a:srgbClr val="FFFFFF"/>
                      </a:gs>
                      <a:gs pos="100000">
                        <a:srgbClr val="FFFFFF"/>
                      </a:gs>
                    </a:gsLst>
                    <a:lin ang="5400000" scaled="0"/>
                  </a:gradFill>
                  <a:latin typeface="Segoe UI Light" pitchFamily="34" charset="0"/>
                </a:rPr>
                <a:t>Analyze in Excel</a:t>
              </a:r>
            </a:p>
            <a:p>
              <a:pPr defTabSz="913924" fontAlgn="base">
                <a:spcBef>
                  <a:spcPts val="588"/>
                </a:spcBef>
                <a:spcAft>
                  <a:spcPct val="0"/>
                </a:spcAft>
                <a:defRPr/>
              </a:pPr>
              <a:r>
                <a:rPr lang="en-US" sz="1961" kern="0" dirty="0">
                  <a:gradFill>
                    <a:gsLst>
                      <a:gs pos="0">
                        <a:srgbClr val="FFFFFF"/>
                      </a:gs>
                      <a:gs pos="100000">
                        <a:srgbClr val="FFFFFF"/>
                      </a:gs>
                    </a:gsLst>
                    <a:lin ang="5400000" scaled="0"/>
                  </a:gradFill>
                  <a:latin typeface="Segoe UI"/>
                </a:rPr>
                <a:t>1 Billion Office Users</a:t>
              </a:r>
            </a:p>
            <a:p>
              <a:pPr defTabSz="913924" fontAlgn="base">
                <a:lnSpc>
                  <a:spcPct val="90000"/>
                </a:lnSpc>
                <a:spcBef>
                  <a:spcPct val="0"/>
                </a:spcBef>
                <a:spcAft>
                  <a:spcPct val="0"/>
                </a:spcAft>
                <a:defRPr/>
              </a:pPr>
              <a:endParaRPr lang="en-US" sz="3039" kern="0" spc="-40" dirty="0">
                <a:gradFill>
                  <a:gsLst>
                    <a:gs pos="0">
                      <a:srgbClr val="FFFFFF"/>
                    </a:gs>
                    <a:gs pos="100000">
                      <a:srgbClr val="FFFFFF"/>
                    </a:gs>
                  </a:gsLst>
                  <a:lin ang="5400000" scaled="0"/>
                </a:gradFill>
                <a:latin typeface="Segoe UI Light" pitchFamily="34" charset="0"/>
              </a:endParaRPr>
            </a:p>
          </p:txBody>
        </p:sp>
        <p:sp>
          <p:nvSpPr>
            <p:cNvPr id="35" name="Rectangle 34"/>
            <p:cNvSpPr>
              <a:spLocks noChangeAspect="1"/>
            </p:cNvSpPr>
            <p:nvPr/>
          </p:nvSpPr>
          <p:spPr bwMode="auto">
            <a:xfrm>
              <a:off x="1996786"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Analyze</a:t>
              </a:r>
            </a:p>
          </p:txBody>
        </p:sp>
        <p:grpSp>
          <p:nvGrpSpPr>
            <p:cNvPr id="36" name="Group 35"/>
            <p:cNvGrpSpPr/>
            <p:nvPr/>
          </p:nvGrpSpPr>
          <p:grpSpPr>
            <a:xfrm flipH="1">
              <a:off x="2516817" y="5026572"/>
              <a:ext cx="598930" cy="829513"/>
              <a:chOff x="1458542" y="3645051"/>
              <a:chExt cx="800271" cy="1108369"/>
            </a:xfrm>
            <a:solidFill>
              <a:srgbClr val="FFFFFF"/>
            </a:solidFill>
          </p:grpSpPr>
          <p:sp>
            <p:nvSpPr>
              <p:cNvPr id="37" name="Rectangle 24"/>
              <p:cNvSpPr/>
              <p:nvPr/>
            </p:nvSpPr>
            <p:spPr>
              <a:xfrm>
                <a:off x="1458542"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w="10795" cap="flat" cmpd="sng" algn="ctr">
                <a:noFill/>
                <a:prstDash val="solid"/>
              </a:ln>
              <a:effectLst/>
            </p:spPr>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6350"/>
                <a:endParaRPr lang="en-US" sz="1765" dirty="0">
                  <a:gradFill>
                    <a:gsLst>
                      <a:gs pos="0">
                        <a:srgbClr val="FFFFFF"/>
                      </a:gs>
                      <a:gs pos="100000">
                        <a:srgbClr val="FFFFFF"/>
                      </a:gs>
                    </a:gsLst>
                    <a:lin ang="5400000" scaled="0"/>
                  </a:gradFill>
                  <a:latin typeface="Segoe UI"/>
                </a:endParaRPr>
              </a:p>
            </p:txBody>
          </p:sp>
          <p:sp>
            <p:nvSpPr>
              <p:cNvPr id="38" name="Freeform 37"/>
              <p:cNvSpPr>
                <a:spLocks noEditPoints="1"/>
              </p:cNvSpPr>
              <p:nvPr/>
            </p:nvSpPr>
            <p:spPr bwMode="black">
              <a:xfrm rot="17995606">
                <a:off x="1558537"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896350"/>
                <a:endParaRPr lang="en-US" sz="1568" dirty="0">
                  <a:ln>
                    <a:solidFill>
                      <a:srgbClr val="505050">
                        <a:alpha val="0"/>
                      </a:srgbClr>
                    </a:solidFill>
                  </a:ln>
                  <a:gradFill>
                    <a:gsLst>
                      <a:gs pos="0">
                        <a:srgbClr val="FFFFFF"/>
                      </a:gs>
                      <a:gs pos="100000">
                        <a:srgbClr val="FFFFFF"/>
                      </a:gs>
                    </a:gsLst>
                    <a:lin ang="5400000" scaled="0"/>
                  </a:gradFill>
                  <a:latin typeface="Segoe UI"/>
                </a:endParaRPr>
              </a:p>
            </p:txBody>
          </p:sp>
        </p:grpSp>
        <p:sp>
          <p:nvSpPr>
            <p:cNvPr id="39" name="Rectangle 38"/>
            <p:cNvSpPr>
              <a:spLocks noChangeAspect="1"/>
            </p:cNvSpPr>
            <p:nvPr/>
          </p:nvSpPr>
          <p:spPr bwMode="auto">
            <a:xfrm>
              <a:off x="3735711"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Visualize</a:t>
              </a:r>
            </a:p>
          </p:txBody>
        </p:sp>
        <p:sp>
          <p:nvSpPr>
            <p:cNvPr id="40" name="Freeform 39"/>
            <p:cNvSpPr/>
            <p:nvPr>
              <p:custDataLst>
                <p:tags r:id="rId1"/>
              </p:custDataLst>
            </p:nvPr>
          </p:nvSpPr>
          <p:spPr>
            <a:xfrm>
              <a:off x="4150261" y="5016918"/>
              <a:ext cx="787338" cy="793562"/>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rgbClr val="FFFFFF"/>
            </a:solidFill>
            <a:ln w="19050" cap="flat" cmpd="sng" algn="ctr">
              <a:noFill/>
              <a:prstDash val="solid"/>
            </a:ln>
            <a:effectLst/>
          </p:spPr>
          <p:txBody>
            <a:bodyPr rtlCol="0" anchor="ctr"/>
            <a:lstStyle/>
            <a:p>
              <a:pPr algn="ctr" defTabSz="896386">
                <a:defRPr/>
              </a:pPr>
              <a:endParaRPr lang="en-US" kern="0">
                <a:gradFill>
                  <a:gsLst>
                    <a:gs pos="0">
                      <a:srgbClr val="FFFFFF"/>
                    </a:gs>
                    <a:gs pos="100000">
                      <a:srgbClr val="FFFFFF"/>
                    </a:gs>
                  </a:gsLst>
                  <a:lin ang="5400000" scaled="0"/>
                </a:gradFill>
                <a:latin typeface="Arial"/>
              </a:endParaRPr>
            </a:p>
          </p:txBody>
        </p:sp>
        <p:sp>
          <p:nvSpPr>
            <p:cNvPr id="55" name="Rectangle 54"/>
            <p:cNvSpPr>
              <a:spLocks noChangeAspect="1"/>
            </p:cNvSpPr>
            <p:nvPr/>
          </p:nvSpPr>
          <p:spPr bwMode="auto">
            <a:xfrm>
              <a:off x="282247" y="4525198"/>
              <a:ext cx="1645920" cy="1645921"/>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t" anchorCtr="0" compatLnSpc="1">
              <a:prstTxWarp prst="textNoShape">
                <a:avLst/>
              </a:prstTxWarp>
            </a:bodyPr>
            <a:lstStyle/>
            <a:p>
              <a:pPr defTabSz="913924" fontAlgn="base">
                <a:lnSpc>
                  <a:spcPct val="90000"/>
                </a:lnSpc>
                <a:spcBef>
                  <a:spcPct val="0"/>
                </a:spcBef>
                <a:spcAft>
                  <a:spcPct val="0"/>
                </a:spcAft>
                <a:defRPr/>
              </a:pPr>
              <a:r>
                <a:rPr lang="en-US" kern="0" dirty="0">
                  <a:gradFill>
                    <a:gsLst>
                      <a:gs pos="0">
                        <a:srgbClr val="FFFFFF"/>
                      </a:gs>
                      <a:gs pos="100000">
                        <a:srgbClr val="FFFFFF"/>
                      </a:gs>
                    </a:gsLst>
                    <a:lin ang="5400000" scaled="0"/>
                  </a:gradFill>
                  <a:latin typeface="Segoe UI"/>
                  <a:ea typeface="Segoe UI" pitchFamily="34" charset="0"/>
                  <a:cs typeface="Segoe UI" pitchFamily="34" charset="0"/>
                </a:rPr>
                <a:t>Discover</a:t>
              </a:r>
            </a:p>
          </p:txBody>
        </p:sp>
        <p:sp>
          <p:nvSpPr>
            <p:cNvPr id="56" name="Freeform 8"/>
            <p:cNvSpPr>
              <a:spLocks noEditPoints="1"/>
            </p:cNvSpPr>
            <p:nvPr/>
          </p:nvSpPr>
          <p:spPr bwMode="black">
            <a:xfrm>
              <a:off x="611804" y="4988989"/>
              <a:ext cx="828137" cy="827921"/>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896386"/>
              <a:endParaRPr lang="en-US" sz="1568" kern="0">
                <a:gradFill>
                  <a:gsLst>
                    <a:gs pos="0">
                      <a:srgbClr val="FFFFFF"/>
                    </a:gs>
                    <a:gs pos="100000">
                      <a:srgbClr val="FFFFFF"/>
                    </a:gs>
                  </a:gsLst>
                  <a:lin ang="5400000" scaled="0"/>
                </a:gradFill>
                <a:latin typeface="Segoe UI"/>
              </a:endParaRPr>
            </a:p>
          </p:txBody>
        </p:sp>
      </p:grpSp>
      <p:sp>
        <p:nvSpPr>
          <p:cNvPr id="57" name="Rectangle 56"/>
          <p:cNvSpPr/>
          <p:nvPr/>
        </p:nvSpPr>
        <p:spPr bwMode="auto">
          <a:xfrm>
            <a:off x="436359" y="6174451"/>
            <a:ext cx="11241069" cy="491640"/>
          </a:xfrm>
          <a:prstGeom prst="rect">
            <a:avLst/>
          </a:prstGeom>
          <a:solidFill>
            <a:srgbClr val="696969"/>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algn="ctr" defTabSz="913924" fontAlgn="base">
              <a:lnSpc>
                <a:spcPct val="90000"/>
              </a:lnSpc>
              <a:spcBef>
                <a:spcPct val="0"/>
              </a:spcBef>
              <a:spcAft>
                <a:spcPct val="0"/>
              </a:spcAft>
              <a:defRPr/>
            </a:pPr>
            <a:r>
              <a:rPr lang="en-US" sz="2353" kern="0" dirty="0">
                <a:gradFill>
                  <a:gsLst>
                    <a:gs pos="0">
                      <a:srgbClr val="FFFFFF"/>
                    </a:gs>
                    <a:gs pos="100000">
                      <a:srgbClr val="FFFFFF"/>
                    </a:gs>
                  </a:gsLst>
                  <a:lin ang="5400000" scaled="0"/>
                </a:gradFill>
                <a:latin typeface="Segoe UI"/>
                <a:ea typeface="Segoe UI" pitchFamily="34" charset="0"/>
                <a:cs typeface="Segoe UI" pitchFamily="34" charset="0"/>
              </a:rPr>
              <a:t>Scalable  |  Manageable  |  Trusted  </a:t>
            </a:r>
          </a:p>
        </p:txBody>
      </p:sp>
      <p:sp>
        <p:nvSpPr>
          <p:cNvPr id="58" name="Cross 57"/>
          <p:cNvSpPr/>
          <p:nvPr/>
        </p:nvSpPr>
        <p:spPr bwMode="auto">
          <a:xfrm>
            <a:off x="5684647" y="3450837"/>
            <a:ext cx="783058" cy="782462"/>
          </a:xfrm>
          <a:prstGeom prst="plus">
            <a:avLst>
              <a:gd name="adj" fmla="val 40783"/>
            </a:avLst>
          </a:prstGeom>
          <a:solidFill>
            <a:srgbClr val="696969"/>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kern="0" dirty="0">
              <a:gradFill>
                <a:gsLst>
                  <a:gs pos="0">
                    <a:srgbClr val="FFFFFF"/>
                  </a:gs>
                  <a:gs pos="100000">
                    <a:srgbClr val="FFFFFF"/>
                  </a:gs>
                </a:gsLst>
                <a:lin ang="5400000" scaled="0"/>
              </a:gradFill>
              <a:latin typeface="Segoe UI"/>
            </a:endParaRPr>
          </a:p>
        </p:txBody>
      </p:sp>
      <p:sp>
        <p:nvSpPr>
          <p:cNvPr id="9" name="Title 8"/>
          <p:cNvSpPr>
            <a:spLocks noGrp="1"/>
          </p:cNvSpPr>
          <p:nvPr>
            <p:ph type="title"/>
          </p:nvPr>
        </p:nvSpPr>
        <p:spPr/>
        <p:txBody>
          <a:bodyPr/>
          <a:lstStyle/>
          <a:p>
            <a:r>
              <a:rPr lang="en-US" dirty="0"/>
              <a:t>A powerful new way to work with data</a:t>
            </a:r>
          </a:p>
        </p:txBody>
      </p:sp>
      <p:sp>
        <p:nvSpPr>
          <p:cNvPr id="5" name="Rectangle 4"/>
          <p:cNvSpPr/>
          <p:nvPr/>
        </p:nvSpPr>
        <p:spPr>
          <a:xfrm>
            <a:off x="6695228" y="1658421"/>
            <a:ext cx="4982200" cy="4392194"/>
          </a:xfrm>
          <a:prstGeom prst="rect">
            <a:avLst/>
          </a:prstGeom>
          <a:solidFill>
            <a:schemeClr val="bg1">
              <a:alpha val="7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61" name="Text Placeholder 2"/>
          <p:cNvSpPr txBox="1">
            <a:spLocks/>
          </p:cNvSpPr>
          <p:nvPr/>
        </p:nvSpPr>
        <p:spPr>
          <a:xfrm>
            <a:off x="229840" y="1180867"/>
            <a:ext cx="11752751" cy="568664"/>
          </a:xfrm>
          <a:prstGeom prst="rect">
            <a:avLst/>
          </a:prstGeom>
          <a:noFill/>
        </p:spPr>
        <p:txBody>
          <a:bodyPr vert="horz" wrap="square" lIns="179285" tIns="0" rIns="179285" bIns="143428" rtlCol="0">
            <a:noAutofit/>
          </a:bodyPr>
          <a:lstStyle>
            <a:lvl1pPr marL="0" marR="0" indent="0" algn="l" defTabSz="932742" rtl="0" eaLnBrk="1" fontAlgn="auto" latinLnBrk="0" hangingPunct="1">
              <a:lnSpc>
                <a:spcPts val="5500"/>
              </a:lnSpc>
              <a:spcBef>
                <a:spcPts val="0"/>
              </a:spcBef>
              <a:spcAft>
                <a:spcPts val="0"/>
              </a:spcAft>
              <a:buClrTx/>
              <a:buSzPct val="90000"/>
              <a:buFontTx/>
              <a:buNone/>
              <a:tabLst/>
              <a:defRPr sz="5000" kern="1200" spc="0" baseline="0">
                <a:gradFill>
                  <a:gsLst>
                    <a:gs pos="4000">
                      <a:schemeClr val="bg1"/>
                    </a:gs>
                    <a:gs pos="93000">
                      <a:schemeClr val="bg1"/>
                    </a:gs>
                  </a:gsLst>
                  <a:lin ang="5400000" scaled="0"/>
                </a:gradFill>
                <a:latin typeface="+mj-lt"/>
                <a:ea typeface="+mn-ea"/>
                <a:cs typeface="+mn-cs"/>
              </a:defRPr>
            </a:lvl1pPr>
            <a:lvl2pPr marL="0" marR="0" indent="0" algn="l" defTabSz="932742" rtl="0" eaLnBrk="1" fontAlgn="auto" latinLnBrk="0" hangingPunct="1">
              <a:lnSpc>
                <a:spcPts val="2600"/>
              </a:lnSpc>
              <a:spcBef>
                <a:spcPts val="1800"/>
              </a:spcBef>
              <a:spcAft>
                <a:spcPts val="0"/>
              </a:spcAft>
              <a:buClrTx/>
              <a:buSzPct val="90000"/>
              <a:buFontTx/>
              <a:buNone/>
              <a:tabLst/>
              <a:defRPr sz="3000" kern="1200" spc="0" baseline="0">
                <a:gradFill>
                  <a:gsLst>
                    <a:gs pos="4000">
                      <a:schemeClr val="bg1"/>
                    </a:gs>
                    <a:gs pos="93000">
                      <a:schemeClr val="bg1"/>
                    </a:gs>
                  </a:gsLst>
                  <a:lin ang="5400000" scaled="0"/>
                </a:gradFill>
                <a:latin typeface="+mj-lt"/>
                <a:ea typeface="+mn-ea"/>
                <a:cs typeface="+mn-cs"/>
              </a:defRPr>
            </a:lvl2pPr>
            <a:lvl3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3pPr>
            <a:lvl4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4pPr>
            <a:lvl5pPr marL="230188" marR="0" indent="-228600" algn="l" defTabSz="932742" rtl="0" eaLnBrk="1" fontAlgn="auto" latinLnBrk="0" hangingPunct="1">
              <a:lnSpc>
                <a:spcPts val="2700"/>
              </a:lnSpc>
              <a:spcBef>
                <a:spcPts val="0"/>
              </a:spcBef>
              <a:spcAft>
                <a:spcPts val="0"/>
              </a:spcAft>
              <a:buClrTx/>
              <a:buSzPct val="90000"/>
              <a:buFont typeface="Arial" pitchFamily="34" charset="0"/>
              <a:buChar char="•"/>
              <a:tabLst/>
              <a:defRPr sz="2000" kern="1200" spc="0" baseline="0">
                <a:solidFill>
                  <a:schemeClr val="bg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lnSpc>
                <a:spcPct val="100000"/>
              </a:lnSpc>
            </a:pPr>
            <a:r>
              <a:rPr lang="en-US" sz="2549" dirty="0">
                <a:solidFill>
                  <a:srgbClr val="505050"/>
                </a:solidFill>
                <a:latin typeface="Segoe UI Light"/>
              </a:rPr>
              <a:t>Self-service business intelligence and analytics with Excel and the power of the cloud</a:t>
            </a:r>
          </a:p>
        </p:txBody>
      </p:sp>
    </p:spTree>
    <p:extLst>
      <p:ext uri="{BB962C8B-B14F-4D97-AF65-F5344CB8AC3E}">
        <p14:creationId xmlns:p14="http://schemas.microsoft.com/office/powerpoint/2010/main" val="42407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1+#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20946" y="2103780"/>
            <a:ext cx="4074973" cy="3585699"/>
            <a:chOff x="429386" y="2145468"/>
            <a:chExt cx="4156685" cy="3657600"/>
          </a:xfrm>
        </p:grpSpPr>
        <p:sp>
          <p:nvSpPr>
            <p:cNvPr id="11" name="Rectangle 10"/>
            <p:cNvSpPr/>
            <p:nvPr/>
          </p:nvSpPr>
          <p:spPr>
            <a:xfrm>
              <a:off x="429386" y="2145468"/>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12" name="Group 455"/>
            <p:cNvGrpSpPr>
              <a:grpSpLocks/>
            </p:cNvGrpSpPr>
            <p:nvPr/>
          </p:nvGrpSpPr>
          <p:grpSpPr bwMode="auto">
            <a:xfrm>
              <a:off x="657986" y="2374068"/>
              <a:ext cx="457200" cy="457200"/>
              <a:chOff x="-3781305" y="3065460"/>
              <a:chExt cx="1777999" cy="1777999"/>
            </a:xfrm>
          </p:grpSpPr>
          <p:sp>
            <p:nvSpPr>
              <p:cNvPr id="1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1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17" name="Rectangle 16"/>
            <p:cNvSpPr/>
            <p:nvPr/>
          </p:nvSpPr>
          <p:spPr>
            <a:xfrm>
              <a:off x="429386" y="3059868"/>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18" name="Group 34"/>
            <p:cNvGrpSpPr>
              <a:grpSpLocks/>
            </p:cNvGrpSpPr>
            <p:nvPr/>
          </p:nvGrpSpPr>
          <p:grpSpPr bwMode="auto">
            <a:xfrm>
              <a:off x="657986" y="3288468"/>
              <a:ext cx="457200" cy="457200"/>
              <a:chOff x="-3781305" y="3065460"/>
              <a:chExt cx="1777999" cy="1777999"/>
            </a:xfrm>
          </p:grpSpPr>
          <p:sp>
            <p:nvSpPr>
              <p:cNvPr id="19"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20"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1" name="Rectangle 20"/>
            <p:cNvSpPr/>
            <p:nvPr/>
          </p:nvSpPr>
          <p:spPr>
            <a:xfrm>
              <a:off x="429386" y="3974268"/>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22" name="Group 39"/>
            <p:cNvGrpSpPr>
              <a:grpSpLocks/>
            </p:cNvGrpSpPr>
            <p:nvPr/>
          </p:nvGrpSpPr>
          <p:grpSpPr bwMode="auto">
            <a:xfrm>
              <a:off x="657986" y="4202868"/>
              <a:ext cx="457200" cy="457200"/>
              <a:chOff x="-3781305" y="3065460"/>
              <a:chExt cx="1777999" cy="1777999"/>
            </a:xfrm>
          </p:grpSpPr>
          <p:sp>
            <p:nvSpPr>
              <p:cNvPr id="2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2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7" name="Rectangle 26"/>
            <p:cNvSpPr/>
            <p:nvPr/>
          </p:nvSpPr>
          <p:spPr>
            <a:xfrm>
              <a:off x="429386" y="4888668"/>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29" name="Group 44"/>
            <p:cNvGrpSpPr>
              <a:grpSpLocks/>
            </p:cNvGrpSpPr>
            <p:nvPr/>
          </p:nvGrpSpPr>
          <p:grpSpPr bwMode="auto">
            <a:xfrm>
              <a:off x="657986" y="5117268"/>
              <a:ext cx="457200" cy="457200"/>
              <a:chOff x="-3781305" y="3065460"/>
              <a:chExt cx="1777999" cy="1777999"/>
            </a:xfrm>
          </p:grpSpPr>
          <p:sp>
            <p:nvSpPr>
              <p:cNvPr id="3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32" name="TextBox 31"/>
            <p:cNvSpPr txBox="1"/>
            <p:nvPr/>
          </p:nvSpPr>
          <p:spPr>
            <a:xfrm>
              <a:off x="1454911" y="2258655"/>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Discover</a:t>
              </a:r>
            </a:p>
          </p:txBody>
        </p:sp>
        <p:sp>
          <p:nvSpPr>
            <p:cNvPr id="33" name="TextBox 32"/>
            <p:cNvSpPr txBox="1"/>
            <p:nvPr/>
          </p:nvSpPr>
          <p:spPr>
            <a:xfrm>
              <a:off x="1454911" y="3184167"/>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Analyze</a:t>
              </a:r>
            </a:p>
          </p:txBody>
        </p:sp>
        <p:sp>
          <p:nvSpPr>
            <p:cNvPr id="34" name="TextBox 33"/>
            <p:cNvSpPr txBox="1"/>
            <p:nvPr/>
          </p:nvSpPr>
          <p:spPr>
            <a:xfrm>
              <a:off x="1454911" y="4051736"/>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Visualize</a:t>
              </a:r>
            </a:p>
          </p:txBody>
        </p:sp>
        <p:sp>
          <p:nvSpPr>
            <p:cNvPr id="35" name="TextBox 34"/>
            <p:cNvSpPr txBox="1"/>
            <p:nvPr/>
          </p:nvSpPr>
          <p:spPr>
            <a:xfrm>
              <a:off x="1454911" y="5017729"/>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Explore</a:t>
              </a:r>
            </a:p>
          </p:txBody>
        </p:sp>
      </p:grpSp>
      <p:sp useBgFill="1">
        <p:nvSpPr>
          <p:cNvPr id="7" name="Rectangle 6"/>
          <p:cNvSpPr/>
          <p:nvPr/>
        </p:nvSpPr>
        <p:spPr>
          <a:xfrm>
            <a:off x="-8964" y="487"/>
            <a:ext cx="420945" cy="6857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3" name="Title 2"/>
          <p:cNvSpPr>
            <a:spLocks noGrp="1"/>
          </p:cNvSpPr>
          <p:nvPr>
            <p:ph type="title"/>
          </p:nvPr>
        </p:nvSpPr>
        <p:spPr/>
        <p:txBody>
          <a:bodyPr/>
          <a:lstStyle/>
          <a:p>
            <a:r>
              <a:rPr lang="en-US" dirty="0"/>
              <a:t>Analyzing data with Excel</a:t>
            </a:r>
          </a:p>
        </p:txBody>
      </p:sp>
      <p:grpSp>
        <p:nvGrpSpPr>
          <p:cNvPr id="9" name="Group 8"/>
          <p:cNvGrpSpPr/>
          <p:nvPr/>
        </p:nvGrpSpPr>
        <p:grpSpPr>
          <a:xfrm>
            <a:off x="3751533" y="1283065"/>
            <a:ext cx="8097893" cy="5230433"/>
            <a:chOff x="3826758" y="1308297"/>
            <a:chExt cx="8260273" cy="5335314"/>
          </a:xfrm>
        </p:grpSpPr>
        <p:grpSp>
          <p:nvGrpSpPr>
            <p:cNvPr id="2" name="Group 1"/>
            <p:cNvGrpSpPr/>
            <p:nvPr/>
          </p:nvGrpSpPr>
          <p:grpSpPr>
            <a:xfrm>
              <a:off x="3826758" y="1308297"/>
              <a:ext cx="8260273" cy="5335314"/>
              <a:chOff x="4296161" y="1524072"/>
              <a:chExt cx="7291210" cy="4709396"/>
            </a:xfrm>
          </p:grpSpPr>
          <p:sp>
            <p:nvSpPr>
              <p:cNvPr id="62"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38" name="Rectangle 37"/>
              <p:cNvSpPr/>
              <p:nvPr/>
            </p:nvSpPr>
            <p:spPr bwMode="auto">
              <a:xfrm>
                <a:off x="4296161" y="1524072"/>
                <a:ext cx="7291210" cy="731520"/>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Easily discover and access public and corporate data</a:t>
                </a: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3" name="Picture 12"/>
              <p:cNvPicPr>
                <a:picLocks noChangeAspect="1"/>
              </p:cNvPicPr>
              <p:nvPr/>
            </p:nvPicPr>
            <p:blipFill>
              <a:blip r:embed="rId3"/>
              <a:stretch>
                <a:fillRect/>
              </a:stretch>
            </p:blipFill>
            <p:spPr>
              <a:xfrm>
                <a:off x="4296161" y="2316552"/>
                <a:ext cx="7291210" cy="3916916"/>
              </a:xfrm>
              <a:prstGeom prst="rect">
                <a:avLst/>
              </a:prstGeom>
            </p:spPr>
          </p:pic>
        </p:grpSp>
        <p:sp>
          <p:nvSpPr>
            <p:cNvPr id="8" name="Rectangle 7"/>
            <p:cNvSpPr/>
            <p:nvPr/>
          </p:nvSpPr>
          <p:spPr>
            <a:xfrm>
              <a:off x="3826758" y="1308297"/>
              <a:ext cx="8260273" cy="5335314"/>
            </a:xfrm>
            <a:prstGeom prst="rect">
              <a:avLst/>
            </a:prstGeom>
            <a:no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grpSp>
      <p:sp>
        <p:nvSpPr>
          <p:cNvPr id="43" name="Right Brace 42"/>
          <p:cNvSpPr/>
          <p:nvPr/>
        </p:nvSpPr>
        <p:spPr>
          <a:xfrm>
            <a:off x="2961115" y="1834852"/>
            <a:ext cx="441316" cy="4123554"/>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331483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par>
                                <p:cTn id="12" presetID="2" presetClass="entr" presetSubtype="2" decel="9800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8"/>
          <p:cNvSpPr>
            <a:spLocks noEditPoints="1"/>
          </p:cNvSpPr>
          <p:nvPr/>
        </p:nvSpPr>
        <p:spPr bwMode="black">
          <a:xfrm>
            <a:off x="6847467" y="1485403"/>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11" name="Title 1"/>
          <p:cNvSpPr>
            <a:spLocks noGrp="1"/>
          </p:cNvSpPr>
          <p:nvPr>
            <p:ph type="title"/>
          </p:nvPr>
        </p:nvSpPr>
        <p:spPr/>
        <p:txBody>
          <a:bodyPr/>
          <a:lstStyle/>
          <a:p>
            <a:pPr lvl="0"/>
            <a:r>
              <a:rPr lang="en-US"/>
              <a:t>Analyzing data with Excel</a:t>
            </a:r>
            <a:endParaRPr lang="en-US" dirty="0"/>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753779" y="2096035"/>
            <a:ext cx="8095646" cy="4410834"/>
          </a:xfrm>
          <a:prstGeom prst="rect">
            <a:avLst/>
          </a:prstGeom>
        </p:spPr>
      </p:pic>
      <p:grpSp>
        <p:nvGrpSpPr>
          <p:cNvPr id="16" name="Group 15"/>
          <p:cNvGrpSpPr/>
          <p:nvPr/>
        </p:nvGrpSpPr>
        <p:grpSpPr>
          <a:xfrm>
            <a:off x="420946" y="2103780"/>
            <a:ext cx="4074973" cy="3585699"/>
            <a:chOff x="471590" y="2125663"/>
            <a:chExt cx="4156685" cy="3657600"/>
          </a:xfrm>
        </p:grpSpPr>
        <p:sp>
          <p:nvSpPr>
            <p:cNvPr id="18" name="Rectangle 17"/>
            <p:cNvSpPr/>
            <p:nvPr/>
          </p:nvSpPr>
          <p:spPr>
            <a:xfrm>
              <a:off x="471590" y="212566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9" name="Group 455"/>
            <p:cNvGrpSpPr>
              <a:grpSpLocks/>
            </p:cNvGrpSpPr>
            <p:nvPr/>
          </p:nvGrpSpPr>
          <p:grpSpPr bwMode="auto">
            <a:xfrm>
              <a:off x="700190" y="2354263"/>
              <a:ext cx="457200" cy="457200"/>
              <a:chOff x="-3781305" y="3065460"/>
              <a:chExt cx="1777999" cy="1777999"/>
            </a:xfrm>
          </p:grpSpPr>
          <p:sp>
            <p:nvSpPr>
              <p:cNvPr id="3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7"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0" name="Rectangle 19"/>
            <p:cNvSpPr/>
            <p:nvPr/>
          </p:nvSpPr>
          <p:spPr>
            <a:xfrm>
              <a:off x="471590" y="3040063"/>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1" name="Group 34"/>
            <p:cNvGrpSpPr>
              <a:grpSpLocks/>
            </p:cNvGrpSpPr>
            <p:nvPr/>
          </p:nvGrpSpPr>
          <p:grpSpPr bwMode="auto">
            <a:xfrm>
              <a:off x="700190" y="3268663"/>
              <a:ext cx="457200" cy="457200"/>
              <a:chOff x="-3781305" y="3065460"/>
              <a:chExt cx="1777999" cy="1777999"/>
            </a:xfrm>
          </p:grpSpPr>
          <p:sp>
            <p:nvSpPr>
              <p:cNvPr id="34"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5"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2" name="Rectangle 21"/>
            <p:cNvSpPr/>
            <p:nvPr/>
          </p:nvSpPr>
          <p:spPr>
            <a:xfrm>
              <a:off x="471590" y="395446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23" name="Group 39"/>
            <p:cNvGrpSpPr>
              <a:grpSpLocks/>
            </p:cNvGrpSpPr>
            <p:nvPr/>
          </p:nvGrpSpPr>
          <p:grpSpPr bwMode="auto">
            <a:xfrm>
              <a:off x="700190" y="4183063"/>
              <a:ext cx="457200" cy="457200"/>
              <a:chOff x="-3781305" y="3065460"/>
              <a:chExt cx="1777999" cy="1777999"/>
            </a:xfrm>
          </p:grpSpPr>
          <p:sp>
            <p:nvSpPr>
              <p:cNvPr id="32"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3"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4" name="Rectangle 23"/>
            <p:cNvSpPr/>
            <p:nvPr/>
          </p:nvSpPr>
          <p:spPr>
            <a:xfrm>
              <a:off x="471590" y="486886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25" name="Group 44"/>
            <p:cNvGrpSpPr>
              <a:grpSpLocks/>
            </p:cNvGrpSpPr>
            <p:nvPr/>
          </p:nvGrpSpPr>
          <p:grpSpPr bwMode="auto">
            <a:xfrm>
              <a:off x="700190" y="5097463"/>
              <a:ext cx="457200" cy="457200"/>
              <a:chOff x="-3781305" y="3065460"/>
              <a:chExt cx="1777999" cy="1777999"/>
            </a:xfrm>
          </p:grpSpPr>
          <p:sp>
            <p:nvSpPr>
              <p:cNvPr id="3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1"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6" name="TextBox 25"/>
            <p:cNvSpPr txBox="1"/>
            <p:nvPr/>
          </p:nvSpPr>
          <p:spPr>
            <a:xfrm>
              <a:off x="1497115" y="2238850"/>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Discover</a:t>
              </a:r>
            </a:p>
          </p:txBody>
        </p:sp>
        <p:sp>
          <p:nvSpPr>
            <p:cNvPr id="27" name="TextBox 26"/>
            <p:cNvSpPr txBox="1"/>
            <p:nvPr/>
          </p:nvSpPr>
          <p:spPr>
            <a:xfrm>
              <a:off x="1497115" y="3164362"/>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Analyze</a:t>
              </a:r>
            </a:p>
          </p:txBody>
        </p:sp>
        <p:sp>
          <p:nvSpPr>
            <p:cNvPr id="28" name="TextBox 27"/>
            <p:cNvSpPr txBox="1"/>
            <p:nvPr/>
          </p:nvSpPr>
          <p:spPr>
            <a:xfrm>
              <a:off x="1497115" y="4031931"/>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Visualize</a:t>
              </a:r>
            </a:p>
          </p:txBody>
        </p:sp>
        <p:sp>
          <p:nvSpPr>
            <p:cNvPr id="29" name="TextBox 28"/>
            <p:cNvSpPr txBox="1"/>
            <p:nvPr/>
          </p:nvSpPr>
          <p:spPr>
            <a:xfrm>
              <a:off x="1497115" y="499792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Explore</a:t>
              </a:r>
            </a:p>
          </p:txBody>
        </p:sp>
      </p:grpSp>
      <p:grpSp>
        <p:nvGrpSpPr>
          <p:cNvPr id="45" name="Group 44"/>
          <p:cNvGrpSpPr/>
          <p:nvPr/>
        </p:nvGrpSpPr>
        <p:grpSpPr>
          <a:xfrm>
            <a:off x="3751533" y="1283066"/>
            <a:ext cx="8097893" cy="812454"/>
            <a:chOff x="4296161" y="1524072"/>
            <a:chExt cx="7291210" cy="731520"/>
          </a:xfrm>
        </p:grpSpPr>
        <p:sp>
          <p:nvSpPr>
            <p:cNvPr id="46"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47" name="Rectangle 46"/>
            <p:cNvSpPr/>
            <p:nvPr/>
          </p:nvSpPr>
          <p:spPr bwMode="auto">
            <a:xfrm>
              <a:off x="4296161" y="1524072"/>
              <a:ext cx="7291210" cy="731520"/>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Model &amp; analyze 100’s of millions of rows of data</a:t>
              </a: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50" name="Rectangle 49"/>
          <p:cNvSpPr/>
          <p:nvPr/>
        </p:nvSpPr>
        <p:spPr>
          <a:xfrm>
            <a:off x="3751533" y="1283065"/>
            <a:ext cx="8097893" cy="5230433"/>
          </a:xfrm>
          <a:prstGeom prst="rect">
            <a:avLst/>
          </a:prstGeom>
          <a:no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52" name="Right Brace 51"/>
          <p:cNvSpPr/>
          <p:nvPr/>
        </p:nvSpPr>
        <p:spPr>
          <a:xfrm>
            <a:off x="2961115" y="1834852"/>
            <a:ext cx="441316" cy="4123554"/>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231582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282" b="2628"/>
          <a:stretch/>
        </p:blipFill>
        <p:spPr>
          <a:xfrm>
            <a:off x="3753779" y="2050897"/>
            <a:ext cx="8098654" cy="4462602"/>
          </a:xfrm>
          <a:prstGeom prst="rect">
            <a:avLst/>
          </a:prstGeom>
        </p:spPr>
      </p:pic>
      <p:sp>
        <p:nvSpPr>
          <p:cNvPr id="62" name="Freeform 8"/>
          <p:cNvSpPr>
            <a:spLocks noEditPoints="1"/>
          </p:cNvSpPr>
          <p:nvPr/>
        </p:nvSpPr>
        <p:spPr bwMode="black">
          <a:xfrm>
            <a:off x="6847467" y="1485403"/>
            <a:ext cx="803809" cy="48769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11" name="Title 1"/>
          <p:cNvSpPr>
            <a:spLocks noGrp="1"/>
          </p:cNvSpPr>
          <p:nvPr>
            <p:ph type="title"/>
          </p:nvPr>
        </p:nvSpPr>
        <p:spPr/>
        <p:txBody>
          <a:bodyPr/>
          <a:lstStyle/>
          <a:p>
            <a:pPr lvl="0"/>
            <a:r>
              <a:rPr lang="en-US"/>
              <a:t>Analyzing data with Excel</a:t>
            </a:r>
            <a:endParaRPr lang="en-US" dirty="0"/>
          </a:p>
        </p:txBody>
      </p:sp>
      <p:grpSp>
        <p:nvGrpSpPr>
          <p:cNvPr id="16" name="Group 15"/>
          <p:cNvGrpSpPr/>
          <p:nvPr/>
        </p:nvGrpSpPr>
        <p:grpSpPr>
          <a:xfrm>
            <a:off x="420946" y="2103780"/>
            <a:ext cx="4074973" cy="3585699"/>
            <a:chOff x="471590" y="2125663"/>
            <a:chExt cx="4156685" cy="3657600"/>
          </a:xfrm>
        </p:grpSpPr>
        <p:sp>
          <p:nvSpPr>
            <p:cNvPr id="17" name="Rectangle 16"/>
            <p:cNvSpPr/>
            <p:nvPr/>
          </p:nvSpPr>
          <p:spPr>
            <a:xfrm>
              <a:off x="471590" y="2125663"/>
              <a:ext cx="9144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18" name="Group 455"/>
            <p:cNvGrpSpPr>
              <a:grpSpLocks/>
            </p:cNvGrpSpPr>
            <p:nvPr/>
          </p:nvGrpSpPr>
          <p:grpSpPr bwMode="auto">
            <a:xfrm>
              <a:off x="700190" y="2354263"/>
              <a:ext cx="457200" cy="457200"/>
              <a:chOff x="-3781305" y="3065460"/>
              <a:chExt cx="1777999" cy="1777999"/>
            </a:xfrm>
          </p:grpSpPr>
          <p:sp>
            <p:nvSpPr>
              <p:cNvPr id="35"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6"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19" name="Rectangle 18"/>
            <p:cNvSpPr/>
            <p:nvPr/>
          </p:nvSpPr>
          <p:spPr>
            <a:xfrm>
              <a:off x="471590" y="3040063"/>
              <a:ext cx="91440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0" name="Group 34"/>
            <p:cNvGrpSpPr>
              <a:grpSpLocks/>
            </p:cNvGrpSpPr>
            <p:nvPr/>
          </p:nvGrpSpPr>
          <p:grpSpPr bwMode="auto">
            <a:xfrm>
              <a:off x="700190" y="3268663"/>
              <a:ext cx="457200" cy="457200"/>
              <a:chOff x="-3781305" y="3065460"/>
              <a:chExt cx="1777999" cy="1777999"/>
            </a:xfrm>
          </p:grpSpPr>
          <p:sp>
            <p:nvSpPr>
              <p:cNvPr id="33"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4"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1" name="Rectangle 20"/>
            <p:cNvSpPr/>
            <p:nvPr/>
          </p:nvSpPr>
          <p:spPr>
            <a:xfrm>
              <a:off x="471590" y="3954463"/>
              <a:ext cx="914400" cy="914400"/>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endParaRPr lang="en-US">
                <a:solidFill>
                  <a:srgbClr val="FFFFFF"/>
                </a:solidFill>
                <a:latin typeface="Segoe UI"/>
              </a:endParaRPr>
            </a:p>
          </p:txBody>
        </p:sp>
        <p:grpSp>
          <p:nvGrpSpPr>
            <p:cNvPr id="22" name="Group 39"/>
            <p:cNvGrpSpPr>
              <a:grpSpLocks/>
            </p:cNvGrpSpPr>
            <p:nvPr/>
          </p:nvGrpSpPr>
          <p:grpSpPr bwMode="auto">
            <a:xfrm>
              <a:off x="700190" y="4183063"/>
              <a:ext cx="457200" cy="457200"/>
              <a:chOff x="-3781305" y="3065460"/>
              <a:chExt cx="1777999" cy="1777999"/>
            </a:xfrm>
          </p:grpSpPr>
          <p:sp>
            <p:nvSpPr>
              <p:cNvPr id="31"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2"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3" name="Rectangle 22"/>
            <p:cNvSpPr/>
            <p:nvPr/>
          </p:nvSpPr>
          <p:spPr>
            <a:xfrm>
              <a:off x="471590" y="4868863"/>
              <a:ext cx="9144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4">
                <a:defRPr/>
              </a:pPr>
              <a:endParaRPr lang="en-US">
                <a:solidFill>
                  <a:srgbClr val="FFFFFF"/>
                </a:solidFill>
                <a:latin typeface="Segoe UI"/>
              </a:endParaRPr>
            </a:p>
          </p:txBody>
        </p:sp>
        <p:grpSp>
          <p:nvGrpSpPr>
            <p:cNvPr id="24" name="Group 44"/>
            <p:cNvGrpSpPr>
              <a:grpSpLocks/>
            </p:cNvGrpSpPr>
            <p:nvPr/>
          </p:nvGrpSpPr>
          <p:grpSpPr bwMode="auto">
            <a:xfrm>
              <a:off x="700190" y="5097463"/>
              <a:ext cx="457200" cy="457200"/>
              <a:chOff x="-3781305" y="3065460"/>
              <a:chExt cx="1777999" cy="1777999"/>
            </a:xfrm>
          </p:grpSpPr>
          <p:sp>
            <p:nvSpPr>
              <p:cNvPr id="29"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sp>
            <p:nvSpPr>
              <p:cNvPr id="30" name="Freeform 8"/>
              <p:cNvSpPr>
                <a:spLocks/>
              </p:cNvSpPr>
              <p:nvPr/>
            </p:nvSpPr>
            <p:spPr bwMode="auto">
              <a:xfrm>
                <a:off x="-3349152" y="3608737"/>
                <a:ext cx="932213" cy="691444"/>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14">
                  <a:defRPr/>
                </a:pPr>
                <a:endParaRPr lang="en-US" dirty="0">
                  <a:solidFill>
                    <a:srgbClr val="000000"/>
                  </a:solidFill>
                  <a:latin typeface="Segoe UI"/>
                </a:endParaRPr>
              </a:p>
            </p:txBody>
          </p:sp>
        </p:grpSp>
        <p:sp>
          <p:nvSpPr>
            <p:cNvPr id="25" name="TextBox 24"/>
            <p:cNvSpPr txBox="1"/>
            <p:nvPr/>
          </p:nvSpPr>
          <p:spPr>
            <a:xfrm>
              <a:off x="1497115" y="2238850"/>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Discover</a:t>
              </a:r>
            </a:p>
          </p:txBody>
        </p:sp>
        <p:sp>
          <p:nvSpPr>
            <p:cNvPr id="26" name="TextBox 25"/>
            <p:cNvSpPr txBox="1"/>
            <p:nvPr/>
          </p:nvSpPr>
          <p:spPr>
            <a:xfrm>
              <a:off x="1497115" y="3164362"/>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Analyze</a:t>
              </a:r>
            </a:p>
          </p:txBody>
        </p:sp>
        <p:sp>
          <p:nvSpPr>
            <p:cNvPr id="27" name="TextBox 26"/>
            <p:cNvSpPr txBox="1"/>
            <p:nvPr/>
          </p:nvSpPr>
          <p:spPr>
            <a:xfrm>
              <a:off x="1497115" y="4031931"/>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Visualize</a:t>
              </a:r>
            </a:p>
          </p:txBody>
        </p:sp>
        <p:sp>
          <p:nvSpPr>
            <p:cNvPr id="28" name="TextBox 27"/>
            <p:cNvSpPr txBox="1"/>
            <p:nvPr/>
          </p:nvSpPr>
          <p:spPr>
            <a:xfrm>
              <a:off x="1497115" y="4997924"/>
              <a:ext cx="3131160" cy="683264"/>
            </a:xfrm>
            <a:prstGeom prst="rect">
              <a:avLst/>
            </a:prstGeom>
            <a:noFill/>
          </p:spPr>
          <p:txBody>
            <a:bodyPr wrap="square" tIns="143428" rIns="179285" bIns="143428" anchor="ctr">
              <a:spAutoFit/>
            </a:bodyPr>
            <a:lstStyle/>
            <a:p>
              <a:pPr defTabSz="914314">
                <a:lnSpc>
                  <a:spcPct val="90000"/>
                </a:lnSpc>
                <a:spcAft>
                  <a:spcPts val="1176"/>
                </a:spcAft>
                <a:defRPr/>
              </a:pPr>
              <a:r>
                <a:rPr lang="en-US" sz="2745" dirty="0">
                  <a:solidFill>
                    <a:srgbClr val="505050"/>
                  </a:solidFill>
                  <a:latin typeface="Segoe UI Light"/>
                  <a:cs typeface="Segoe UI"/>
                </a:rPr>
                <a:t>Explore</a:t>
              </a:r>
            </a:p>
          </p:txBody>
        </p:sp>
      </p:grpSp>
      <p:grpSp>
        <p:nvGrpSpPr>
          <p:cNvPr id="39" name="Group 38"/>
          <p:cNvGrpSpPr/>
          <p:nvPr/>
        </p:nvGrpSpPr>
        <p:grpSpPr>
          <a:xfrm>
            <a:off x="3751533" y="1283066"/>
            <a:ext cx="8097893" cy="812454"/>
            <a:chOff x="4296161" y="1524072"/>
            <a:chExt cx="7291210" cy="731520"/>
          </a:xfrm>
        </p:grpSpPr>
        <p:sp>
          <p:nvSpPr>
            <p:cNvPr id="40" name="Freeform 8"/>
            <p:cNvSpPr>
              <a:spLocks noEditPoints="1"/>
            </p:cNvSpPr>
            <p:nvPr/>
          </p:nvSpPr>
          <p:spPr bwMode="black">
            <a:xfrm>
              <a:off x="7913232" y="1585032"/>
              <a:ext cx="819927" cy="49747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4367"/>
              <a:endParaRPr lang="en-US" sz="1568">
                <a:solidFill>
                  <a:srgbClr val="505050"/>
                </a:solidFill>
                <a:latin typeface="Segoe UI"/>
              </a:endParaRPr>
            </a:p>
          </p:txBody>
        </p:sp>
        <p:sp>
          <p:nvSpPr>
            <p:cNvPr id="41" name="Rectangle 40"/>
            <p:cNvSpPr/>
            <p:nvPr/>
          </p:nvSpPr>
          <p:spPr bwMode="auto">
            <a:xfrm>
              <a:off x="4296161" y="1524072"/>
              <a:ext cx="7291210" cy="731520"/>
            </a:xfrm>
            <a:prstGeom prst="rect">
              <a:avLst/>
            </a:prstGeom>
            <a:solidFill>
              <a:srgbClr val="7FBA00"/>
            </a:solidFill>
            <a:ln w="38100" cap="flat" cmpd="sng" algn="ctr">
              <a:noFill/>
              <a:prstDash val="solid"/>
              <a:headEnd type="none" w="med" len="med"/>
              <a:tailEnd type="none" w="med" len="med"/>
            </a:ln>
            <a:effectLst/>
          </p:spPr>
          <p:txBody>
            <a:bodyPr vert="horz" wrap="square" lIns="91423" tIns="89642" rIns="91423" bIns="89642" numCol="1" rtlCol="0" anchor="ctr" anchorCtr="0" compatLnSpc="1">
              <a:prstTxWarp prst="textNoShape">
                <a:avLst/>
              </a:prstTxWarp>
            </a:bodyPr>
            <a:lstStyle/>
            <a:p>
              <a:pPr defTabSz="913924" fontAlgn="base">
                <a:spcBef>
                  <a:spcPts val="2353"/>
                </a:spcBef>
                <a:spcAft>
                  <a:spcPct val="0"/>
                </a:spcAft>
                <a:defRPr/>
              </a:pPr>
              <a:r>
                <a:rPr lang="en-US" sz="2353" dirty="0">
                  <a:gradFill>
                    <a:gsLst>
                      <a:gs pos="0">
                        <a:srgbClr val="FFFFFF"/>
                      </a:gs>
                      <a:gs pos="100000">
                        <a:srgbClr val="FFFFFF"/>
                      </a:gs>
                    </a:gsLst>
                    <a:lin ang="5400000" scaled="0"/>
                  </a:gradFill>
                  <a:latin typeface="Segoe UI"/>
                </a:rPr>
                <a:t>  Explore your data with interactive visualization</a:t>
              </a:r>
              <a:endParaRPr lang="en-US" sz="2353"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3" name="Rectangle 42"/>
          <p:cNvSpPr/>
          <p:nvPr/>
        </p:nvSpPr>
        <p:spPr>
          <a:xfrm>
            <a:off x="3751533" y="1283065"/>
            <a:ext cx="8097893" cy="5230433"/>
          </a:xfrm>
          <a:prstGeom prst="rect">
            <a:avLst/>
          </a:prstGeom>
          <a:no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765">
              <a:solidFill>
                <a:srgbClr val="FFFFFF"/>
              </a:solidFill>
              <a:latin typeface="Segoe UI"/>
            </a:endParaRPr>
          </a:p>
        </p:txBody>
      </p:sp>
      <p:sp>
        <p:nvSpPr>
          <p:cNvPr id="45" name="Right Brace 44"/>
          <p:cNvSpPr/>
          <p:nvPr/>
        </p:nvSpPr>
        <p:spPr>
          <a:xfrm>
            <a:off x="2961115" y="1834852"/>
            <a:ext cx="441316" cy="4123554"/>
          </a:xfrm>
          <a:prstGeom prst="rightBrac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7"/>
            <a:endParaRPr lang="en-US" sz="1765">
              <a:solidFill>
                <a:srgbClr val="000000"/>
              </a:solidFill>
              <a:latin typeface="Segoe UI"/>
            </a:endParaRPr>
          </a:p>
        </p:txBody>
      </p:sp>
    </p:spTree>
    <p:extLst>
      <p:ext uri="{BB962C8B-B14F-4D97-AF65-F5344CB8AC3E}">
        <p14:creationId xmlns:p14="http://schemas.microsoft.com/office/powerpoint/2010/main" val="34468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Retrospect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Data Insights">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and Enterprise Template July 2013" id="{4B4D3566-23A7-4298-B24F-E091AC86EA46}" vid="{4478AA4A-1A2F-450F-A079-1C3670FFC8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documentManagement/types"/>
    <ds:schemaRef ds:uri="http://www.w3.org/XML/1998/namespace"/>
    <ds:schemaRef ds:uri="http://purl.org/dc/terms/"/>
    <ds:schemaRef ds:uri="http://schemas.microsoft.com/office/infopath/2007/PartnerControls"/>
    <ds:schemaRef ds:uri="16c05727-aa75-4e4a-9b5f-8a80a1165891"/>
    <ds:schemaRef ds:uri="http://schemas.openxmlformats.org/package/2006/metadata/core-properties"/>
    <ds:schemaRef ds:uri="http://purl.org/dc/elements/1.1/"/>
    <ds:schemaRef ds:uri="71af3243-3dd4-4a8d-8c0d-dd76da1f02a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5852</TotalTime>
  <Words>3757</Words>
  <Application>Microsoft Office PowerPoint</Application>
  <PresentationFormat>Widescreen</PresentationFormat>
  <Paragraphs>261</Paragraphs>
  <Slides>18</Slides>
  <Notes>18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Adelon-Light</vt:lpstr>
      <vt:lpstr>AR ESSENCE</vt:lpstr>
      <vt:lpstr>Arial</vt:lpstr>
      <vt:lpstr>Arial Black</vt:lpstr>
      <vt:lpstr>Calibri</vt:lpstr>
      <vt:lpstr>Calibri Light</vt:lpstr>
      <vt:lpstr>Constantia</vt:lpstr>
      <vt:lpstr>Courier New</vt:lpstr>
      <vt:lpstr>Segoe</vt:lpstr>
      <vt:lpstr>Segoe Light</vt:lpstr>
      <vt:lpstr>Segoe UI</vt:lpstr>
      <vt:lpstr>Segoe UI Light</vt:lpstr>
      <vt:lpstr>Speak Pro</vt:lpstr>
      <vt:lpstr>RetrospectVTI</vt:lpstr>
      <vt:lpstr>Data Insights</vt:lpstr>
      <vt:lpstr>COMP 1100 Data Modeling &amp; Management</vt:lpstr>
      <vt:lpstr>ALERTS</vt:lpstr>
      <vt:lpstr>Power BI: What is it?</vt:lpstr>
      <vt:lpstr>Power BI: What is it?</vt:lpstr>
      <vt:lpstr>Power BI: What is it?</vt:lpstr>
      <vt:lpstr>A powerful new way to work with data</vt:lpstr>
      <vt:lpstr>Analyzing data with Excel</vt:lpstr>
      <vt:lpstr>Analyzing data with Excel</vt:lpstr>
      <vt:lpstr>Analyzing data with Excel</vt:lpstr>
      <vt:lpstr>Analyzing data with Excel</vt:lpstr>
      <vt:lpstr>A powerful new way to work with data</vt:lpstr>
      <vt:lpstr>Share &amp; collaborate with Power BI for Office 365</vt:lpstr>
      <vt:lpstr>Share &amp; collaborate with Power BI for Office 365 </vt:lpstr>
      <vt:lpstr>Share &amp; collaborate with Power BI for Office 365 </vt:lpstr>
      <vt:lpstr>Share &amp; collaborate with Power BI for Office 365 </vt:lpstr>
      <vt:lpstr>Share &amp; collaborate with Power BI for Office 365</vt:lpstr>
      <vt:lpstr>Share &amp; collaborate with Power BI for Office 365</vt:lpstr>
      <vt:lpstr>Power BI: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83</cp:revision>
  <cp:lastPrinted>2024-03-14T13:38:55Z</cp:lastPrinted>
  <dcterms:created xsi:type="dcterms:W3CDTF">2021-01-24T03:14:21Z</dcterms:created>
  <dcterms:modified xsi:type="dcterms:W3CDTF">2024-03-14T13:44:49Z</dcterms:modified>
</cp:coreProperties>
</file>