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sldIdLst>
    <p:sldId id="266" r:id="rId5"/>
    <p:sldId id="270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88" r:id="rId14"/>
    <p:sldId id="289" r:id="rId15"/>
    <p:sldId id="290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2" autoAdjust="0"/>
    <p:restoredTop sz="94619" autoAdjust="0"/>
  </p:normalViewPr>
  <p:slideViewPr>
    <p:cSldViewPr snapToGrid="0">
      <p:cViewPr varScale="1">
        <p:scale>
          <a:sx n="105" d="100"/>
          <a:sy n="105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5DE3-FFF9-4227-9AD0-2239B4C4B67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2ED59-7496-4E0E-A218-8EFCDC52B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Bring Wirth &amp; playing cards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42ED59-7496-4E0E-A218-8EFCDC52B5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6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494791"/>
          </a:xfrm>
        </p:spPr>
        <p:txBody>
          <a:bodyPr>
            <a:noAutofit/>
          </a:bodyPr>
          <a:lstStyle/>
          <a:p>
            <a:r>
              <a:rPr lang="en-US" sz="5400">
                <a:latin typeface="AR ESSENCE" panose="02000000000000000000" pitchFamily="2" charset="0"/>
              </a:rPr>
              <a:t>COMP 1100</a:t>
            </a:r>
            <a:br>
              <a:rPr lang="en-US" sz="5400">
                <a:latin typeface="AR ESSENCE" panose="02000000000000000000" pitchFamily="2" charset="0"/>
              </a:rPr>
            </a:br>
            <a:r>
              <a:rPr lang="en-US" sz="5400">
                <a:latin typeface="AR ESSENCE" panose="02000000000000000000" pitchFamily="2" charset="0"/>
              </a:rPr>
              <a:t>Data Modeling &amp; Management</a:t>
            </a:r>
            <a:endParaRPr lang="en-US" sz="5400" dirty="0">
              <a:latin typeface="AR ESSENCE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/>
          </a:bodyPr>
          <a:lstStyle/>
          <a:p>
            <a:r>
              <a:rPr lang="en-US" cap="none">
                <a:latin typeface="Adelon-Light" panose="00000300000000000000" pitchFamily="2" charset="0"/>
                <a:ea typeface="Adelon-Light" panose="00000300000000000000" pitchFamily="2" charset="0"/>
              </a:rPr>
              <a:t>David </a:t>
            </a:r>
            <a:r>
              <a:rPr lang="en-US" cap="none" dirty="0">
                <a:latin typeface="Adelon-Light" panose="00000300000000000000" pitchFamily="2" charset="0"/>
                <a:ea typeface="Adelon-Light" panose="00000300000000000000" pitchFamily="2" charset="0"/>
              </a:rPr>
              <a:t>J Stucki</a:t>
            </a:r>
          </a:p>
          <a:p>
            <a:r>
              <a:rPr lang="en-US" cap="none" dirty="0">
                <a:latin typeface="Adelon-Light" panose="00000300000000000000" pitchFamily="2" charset="0"/>
                <a:ea typeface="Adelon-Light" panose="00000300000000000000" pitchFamily="2" charset="0"/>
              </a:rPr>
              <a:t>Otterbein University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-up of water droplets&#10;&#10;Description automatically generated with low confidence">
            <a:extLst>
              <a:ext uri="{FF2B5EF4-FFF2-40B4-BE49-F238E27FC236}">
                <a16:creationId xmlns:a16="http://schemas.microsoft.com/office/drawing/2014/main" id="{1B6400FB-E79D-8229-8937-DF37B33D483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5400000">
            <a:off x="-874395" y="874394"/>
            <a:ext cx="6857996" cy="510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15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mix nested selects into our HAVING clauses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AVG(Salary)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GROUP BY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HAVING AVG(Salary)&gt;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(SELECT MIN(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FROM (SELECT AVG(Salary) as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avg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FROM EMPLOYEE GROUP BY DNO));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57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way of performing the previous SELECT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AVG(Salary)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EMPLOYEE, 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(SELECT MIN(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as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min_avg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(SELECT AVG(Salary) as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avg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FROM EMPLOYEE GROUP BY DNO)) as MINA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GROUP BY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HAVING AVG(Salary)&gt;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MINA.min_avg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89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Clause - </a:t>
            </a:r>
            <a:r>
              <a:rPr lang="en-US" dirty="0" err="1"/>
              <a:t>JOINsyntax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Dynamically create a table resulting from a join “on the fly” in the FROM clause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Address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(EMPLOYEE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DEPARTMENT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Dnumber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=‘Research’;</a:t>
            </a:r>
          </a:p>
          <a:p>
            <a:pPr lvl="1"/>
            <a:r>
              <a:rPr lang="en-US" dirty="0">
                <a:cs typeface="Courier New" pitchFamily="49" charset="0"/>
              </a:rPr>
              <a:t>The FROM clause here is a single joined table</a:t>
            </a:r>
          </a:p>
          <a:p>
            <a:pPr lvl="2"/>
            <a:r>
              <a:rPr lang="en-US" dirty="0">
                <a:cs typeface="Courier New" pitchFamily="49" charset="0"/>
              </a:rPr>
              <a:t>Our</a:t>
            </a:r>
            <a:r>
              <a:rPr lang="en-US" i="1" dirty="0">
                <a:cs typeface="Courier New" pitchFamily="49" charset="0"/>
              </a:rPr>
              <a:t> join condition</a:t>
            </a:r>
            <a:r>
              <a:rPr lang="en-US" dirty="0">
                <a:cs typeface="Courier New" pitchFamily="49" charset="0"/>
              </a:rPr>
              <a:t> is explicit in the FROM clause after the ON keyword</a:t>
            </a:r>
          </a:p>
          <a:p>
            <a:pPr lvl="2"/>
            <a:r>
              <a:rPr lang="en-US" dirty="0">
                <a:cs typeface="Courier New" pitchFamily="49" charset="0"/>
              </a:rPr>
              <a:t>Attributes are all the attributes in the EMPLOYEE table together with the attributes in the DEPARTMENT table</a:t>
            </a:r>
          </a:p>
          <a:p>
            <a:pPr lvl="3"/>
            <a:r>
              <a:rPr lang="en-US" dirty="0">
                <a:cs typeface="Courier New" pitchFamily="49" charset="0"/>
              </a:rPr>
              <a:t>ON condition shows where things match up</a:t>
            </a:r>
          </a:p>
          <a:p>
            <a:pPr lvl="3"/>
            <a:r>
              <a:rPr lang="en-US" dirty="0">
                <a:cs typeface="Courier New" pitchFamily="49" charset="0"/>
              </a:rPr>
              <a:t>In this case, on the “Department Number” attribute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362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Clause – OUTER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we want to include results even when an attribute is unknown (i.e. NULL)</a:t>
            </a:r>
          </a:p>
          <a:p>
            <a:pPr lvl="1"/>
            <a:r>
              <a:rPr lang="en-US" dirty="0"/>
              <a:t>We use an Outer Join (as in relational algebra)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E.Lname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S.Lname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as Super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(EMPLOYEE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LEFT OUTER JOIN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EMPLOYEE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E.Super_ssn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>
                <a:cs typeface="Courier New" pitchFamily="49" charset="0"/>
              </a:rPr>
              <a:t>Compare to an Inner Join (default join behavior):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E.Lname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S.Lname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as Super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(EMPLOYEE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EMPLOYEE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E.Super_ssn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cs typeface="Courier New" pitchFamily="49" charset="0"/>
            </a:endParaRPr>
          </a:p>
          <a:p>
            <a:pPr lvl="1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07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Condition - EXISTS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Use the EXISTS function to check whether a nested query is not </a:t>
            </a:r>
            <a:r>
              <a:rPr lang="en-US" i="1" dirty="0"/>
              <a:t>empty</a:t>
            </a:r>
            <a:endParaRPr lang="en-US" dirty="0"/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E.Lname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 AS 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EXISTS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(SELECT *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 FROM DEPENDENT AS D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 WHERE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D.Dependent_name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D.Essn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E.Sex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D.Sex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Condition - EXISTS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Use NOT EXISTS function to check whether a nested query is </a:t>
            </a:r>
            <a:r>
              <a:rPr lang="en-US" i="1" dirty="0"/>
              <a:t>empty</a:t>
            </a:r>
            <a:endParaRPr lang="en-US" dirty="0"/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E.Lname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 AS 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EXISTS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(SELECT *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 FROM DEPENDENT AS D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 WHERE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E.Ssn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D.Essn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Condition – explicit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It’s also possible to hard-code an explicit set of values in a WHERE condition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Essn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WORKS_ON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	(1,2,3);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Clause – Aggregate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compute some summary information on the fly with SQL’s </a:t>
            </a:r>
            <a:r>
              <a:rPr lang="en-US" i="1" dirty="0"/>
              <a:t>aggregate functions</a:t>
            </a:r>
            <a:endParaRPr lang="en-US" dirty="0"/>
          </a:p>
          <a:p>
            <a:pPr lvl="1"/>
            <a:r>
              <a:rPr lang="en-US" dirty="0"/>
              <a:t>SUM, MAX, MIN, AVG, COUNT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SUM(Salary), MAX(Salary),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MIN(Salary), AVG(Salary)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EMPLOYEE;</a:t>
            </a:r>
          </a:p>
          <a:p>
            <a:pPr lvl="1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COUNT(*)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Clause – Aggregate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also use aggregate functions in more complex queries: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SUM(Salary), MAX(Salary),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MIN(Salary), AVG(Salary)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Super_ssn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=‘888665555’;</a:t>
            </a:r>
          </a:p>
          <a:p>
            <a:pPr lvl="1"/>
            <a:r>
              <a:rPr lang="en-US" dirty="0">
                <a:cs typeface="Courier New" pitchFamily="49" charset="0"/>
              </a:rPr>
              <a:t>Can even be used in nested queries, joins, and other complex retrievals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we want to apply aggregate functions to subgroups of data</a:t>
            </a:r>
          </a:p>
          <a:p>
            <a:pPr lvl="1"/>
            <a:r>
              <a:rPr lang="en-US" dirty="0"/>
              <a:t>We can use the GROUP BY clause to group together data:</a:t>
            </a:r>
          </a:p>
          <a:p>
            <a:pPr marL="1198563" lvl="1" indent="-182563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COUNT(*), AVG(Salary)</a:t>
            </a:r>
          </a:p>
          <a:p>
            <a:pPr marL="1198563" lvl="1" indent="-182563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</a:t>
            </a:r>
          </a:p>
          <a:p>
            <a:pPr marL="1198563" lvl="1" indent="-182563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dirty="0">
                <a:cs typeface="Courier New" pitchFamily="49" charset="0"/>
              </a:rPr>
              <a:t>Retrieves one line for each department, showing:</a:t>
            </a:r>
          </a:p>
          <a:p>
            <a:pPr lvl="2"/>
            <a:r>
              <a:rPr lang="en-US" sz="1600">
                <a:cs typeface="Courier New" pitchFamily="49" charset="0"/>
              </a:rPr>
              <a:t>the </a:t>
            </a:r>
            <a:r>
              <a:rPr lang="en-US" sz="1600" dirty="0">
                <a:cs typeface="Courier New" pitchFamily="49" charset="0"/>
              </a:rPr>
              <a:t>department number</a:t>
            </a:r>
          </a:p>
          <a:p>
            <a:pPr lvl="2"/>
            <a:r>
              <a:rPr lang="en-US" sz="1600" dirty="0">
                <a:cs typeface="Courier New" pitchFamily="49" charset="0"/>
              </a:rPr>
              <a:t>the number of people in that department</a:t>
            </a:r>
          </a:p>
          <a:p>
            <a:pPr lvl="2"/>
            <a:r>
              <a:rPr lang="en-US" sz="1600" dirty="0">
                <a:cs typeface="Courier New" pitchFamily="49" charset="0"/>
              </a:rPr>
              <a:t>the average salary for that department</a:t>
            </a:r>
          </a:p>
          <a:p>
            <a:pPr lvl="1"/>
            <a:r>
              <a:rPr lang="en-US" dirty="0">
                <a:cs typeface="Courier New" pitchFamily="49" charset="0"/>
              </a:rPr>
              <a:t>Note that all NULLS get placed in one grouping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BY clauses can contain more than one grouping: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COUNT(*), AVG(Salary)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Super_ssn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This would group together everyone who work in the same department and have the same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a HAVING clause to limit our results in some way</a:t>
            </a:r>
          </a:p>
          <a:p>
            <a:pPr lvl="1"/>
            <a:r>
              <a:rPr lang="en-US" dirty="0"/>
              <a:t>Chooses whole groups based on the GROUP BY clause</a:t>
            </a:r>
          </a:p>
          <a:p>
            <a:pPr lvl="1"/>
            <a:r>
              <a:rPr lang="en-US" dirty="0"/>
              <a:t>Find all department that have less than 20 employees working in them: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COUNT(*), AVG(Salary)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EMPLOYEE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GROUP BY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Dno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HAVING COUNT(*)&lt;20;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3CC0E-EF58-405B-98C5-DD40AE2CBF1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0">
    <a:dk1>
      <a:sysClr val="windowText" lastClr="000000"/>
    </a:dk1>
    <a:lt1>
      <a:sysClr val="window" lastClr="FFFFFF"/>
    </a:lt1>
    <a:dk2>
      <a:srgbClr val="545D57"/>
    </a:dk2>
    <a:lt2>
      <a:srgbClr val="EBEBE8"/>
    </a:lt2>
    <a:accent1>
      <a:srgbClr val="579858"/>
    </a:accent1>
    <a:accent2>
      <a:srgbClr val="ED583E"/>
    </a:accent2>
    <a:accent3>
      <a:srgbClr val="D3BA59"/>
    </a:accent3>
    <a:accent4>
      <a:srgbClr val="4C94AC"/>
    </a:accent4>
    <a:accent5>
      <a:srgbClr val="A09E84"/>
    </a:accent5>
    <a:accent6>
      <a:srgbClr val="FC7D4A"/>
    </a:accent6>
    <a:hlink>
      <a:srgbClr val="04A2DA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5811</TotalTime>
  <Words>817</Words>
  <Application>Microsoft Office PowerPoint</Application>
  <PresentationFormat>Widescreen</PresentationFormat>
  <Paragraphs>120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Adelon-Light</vt:lpstr>
      <vt:lpstr>AR ESSENCE</vt:lpstr>
      <vt:lpstr>Calibri</vt:lpstr>
      <vt:lpstr>Calibri Light</vt:lpstr>
      <vt:lpstr>Constantia</vt:lpstr>
      <vt:lpstr>Courier New</vt:lpstr>
      <vt:lpstr>Speak Pro</vt:lpstr>
      <vt:lpstr>RetrospectVTI</vt:lpstr>
      <vt:lpstr>COMP 1100 Data Modeling &amp; Management</vt:lpstr>
      <vt:lpstr>WHERE Condition - EXISTS</vt:lpstr>
      <vt:lpstr>WHERE Condition - EXISTS</vt:lpstr>
      <vt:lpstr>WHERE Condition – explicit sets</vt:lpstr>
      <vt:lpstr>SELECT Clause – Aggregate functions</vt:lpstr>
      <vt:lpstr>SELECT Clause – Aggregate functions</vt:lpstr>
      <vt:lpstr>GROUP BY Clause</vt:lpstr>
      <vt:lpstr>GROUP BY Clause</vt:lpstr>
      <vt:lpstr>HAVING Clause</vt:lpstr>
      <vt:lpstr>HAVING Clause</vt:lpstr>
      <vt:lpstr>HAVING Clause</vt:lpstr>
      <vt:lpstr>FROM Clause - JOINsyntax</vt:lpstr>
      <vt:lpstr>FROM Clause – OUTER JOIN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2000 Object-Oriented Design</dc:title>
  <dc:creator>Stucki, David</dc:creator>
  <cp:lastModifiedBy>David Stucki</cp:lastModifiedBy>
  <cp:revision>77</cp:revision>
  <dcterms:created xsi:type="dcterms:W3CDTF">2021-01-24T03:14:21Z</dcterms:created>
  <dcterms:modified xsi:type="dcterms:W3CDTF">2024-02-27T17:59:05Z</dcterms:modified>
</cp:coreProperties>
</file>