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3"/>
  </p:notesMasterIdLst>
  <p:sldIdLst>
    <p:sldId id="266" r:id="rId5"/>
    <p:sldId id="272" r:id="rId6"/>
    <p:sldId id="284" r:id="rId7"/>
    <p:sldId id="285" r:id="rId8"/>
    <p:sldId id="283" r:id="rId9"/>
    <p:sldId id="286" r:id="rId10"/>
    <p:sldId id="287" r:id="rId11"/>
    <p:sldId id="288" r:id="rId12"/>
    <p:sldId id="258" r:id="rId13"/>
    <p:sldId id="259" r:id="rId14"/>
    <p:sldId id="260" r:id="rId15"/>
    <p:sldId id="261" r:id="rId16"/>
    <p:sldId id="289" r:id="rId17"/>
    <p:sldId id="262" r:id="rId18"/>
    <p:sldId id="263" r:id="rId19"/>
    <p:sldId id="290" r:id="rId20"/>
    <p:sldId id="267" r:id="rId21"/>
    <p:sldId id="26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82" autoAdjust="0"/>
    <p:restoredTop sz="94619" autoAdjust="0"/>
  </p:normalViewPr>
  <p:slideViewPr>
    <p:cSldViewPr snapToGrid="0">
      <p:cViewPr varScale="1">
        <p:scale>
          <a:sx n="97" d="100"/>
          <a:sy n="97" d="100"/>
        </p:scale>
        <p:origin x="90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605DE3-FFF9-4227-9AD0-2239B4C4B670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42ED59-7496-4E0E-A218-8EFCDC52B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258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Bring Wirth &amp; playing cards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42ED59-7496-4E0E-A218-8EFCDC52B56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261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2/27/2024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293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2/27/2024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980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2/27/2024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331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2/27/2024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611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2/27/2024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80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2/27/2024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771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2/27/2024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701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2/27/2024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302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2/27/2024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826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2/27/2024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6014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F452A527-3631-41ED-858D-3777A7D14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0000" y="639097"/>
            <a:ext cx="4813072" cy="3494791"/>
          </a:xfrm>
        </p:spPr>
        <p:txBody>
          <a:bodyPr>
            <a:noAutofit/>
          </a:bodyPr>
          <a:lstStyle/>
          <a:p>
            <a:r>
              <a:rPr lang="en-US" sz="5400">
                <a:latin typeface="AR ESSENCE" panose="02000000000000000000" pitchFamily="2" charset="0"/>
              </a:rPr>
              <a:t>COMP 1100</a:t>
            </a:r>
            <a:br>
              <a:rPr lang="en-US" sz="5400">
                <a:latin typeface="AR ESSENCE" panose="02000000000000000000" pitchFamily="2" charset="0"/>
              </a:rPr>
            </a:br>
            <a:r>
              <a:rPr lang="en-US" sz="5400">
                <a:latin typeface="AR ESSENCE" panose="02000000000000000000" pitchFamily="2" charset="0"/>
              </a:rPr>
              <a:t>Data Modeling &amp; Management</a:t>
            </a:r>
            <a:endParaRPr lang="en-US" sz="5400" dirty="0">
              <a:latin typeface="AR ESSENCE" panose="02000000000000000000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29999" y="4455621"/>
            <a:ext cx="4829101" cy="1238616"/>
          </a:xfrm>
        </p:spPr>
        <p:txBody>
          <a:bodyPr>
            <a:normAutofit/>
          </a:bodyPr>
          <a:lstStyle/>
          <a:p>
            <a:r>
              <a:rPr lang="en-US" cap="none">
                <a:latin typeface="Adelon-Light" panose="00000300000000000000" pitchFamily="2" charset="0"/>
                <a:ea typeface="Adelon-Light" panose="00000300000000000000" pitchFamily="2" charset="0"/>
              </a:rPr>
              <a:t>David </a:t>
            </a:r>
            <a:r>
              <a:rPr lang="en-US" cap="none" dirty="0">
                <a:latin typeface="Adelon-Light" panose="00000300000000000000" pitchFamily="2" charset="0"/>
                <a:ea typeface="Adelon-Light" panose="00000300000000000000" pitchFamily="2" charset="0"/>
              </a:rPr>
              <a:t>J Stucki</a:t>
            </a:r>
          </a:p>
          <a:p>
            <a:r>
              <a:rPr lang="en-US" cap="none" dirty="0">
                <a:latin typeface="Adelon-Light" panose="00000300000000000000" pitchFamily="2" charset="0"/>
                <a:ea typeface="Adelon-Light" panose="00000300000000000000" pitchFamily="2" charset="0"/>
              </a:rPr>
              <a:t>Otterbein University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294754"/>
            <a:ext cx="43891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close-up of water droplets&#10;&#10;Description automatically generated with low confidence">
            <a:extLst>
              <a:ext uri="{FF2B5EF4-FFF2-40B4-BE49-F238E27FC236}">
                <a16:creationId xmlns:a16="http://schemas.microsoft.com/office/drawing/2014/main" id="{1B6400FB-E79D-8229-8937-DF37B33D483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5400000">
            <a:off x="-874395" y="874394"/>
            <a:ext cx="6857996" cy="5109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915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conditions -NULL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Comparisons involving NULL</a:t>
            </a:r>
          </a:p>
          <a:p>
            <a:pPr lvl="1"/>
            <a:r>
              <a:rPr lang="en-US" sz="2000" dirty="0"/>
              <a:t>NULL has three possible meanings:</a:t>
            </a:r>
          </a:p>
          <a:p>
            <a:pPr marL="1128712" lvl="2" indent="-457200">
              <a:buFont typeface="+mj-lt"/>
              <a:buAutoNum type="arabicPeriod"/>
            </a:pPr>
            <a:r>
              <a:rPr lang="en-US" sz="1800" dirty="0"/>
              <a:t>Unknown value</a:t>
            </a:r>
          </a:p>
          <a:p>
            <a:pPr marL="1128712" lvl="2" indent="-457200">
              <a:buFont typeface="+mj-lt"/>
              <a:buAutoNum type="arabicPeriod"/>
            </a:pPr>
            <a:r>
              <a:rPr lang="en-US" sz="1800" dirty="0"/>
              <a:t>Withheld value</a:t>
            </a:r>
          </a:p>
          <a:p>
            <a:pPr marL="1128712" lvl="2" indent="-457200">
              <a:buFont typeface="+mj-lt"/>
              <a:buAutoNum type="arabicPeriod"/>
            </a:pPr>
            <a:r>
              <a:rPr lang="en-US" sz="1800" dirty="0"/>
              <a:t>Not Applicable value</a:t>
            </a:r>
          </a:p>
          <a:p>
            <a:pPr marL="776287" lvl="1" indent="-457200"/>
            <a:r>
              <a:rPr lang="en-US" sz="2000" dirty="0"/>
              <a:t>Often not possible to tell which meaning is intended</a:t>
            </a:r>
          </a:p>
          <a:p>
            <a:pPr marL="1128712" lvl="2" indent="-457200"/>
            <a:r>
              <a:rPr lang="en-US" sz="1800" dirty="0"/>
              <a:t>SQL itself does not distinguish between different meanings for NULL (need to deal with that in applications)</a:t>
            </a:r>
          </a:p>
          <a:p>
            <a:pPr marL="1128712" lvl="2" indent="-457200"/>
            <a:r>
              <a:rPr lang="en-US" sz="1800" dirty="0"/>
              <a:t>When making comparisons, SQL considers NULL to mean “Unknown”</a:t>
            </a:r>
          </a:p>
          <a:p>
            <a:pPr marL="1446212" lvl="3" indent="-457200"/>
            <a:r>
              <a:rPr lang="en-US" sz="1800" dirty="0"/>
              <a:t>Three-valued logic – TRUE, FALSE or UNKNOWN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53CC0E-EF58-405B-98C5-DD40AE2CBF19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Three-valued logic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53CC0E-EF58-405B-98C5-DD40AE2CBF19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2286000" y="2082880"/>
            <a:ext cx="7077456" cy="4388023"/>
            <a:chOff x="2514600" y="2286000"/>
            <a:chExt cx="6629400" cy="3933825"/>
          </a:xfrm>
        </p:grpSpPr>
        <p:sp>
          <p:nvSpPr>
            <p:cNvPr id="6" name="Rounded Rectangle 5"/>
            <p:cNvSpPr/>
            <p:nvPr/>
          </p:nvSpPr>
          <p:spPr>
            <a:xfrm>
              <a:off x="2590800" y="2286000"/>
              <a:ext cx="6248400" cy="1143000"/>
            </a:xfrm>
            <a:prstGeom prst="roundRect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590800" y="3581400"/>
              <a:ext cx="6248400" cy="1143000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2590800" y="4876800"/>
              <a:ext cx="6248400" cy="1143000"/>
            </a:xfrm>
            <a:prstGeom prst="round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2563" t="10413"/>
            <a:stretch>
              <a:fillRect/>
            </a:stretch>
          </p:blipFill>
          <p:spPr bwMode="auto">
            <a:xfrm>
              <a:off x="2514600" y="2286000"/>
              <a:ext cx="6629400" cy="3933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conditions - NULL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Note that because NULL means “Unknown”, we can’t test for equality to NULL</a:t>
            </a:r>
          </a:p>
          <a:p>
            <a:pPr lvl="1"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SELECT *</a:t>
            </a:r>
          </a:p>
          <a:p>
            <a:pPr lvl="1"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FROM EMPLOYEE</a:t>
            </a:r>
          </a:p>
          <a:p>
            <a:pPr lvl="1"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WHERE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Super_ssn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= NULL</a:t>
            </a:r>
          </a:p>
          <a:p>
            <a:r>
              <a:rPr lang="en-US" dirty="0"/>
              <a:t>Instead we use “IS” or “IS NOT” when looking for NULL values</a:t>
            </a:r>
          </a:p>
          <a:p>
            <a:pPr lvl="1"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SELECT *</a:t>
            </a:r>
          </a:p>
          <a:p>
            <a:pPr lvl="1"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FROM EMPLOYEE</a:t>
            </a:r>
          </a:p>
          <a:p>
            <a:pPr lvl="1"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WHERE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Super_ssn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IS NULL</a:t>
            </a:r>
          </a:p>
          <a:p>
            <a:pPr lvl="1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53CC0E-EF58-405B-98C5-DD40AE2CBF19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2057400" y="2514600"/>
            <a:ext cx="3733800" cy="106680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2209800" y="2590800"/>
            <a:ext cx="3124200" cy="99060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Condition - Nested Queries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108201"/>
            <a:ext cx="10287000" cy="3760891"/>
          </a:xfrm>
        </p:spPr>
        <p:txBody>
          <a:bodyPr/>
          <a:lstStyle/>
          <a:p>
            <a:r>
              <a:rPr lang="en-US" dirty="0"/>
              <a:t>Use an SQL query (nested query) as the where condition for another SQL query (outer query)</a:t>
            </a:r>
          </a:p>
          <a:p>
            <a:pPr lvl="1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SELECT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Pname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pPr lvl="1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FROM PROJECT</a:t>
            </a:r>
          </a:p>
          <a:p>
            <a:pPr lvl="1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WHERE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Pnumber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IN </a:t>
            </a:r>
          </a:p>
          <a:p>
            <a:pPr lvl="1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		(SELECT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Pnumber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pPr lvl="1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		 FROM PROJECT, DEPARTMENT, EMPLOYEE</a:t>
            </a:r>
          </a:p>
          <a:p>
            <a:pPr lvl="1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		 WHERE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Dnum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=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Dnumber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AND</a:t>
            </a:r>
          </a:p>
          <a:p>
            <a:pPr lvl="1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			 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Mgr_ssn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=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Ssn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AND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Lname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=‘Wong’)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53CC0E-EF58-405B-98C5-DD40AE2CBF19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32603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Condition - Nested Queries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Each nested query is just a </a:t>
            </a:r>
            <a:r>
              <a:rPr lang="en-US" dirty="0" err="1"/>
              <a:t>boolean</a:t>
            </a:r>
            <a:r>
              <a:rPr lang="en-US" dirty="0"/>
              <a:t> expression – can chain them together like other expressions</a:t>
            </a:r>
          </a:p>
          <a:p>
            <a:pPr lvl="1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SELECT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Pnumber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pPr lvl="1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FROM PROJECT</a:t>
            </a:r>
          </a:p>
          <a:p>
            <a:pPr lvl="1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WHERE </a:t>
            </a:r>
            <a:r>
              <a:rPr lang="en-US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Pnumber</a:t>
            </a:r>
            <a:r>
              <a:rPr lang="en-US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IN </a:t>
            </a:r>
          </a:p>
          <a:p>
            <a:pPr lvl="1">
              <a:buNone/>
            </a:pPr>
            <a:r>
              <a:rPr lang="en-US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		(SELECT </a:t>
            </a:r>
            <a:r>
              <a:rPr lang="en-US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Pnumber</a:t>
            </a:r>
            <a:endParaRPr lang="en-US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  <a:p>
            <a:pPr lvl="1">
              <a:buNone/>
            </a:pPr>
            <a:r>
              <a:rPr lang="en-US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		 FROM PROJECT, DEPARTMENT, EMPLOYEE</a:t>
            </a:r>
          </a:p>
          <a:p>
            <a:pPr lvl="1">
              <a:buNone/>
            </a:pPr>
            <a:r>
              <a:rPr lang="en-US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		 WHERE </a:t>
            </a:r>
            <a:r>
              <a:rPr lang="en-US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Dnum</a:t>
            </a:r>
            <a:r>
              <a:rPr lang="en-US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=</a:t>
            </a:r>
            <a:r>
              <a:rPr lang="en-US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Dnumber</a:t>
            </a:r>
            <a:r>
              <a:rPr lang="en-US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AND</a:t>
            </a:r>
          </a:p>
          <a:p>
            <a:pPr lvl="1">
              <a:buNone/>
            </a:pPr>
            <a:r>
              <a:rPr lang="en-US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			  </a:t>
            </a:r>
            <a:r>
              <a:rPr lang="en-US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Mgr_ssn</a:t>
            </a:r>
            <a:r>
              <a:rPr lang="en-US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=</a:t>
            </a:r>
            <a:r>
              <a:rPr lang="en-US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Ssn</a:t>
            </a:r>
            <a:r>
              <a:rPr lang="en-US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AND </a:t>
            </a:r>
            <a:r>
              <a:rPr lang="en-US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Lname</a:t>
            </a:r>
            <a:r>
              <a:rPr lang="en-US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=‘Wong’)</a:t>
            </a:r>
          </a:p>
          <a:p>
            <a:pPr lvl="1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OR </a:t>
            </a:r>
            <a:r>
              <a:rPr lang="en-US" dirty="0" err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Pnumber</a:t>
            </a:r>
            <a:r>
              <a:rPr lang="en-US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IN</a:t>
            </a:r>
          </a:p>
          <a:p>
            <a:pPr lvl="1">
              <a:buNone/>
            </a:pPr>
            <a:r>
              <a:rPr lang="en-US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		(SELECT </a:t>
            </a:r>
            <a:r>
              <a:rPr lang="en-US" dirty="0" err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Pno</a:t>
            </a:r>
            <a:endParaRPr lang="en-US" dirty="0">
              <a:solidFill>
                <a:srgbClr val="0000FF"/>
              </a:solidFill>
              <a:latin typeface="Courier New" pitchFamily="49" charset="0"/>
              <a:cs typeface="Courier New" pitchFamily="49" charset="0"/>
            </a:endParaRPr>
          </a:p>
          <a:p>
            <a:pPr lvl="1">
              <a:buNone/>
            </a:pPr>
            <a:r>
              <a:rPr lang="en-US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		 FROM WORKS_ON, EMPLOYEE</a:t>
            </a:r>
          </a:p>
          <a:p>
            <a:pPr lvl="1">
              <a:buNone/>
            </a:pPr>
            <a:r>
              <a:rPr lang="en-US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		 WHERE </a:t>
            </a:r>
            <a:r>
              <a:rPr lang="en-US" dirty="0" err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Essn</a:t>
            </a:r>
            <a:r>
              <a:rPr lang="en-US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=</a:t>
            </a:r>
            <a:r>
              <a:rPr lang="en-US" dirty="0" err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Ssn</a:t>
            </a:r>
            <a:r>
              <a:rPr lang="en-US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AnD</a:t>
            </a:r>
            <a:r>
              <a:rPr lang="en-US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Lname</a:t>
            </a:r>
            <a:r>
              <a:rPr lang="en-US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=‘Wong’)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53CC0E-EF58-405B-98C5-DD40AE2CBF19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Condition - Nested Queries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also use </a:t>
            </a:r>
            <a:r>
              <a:rPr lang="en-US" dirty="0" err="1"/>
              <a:t>tuples</a:t>
            </a:r>
            <a:r>
              <a:rPr lang="en-US" dirty="0"/>
              <a:t> instead of a single value in the where condition:</a:t>
            </a:r>
          </a:p>
          <a:p>
            <a:pPr lvl="1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SELECT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Essn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pPr lvl="1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FROM WORKS_ON</a:t>
            </a:r>
          </a:p>
          <a:p>
            <a:pPr lvl="1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WHERE (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Pno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, Hours) IN </a:t>
            </a:r>
          </a:p>
          <a:p>
            <a:pPr lvl="1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		(SELECT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Pno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, Hours</a:t>
            </a:r>
          </a:p>
          <a:p>
            <a:pPr lvl="1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		 FROM WORKS_ON</a:t>
            </a:r>
          </a:p>
          <a:p>
            <a:pPr lvl="1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		 WHERE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Essn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=‘123456789’);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53CC0E-EF58-405B-98C5-DD40AE2CBF19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Condition - Nested Queries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use the AS keyword to be able to refer to attributes at various scopes:</a:t>
            </a:r>
          </a:p>
          <a:p>
            <a:pPr lvl="1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SELECT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E.Fname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E.Lname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pPr lvl="1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FROM EMPLOYEE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AS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E</a:t>
            </a:r>
          </a:p>
          <a:p>
            <a:pPr lvl="1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WHERE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E.Ssn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IN</a:t>
            </a:r>
          </a:p>
          <a:p>
            <a:pPr lvl="1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	(SELECT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Essn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pPr lvl="1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	 FROM DEPENDENT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AS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D</a:t>
            </a:r>
          </a:p>
          <a:p>
            <a:pPr lvl="1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	 WHERE	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E.Fname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D.Dependent_name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pPr lvl="1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			AND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E.Sex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D.Sex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);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53CC0E-EF58-405B-98C5-DD40AE2CBF19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Condition - Nested Queries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/>
              <a:t>When an inner query references some attributes of a relation declared in an outer query, the queries are </a:t>
            </a:r>
            <a:r>
              <a:rPr lang="en-US" i="1" dirty="0"/>
              <a:t>correlated</a:t>
            </a:r>
            <a:r>
              <a:rPr lang="en-US" dirty="0"/>
              <a:t>:</a:t>
            </a:r>
          </a:p>
          <a:p>
            <a:pPr lvl="1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SELECT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E.Fname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E.Lname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pPr lvl="1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FROM </a:t>
            </a:r>
            <a:r>
              <a:rPr lang="en-US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EMPLOYEE 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AS</a:t>
            </a:r>
            <a:r>
              <a:rPr lang="en-US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E</a:t>
            </a:r>
          </a:p>
          <a:p>
            <a:pPr lvl="1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WHERE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E.Ssn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IN</a:t>
            </a:r>
          </a:p>
          <a:p>
            <a:pPr lvl="1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	(SELECT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Essn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pPr lvl="1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	 FROM DEPENDENT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AS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D</a:t>
            </a:r>
          </a:p>
          <a:p>
            <a:pPr lvl="1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	 WHERE	</a:t>
            </a:r>
            <a:r>
              <a:rPr lang="en-US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E.Fname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D.Dependent_name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pPr lvl="1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			AND </a:t>
            </a:r>
            <a:r>
              <a:rPr lang="en-US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E.Sex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D.Sex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);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53CC0E-EF58-405B-98C5-DD40AE2CBF19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Condition - Nested Queries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/>
              <a:t>Correlated nested queries can always be rewritten as a single-block query with a bit of thought:</a:t>
            </a:r>
          </a:p>
          <a:p>
            <a:pPr lvl="1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SELECT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E.Fname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E.Lname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pPr lvl="1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FROM EMPLOYEE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AS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E, DEPENDENT AS D</a:t>
            </a:r>
          </a:p>
          <a:p>
            <a:pPr lvl="1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WHERE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E.Ssn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D.Essn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AND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E.Sex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D.Sex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pPr lvl="1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			AND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E.Fname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D.Dependent_name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lvl="1"/>
            <a:r>
              <a:rPr lang="en-US" dirty="0">
                <a:cs typeface="Courier New" pitchFamily="49" charset="0"/>
              </a:rPr>
              <a:t>Think of the nested query as being run once for each </a:t>
            </a:r>
            <a:r>
              <a:rPr lang="en-US" dirty="0" err="1">
                <a:cs typeface="Courier New" pitchFamily="49" charset="0"/>
              </a:rPr>
              <a:t>tuple</a:t>
            </a:r>
            <a:r>
              <a:rPr lang="en-US" dirty="0">
                <a:cs typeface="Courier New" pitchFamily="49" charset="0"/>
              </a:rPr>
              <a:t> in the outer query</a:t>
            </a:r>
          </a:p>
          <a:p>
            <a:pPr lvl="2"/>
            <a:r>
              <a:rPr lang="en-US" sz="1600" dirty="0">
                <a:cs typeface="Courier New" pitchFamily="49" charset="0"/>
              </a:rPr>
              <a:t>This is equivalent to the block query above</a:t>
            </a:r>
          </a:p>
          <a:p>
            <a:pPr lvl="1">
              <a:buNone/>
            </a:pP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53CC0E-EF58-405B-98C5-DD40AE2CBF19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SQL Retrieval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SQL retrieval operation: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SELECT</a:t>
            </a:r>
            <a:r>
              <a:rPr lang="en-US" dirty="0"/>
              <a:t> statement</a:t>
            </a:r>
          </a:p>
          <a:p>
            <a:pPr lvl="1"/>
            <a:r>
              <a:rPr lang="en-US" dirty="0">
                <a:latin typeface="Courier New" pitchFamily="49" charset="0"/>
                <a:cs typeface="Courier New" pitchFamily="49" charset="0"/>
              </a:rPr>
              <a:t>SELECT</a:t>
            </a:r>
            <a:r>
              <a:rPr lang="en-US" dirty="0"/>
              <a:t>		&lt;attributes&gt;</a:t>
            </a:r>
          </a:p>
          <a:p>
            <a:pPr lvl="1">
              <a:buNone/>
            </a:pPr>
            <a:r>
              <a:rPr lang="en-US" dirty="0"/>
              <a:t>	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FROM</a:t>
            </a:r>
            <a:r>
              <a:rPr lang="en-US" dirty="0"/>
              <a:t>		&lt;tables&gt;</a:t>
            </a:r>
          </a:p>
          <a:p>
            <a:pPr lvl="1">
              <a:buNone/>
            </a:pPr>
            <a:r>
              <a:rPr lang="en-US" dirty="0"/>
              <a:t>	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WHERE</a:t>
            </a:r>
            <a:r>
              <a:rPr lang="en-US" dirty="0"/>
              <a:t>		&lt;condition&gt;;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&lt;attributes&gt; - </a:t>
            </a:r>
            <a:r>
              <a:rPr lang="en-US" i="1" dirty="0"/>
              <a:t>Projection attributes</a:t>
            </a:r>
          </a:p>
          <a:p>
            <a:pPr lvl="1"/>
            <a:endParaRPr lang="en-US" i="1" dirty="0"/>
          </a:p>
          <a:p>
            <a:pPr lvl="1"/>
            <a:r>
              <a:rPr lang="en-US" dirty="0"/>
              <a:t>&lt;condition&gt; - </a:t>
            </a:r>
            <a:r>
              <a:rPr lang="en-US" i="1" dirty="0"/>
              <a:t>Selection condition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53CC0E-EF58-405B-98C5-DD40AE2CBF19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SQL Retrieval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Wildcards in the select clause</a:t>
            </a:r>
          </a:p>
          <a:p>
            <a:pPr lvl="1"/>
            <a:r>
              <a:rPr lang="en-US" sz="2000" dirty="0"/>
              <a:t>Retrieve all of the attributes</a:t>
            </a:r>
          </a:p>
          <a:p>
            <a:pPr lvl="2"/>
            <a:r>
              <a:rPr lang="en-US" sz="1600" dirty="0">
                <a:latin typeface="Courier New" pitchFamily="49" charset="0"/>
                <a:cs typeface="Courier New" pitchFamily="49" charset="0"/>
              </a:rPr>
              <a:t>SELECT	*</a:t>
            </a:r>
            <a:endParaRPr lang="en-US" sz="1600" dirty="0">
              <a:cs typeface="Courier New" pitchFamily="49" charset="0"/>
            </a:endParaRPr>
          </a:p>
          <a:p>
            <a:pPr lvl="2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	FROM</a:t>
            </a:r>
            <a:r>
              <a:rPr lang="en-US" sz="1600">
                <a:latin typeface="Courier New" pitchFamily="49" charset="0"/>
                <a:cs typeface="Courier New" pitchFamily="49" charset="0"/>
              </a:rPr>
              <a:t>	EMPLOYEE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;</a:t>
            </a:r>
            <a:endParaRPr lang="en-US" sz="1600" dirty="0">
              <a:cs typeface="Courier New" pitchFamily="49" charset="0"/>
            </a:endParaRPr>
          </a:p>
          <a:p>
            <a:pPr lvl="2"/>
            <a:endParaRPr lang="en-US" sz="1600" dirty="0"/>
          </a:p>
          <a:p>
            <a:pPr lvl="2"/>
            <a:r>
              <a:rPr lang="en-US" sz="1600" dirty="0"/>
              <a:t>This would return all employee data from the EMPLOYEE table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53CC0E-EF58-405B-98C5-DD40AE2CBF19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SQL Retrieval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Duplicate elimination</a:t>
            </a:r>
          </a:p>
          <a:p>
            <a:pPr lvl="1"/>
            <a:r>
              <a:rPr lang="en-US" sz="2000" dirty="0"/>
              <a:t>In a pure relational model, no relation would have duplicate </a:t>
            </a:r>
            <a:r>
              <a:rPr lang="en-US" sz="2000" dirty="0" err="1"/>
              <a:t>tuples</a:t>
            </a:r>
            <a:endParaRPr lang="en-US" sz="2000" dirty="0"/>
          </a:p>
          <a:p>
            <a:pPr lvl="1"/>
            <a:r>
              <a:rPr lang="en-US" sz="2000" dirty="0"/>
              <a:t>But SQL does allow duplicate </a:t>
            </a:r>
            <a:r>
              <a:rPr lang="en-US" sz="2000" dirty="0" err="1"/>
              <a:t>tuples</a:t>
            </a:r>
            <a:r>
              <a:rPr lang="en-US" sz="2000" dirty="0"/>
              <a:t> in a relation</a:t>
            </a:r>
          </a:p>
          <a:p>
            <a:pPr lvl="2"/>
            <a:r>
              <a:rPr lang="en-US" sz="1800" dirty="0"/>
              <a:t>So long as there is no conflict in their primary keys</a:t>
            </a:r>
          </a:p>
          <a:p>
            <a:pPr lvl="2"/>
            <a:r>
              <a:rPr lang="en-US" sz="1800" dirty="0"/>
              <a:t>…but if there’s no primary key defined in a table, it can have </a:t>
            </a:r>
            <a:r>
              <a:rPr lang="en-US" sz="1800"/>
              <a:t>duplicate entries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53CC0E-EF58-405B-98C5-DD40AE2CBF19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SQL Retrieval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000" dirty="0"/>
              <a:t>Even on tables that have a primary key, sometimes queries will return duplicates</a:t>
            </a:r>
          </a:p>
          <a:p>
            <a:pPr lvl="2"/>
            <a:r>
              <a:rPr lang="en-US" sz="1600" dirty="0"/>
              <a:t>If we’re only getting a limited number of attributes, there could be overlap in those attributes</a:t>
            </a:r>
          </a:p>
          <a:p>
            <a:pPr lvl="2"/>
            <a:r>
              <a:rPr lang="en-US" sz="1600" dirty="0"/>
              <a:t>If we want to remove duplicates, we use the DISTINCT keyword</a:t>
            </a:r>
          </a:p>
          <a:p>
            <a:pPr lvl="2"/>
            <a:endParaRPr lang="en-US" sz="1600" dirty="0"/>
          </a:p>
          <a:p>
            <a:pPr lvl="2"/>
            <a:r>
              <a:rPr lang="en-US" sz="1600" dirty="0">
                <a:latin typeface="Courier New" pitchFamily="49" charset="0"/>
                <a:cs typeface="Courier New" pitchFamily="49" charset="0"/>
              </a:rPr>
              <a:t>SELECT	DISTINCT Salary</a:t>
            </a:r>
            <a:endParaRPr lang="en-US" sz="1600" dirty="0">
              <a:cs typeface="Courier New" pitchFamily="49" charset="0"/>
            </a:endParaRPr>
          </a:p>
          <a:p>
            <a:pPr lvl="2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	FROM</a:t>
            </a:r>
            <a:r>
              <a:rPr lang="en-US" sz="1600">
                <a:latin typeface="Courier New" pitchFamily="49" charset="0"/>
                <a:cs typeface="Courier New" pitchFamily="49" charset="0"/>
              </a:rPr>
              <a:t>	EMPLOYEE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;</a:t>
            </a:r>
            <a:endParaRPr lang="en-US" sz="1600" dirty="0">
              <a:cs typeface="Courier New" pitchFamily="49" charset="0"/>
            </a:endParaRPr>
          </a:p>
          <a:p>
            <a:pPr lvl="2"/>
            <a:endParaRPr lang="en-US" sz="1600" dirty="0"/>
          </a:p>
          <a:p>
            <a:pPr lvl="2"/>
            <a:r>
              <a:rPr lang="en-US" sz="1600" dirty="0"/>
              <a:t>This would return only the unique SALARY entries from the EMPLOYEE table, removing duplicate entries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53CC0E-EF58-405B-98C5-DD40AE2CBF19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SQL Retrieval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Wildcards in the WHERE clause</a:t>
            </a:r>
          </a:p>
          <a:p>
            <a:pPr lvl="1"/>
            <a:r>
              <a:rPr lang="en-US" dirty="0"/>
              <a:t>Sometimes we don’t want to match a whole attribute completely</a:t>
            </a:r>
          </a:p>
          <a:p>
            <a:pPr lvl="2"/>
            <a:r>
              <a:rPr lang="en-US" sz="1600" dirty="0"/>
              <a:t>A partial match is enough</a:t>
            </a:r>
          </a:p>
          <a:p>
            <a:pPr lvl="2"/>
            <a:r>
              <a:rPr lang="en-US" sz="1600" dirty="0"/>
              <a:t>We can use a wildcard in the WHERE clause to accomplish this</a:t>
            </a:r>
          </a:p>
          <a:p>
            <a:pPr lvl="2"/>
            <a:r>
              <a:rPr lang="en-US" sz="1600" dirty="0">
                <a:latin typeface="Courier New" pitchFamily="49" charset="0"/>
                <a:cs typeface="Courier New" pitchFamily="49" charset="0"/>
              </a:rPr>
              <a:t>SELECT	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Fname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Lname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pPr lvl="2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	FROM</a:t>
            </a:r>
            <a:r>
              <a:rPr lang="en-US" sz="1600">
                <a:latin typeface="Courier New" pitchFamily="49" charset="0"/>
                <a:cs typeface="Courier New" pitchFamily="49" charset="0"/>
              </a:rPr>
              <a:t>	EMPLOYEE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pPr lvl="2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	WHERE</a:t>
            </a:r>
            <a:r>
              <a:rPr lang="en-US" sz="1600">
                <a:latin typeface="Courier New" pitchFamily="49" charset="0"/>
                <a:cs typeface="Courier New" pitchFamily="49" charset="0"/>
              </a:rPr>
              <a:t>	Address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LIKE ‘%Houston%’;</a:t>
            </a:r>
            <a:endParaRPr lang="en-US" sz="1600" dirty="0">
              <a:cs typeface="Courier New" pitchFamily="49" charset="0"/>
            </a:endParaRPr>
          </a:p>
          <a:p>
            <a:pPr lvl="2"/>
            <a:r>
              <a:rPr lang="en-US" sz="1600" dirty="0"/>
              <a:t>If we really need a ‘%’ literal character, we need to escape it:</a:t>
            </a:r>
          </a:p>
          <a:p>
            <a:pPr lvl="2"/>
            <a:r>
              <a:rPr lang="en-US" sz="1600" dirty="0">
                <a:latin typeface="Courier New" pitchFamily="49" charset="0"/>
                <a:cs typeface="Courier New" pitchFamily="49" charset="0"/>
              </a:rPr>
              <a:t>SELECT	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Product_name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pPr lvl="2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	FROM</a:t>
            </a:r>
            <a:r>
              <a:rPr lang="en-US" sz="1600">
                <a:latin typeface="Courier New" pitchFamily="49" charset="0"/>
                <a:cs typeface="Courier New" pitchFamily="49" charset="0"/>
              </a:rPr>
              <a:t>	PRODUCTS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pPr lvl="2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	WHERE</a:t>
            </a:r>
            <a:r>
              <a:rPr lang="en-US" sz="1600">
                <a:latin typeface="Courier New" pitchFamily="49" charset="0"/>
                <a:cs typeface="Courier New" pitchFamily="49" charset="0"/>
              </a:rPr>
              <a:t>	Discount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LIKE ‘%</a:t>
            </a:r>
            <a:r>
              <a:rPr lang="en-US" sz="1600">
                <a:latin typeface="Courier New" pitchFamily="49" charset="0"/>
                <a:cs typeface="Courier New" pitchFamily="49" charset="0"/>
              </a:rPr>
              <a:t>5\%’;</a:t>
            </a:r>
            <a:endParaRPr lang="en-US" sz="1600" dirty="0">
              <a:cs typeface="Courier New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53CC0E-EF58-405B-98C5-DD40AE2CBF19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SQL Retrieval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Arithmetic in queries</a:t>
            </a:r>
          </a:p>
          <a:p>
            <a:pPr lvl="2"/>
            <a:r>
              <a:rPr lang="en-US" sz="1600" dirty="0">
                <a:latin typeface="Courier New" pitchFamily="49" charset="0"/>
                <a:cs typeface="Courier New" pitchFamily="49" charset="0"/>
              </a:rPr>
              <a:t>SELECT	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Lname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, 1.1*Salary AS Increase</a:t>
            </a:r>
          </a:p>
          <a:p>
            <a:pPr lvl="2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	FROM</a:t>
            </a:r>
            <a:r>
              <a:rPr lang="en-US" sz="1600">
                <a:latin typeface="Courier New" pitchFamily="49" charset="0"/>
                <a:cs typeface="Courier New" pitchFamily="49" charset="0"/>
              </a:rPr>
              <a:t>	EMPLOYEE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lvl="2"/>
            <a:r>
              <a:rPr lang="en-US" sz="1600" dirty="0"/>
              <a:t>This would give us back all of the employee last names with their salary increased by 10%</a:t>
            </a:r>
          </a:p>
          <a:p>
            <a:pPr lvl="3"/>
            <a:r>
              <a:rPr lang="en-US" sz="1600" dirty="0"/>
              <a:t>Note that it doesn’t change what’s in the database – just what is reported by the query</a:t>
            </a:r>
          </a:p>
          <a:p>
            <a:r>
              <a:rPr lang="en-US" dirty="0"/>
              <a:t>Ranges</a:t>
            </a:r>
          </a:p>
          <a:p>
            <a:pPr lvl="2"/>
            <a:r>
              <a:rPr lang="en-US" sz="1600" dirty="0">
                <a:latin typeface="Courier New" pitchFamily="49" charset="0"/>
                <a:cs typeface="Courier New" pitchFamily="49" charset="0"/>
              </a:rPr>
              <a:t>SELECT	*</a:t>
            </a:r>
          </a:p>
          <a:p>
            <a:pPr lvl="2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	FROM</a:t>
            </a:r>
            <a:r>
              <a:rPr lang="en-US" sz="1600">
                <a:latin typeface="Courier New" pitchFamily="49" charset="0"/>
                <a:cs typeface="Courier New" pitchFamily="49" charset="0"/>
              </a:rPr>
              <a:t>	EMPLOYEE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pPr lvl="2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	WHERE</a:t>
            </a:r>
            <a:r>
              <a:rPr lang="en-US" sz="1600">
                <a:latin typeface="Courier New" pitchFamily="49" charset="0"/>
                <a:cs typeface="Courier New" pitchFamily="49" charset="0"/>
              </a:rPr>
              <a:t>	Salary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&gt;= 30000 </a:t>
            </a:r>
          </a:p>
          <a:p>
            <a:pPr lvl="2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			AND Salary &lt;= </a:t>
            </a:r>
            <a:r>
              <a:rPr lang="en-US" sz="1600">
                <a:latin typeface="Courier New" pitchFamily="49" charset="0"/>
                <a:cs typeface="Courier New" pitchFamily="49" charset="0"/>
              </a:rPr>
              <a:t>400000;</a:t>
            </a:r>
            <a:endParaRPr lang="en-US" sz="1600" dirty="0"/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53CC0E-EF58-405B-98C5-DD40AE2CBF19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SQL Retrieval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Ordering</a:t>
            </a:r>
          </a:p>
          <a:p>
            <a:pPr lvl="1"/>
            <a:r>
              <a:rPr lang="en-US" dirty="0"/>
              <a:t>We can force the query to come back in a particular order</a:t>
            </a:r>
          </a:p>
          <a:p>
            <a:pPr lvl="2"/>
            <a:r>
              <a:rPr lang="en-US" sz="1600" dirty="0"/>
              <a:t>Very useful for reports and for debugging</a:t>
            </a:r>
          </a:p>
          <a:p>
            <a:pPr lvl="2"/>
            <a:r>
              <a:rPr lang="en-US" sz="1600" dirty="0">
                <a:latin typeface="Courier New" pitchFamily="49" charset="0"/>
                <a:cs typeface="Courier New" pitchFamily="49" charset="0"/>
              </a:rPr>
              <a:t>SELECT	*</a:t>
            </a:r>
          </a:p>
          <a:p>
            <a:pPr lvl="2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	FROM</a:t>
            </a:r>
            <a:r>
              <a:rPr lang="en-US" sz="1600">
                <a:latin typeface="Courier New" pitchFamily="49" charset="0"/>
                <a:cs typeface="Courier New" pitchFamily="49" charset="0"/>
              </a:rPr>
              <a:t>	EMPLOYEE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pPr lvl="2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	ORDER BY	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Lname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Fname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Super_</a:t>
            </a:r>
            <a:r>
              <a:rPr lang="en-US" sz="1600" err="1">
                <a:latin typeface="Courier New" pitchFamily="49" charset="0"/>
                <a:cs typeface="Courier New" pitchFamily="49" charset="0"/>
              </a:rPr>
              <a:t>ssn</a:t>
            </a:r>
            <a:r>
              <a:rPr lang="en-US" sz="1600">
                <a:latin typeface="Courier New" pitchFamily="49" charset="0"/>
                <a:cs typeface="Courier New" pitchFamily="49" charset="0"/>
              </a:rPr>
              <a:t>;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53CC0E-EF58-405B-98C5-DD40AE2CBF19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Complex Retrievals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SQL Query Syntax:</a:t>
            </a:r>
          </a:p>
          <a:p>
            <a:pPr lvl="1"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SELECT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&lt;attribute(s)&gt;</a:t>
            </a:r>
          </a:p>
          <a:p>
            <a:pPr lvl="1"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FROM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&lt;table(s)&gt;</a:t>
            </a:r>
          </a:p>
          <a:p>
            <a:pPr lvl="1"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[ 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WHERE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&lt;condition&gt; ]</a:t>
            </a:r>
          </a:p>
          <a:p>
            <a:pPr lvl="1"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[ 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GROUP BY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&lt;attribute(s)&gt; ]</a:t>
            </a:r>
          </a:p>
          <a:p>
            <a:pPr lvl="1"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[ 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HAVING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&lt;group condition&gt; ]</a:t>
            </a:r>
          </a:p>
          <a:p>
            <a:pPr lvl="1"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[ 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ORDER BY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&lt;attribute list&gt; 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53CC0E-EF58-405B-98C5-DD40AE2CBF19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Calibri Light-Constantia">
      <a:majorFont>
        <a:latin typeface="Calibri Light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 panose="02030602050306030303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1F006B4-A9E1-4F39-85C8-FB836F91934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F3CD65D-61A5-43C9-A837-6EC73C7DA8AB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16377351-63A1-4C2E-8C9A-66CDD70F16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5806</TotalTime>
  <Words>1060</Words>
  <Application>Microsoft Office PowerPoint</Application>
  <PresentationFormat>Widescreen</PresentationFormat>
  <Paragraphs>167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Adelon-Light</vt:lpstr>
      <vt:lpstr>AR ESSENCE</vt:lpstr>
      <vt:lpstr>Calibri</vt:lpstr>
      <vt:lpstr>Calibri Light</vt:lpstr>
      <vt:lpstr>Constantia</vt:lpstr>
      <vt:lpstr>Courier New</vt:lpstr>
      <vt:lpstr>Speak Pro</vt:lpstr>
      <vt:lpstr>RetrospectVTI</vt:lpstr>
      <vt:lpstr>COMP 1100 Data Modeling &amp; Management</vt:lpstr>
      <vt:lpstr>SQL Retrieval</vt:lpstr>
      <vt:lpstr>SQL Retrieval</vt:lpstr>
      <vt:lpstr>SQL Retrieval</vt:lpstr>
      <vt:lpstr>SQL Retrieval</vt:lpstr>
      <vt:lpstr>SQL Retrieval</vt:lpstr>
      <vt:lpstr>SQL Retrieval</vt:lpstr>
      <vt:lpstr>SQL Retrieval</vt:lpstr>
      <vt:lpstr>More Complex Retrievals</vt:lpstr>
      <vt:lpstr>WHERE conditions -NULL</vt:lpstr>
      <vt:lpstr>Three-valued logic</vt:lpstr>
      <vt:lpstr>WHERE conditions - NULL</vt:lpstr>
      <vt:lpstr>WHERE Condition - Nested Queries</vt:lpstr>
      <vt:lpstr>WHERE Condition - Nested Queries</vt:lpstr>
      <vt:lpstr>WHERE Condition - Nested Queries</vt:lpstr>
      <vt:lpstr>WHERE Condition - Nested Queries</vt:lpstr>
      <vt:lpstr>WHERE Condition - Nested Queries</vt:lpstr>
      <vt:lpstr>WHERE Condition - Nested Queries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 2000 Object-Oriented Design</dc:title>
  <dc:creator>Stucki, David</dc:creator>
  <cp:lastModifiedBy>David Stucki</cp:lastModifiedBy>
  <cp:revision>77</cp:revision>
  <dcterms:created xsi:type="dcterms:W3CDTF">2021-01-24T03:14:21Z</dcterms:created>
  <dcterms:modified xsi:type="dcterms:W3CDTF">2024-02-27T17:58:12Z</dcterms:modified>
</cp:coreProperties>
</file>