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sldIdLst>
    <p:sldId id="266" r:id="rId5"/>
    <p:sldId id="311" r:id="rId6"/>
    <p:sldId id="314" r:id="rId7"/>
    <p:sldId id="312" r:id="rId8"/>
    <p:sldId id="259" r:id="rId9"/>
    <p:sldId id="260" r:id="rId10"/>
    <p:sldId id="272" r:id="rId11"/>
    <p:sldId id="273" r:id="rId12"/>
    <p:sldId id="31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82" autoAdjust="0"/>
    <p:restoredTop sz="94619" autoAdjust="0"/>
  </p:normalViewPr>
  <p:slideViewPr>
    <p:cSldViewPr snapToGrid="0">
      <p:cViewPr varScale="1">
        <p:scale>
          <a:sx n="97" d="100"/>
          <a:sy n="97" d="100"/>
        </p:scale>
        <p:origin x="9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05DE3-FFF9-4227-9AD0-2239B4C4B67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2ED59-7496-4E0E-A218-8EFCDC52B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5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 Wirth &amp; playing cards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ED59-7496-4E0E-A218-8EFCDC52B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6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2/20/2024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2/20/2024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2/20/2024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2/20/2024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2/20/2024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2/20/2024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Autofit/>
          </a:bodyPr>
          <a:lstStyle/>
          <a:p>
            <a:r>
              <a:rPr lang="en-US" sz="5400">
                <a:latin typeface="AR ESSENCE" panose="02000000000000000000" pitchFamily="2" charset="0"/>
              </a:rPr>
              <a:t>COMP 1100</a:t>
            </a:r>
            <a:br>
              <a:rPr lang="en-US" sz="5400">
                <a:latin typeface="AR ESSENCE" panose="02000000000000000000" pitchFamily="2" charset="0"/>
              </a:rPr>
            </a:br>
            <a:r>
              <a:rPr lang="en-US" sz="5400">
                <a:latin typeface="AR ESSENCE" panose="02000000000000000000" pitchFamily="2" charset="0"/>
              </a:rPr>
              <a:t>Data Modeling &amp; Management</a:t>
            </a:r>
            <a:endParaRPr lang="en-US" sz="5400" dirty="0">
              <a:latin typeface="AR ESSENCE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cap="none">
                <a:latin typeface="Adelon-Light" panose="00000300000000000000" pitchFamily="2" charset="0"/>
                <a:ea typeface="Adelon-Light" panose="00000300000000000000" pitchFamily="2" charset="0"/>
              </a:rPr>
              <a:t>David </a:t>
            </a:r>
            <a:r>
              <a:rPr lang="en-US" cap="none" dirty="0">
                <a:latin typeface="Adelon-Light" panose="00000300000000000000" pitchFamily="2" charset="0"/>
                <a:ea typeface="Adelon-Light" panose="00000300000000000000" pitchFamily="2" charset="0"/>
              </a:rPr>
              <a:t>J Stucki</a:t>
            </a:r>
          </a:p>
          <a:p>
            <a:r>
              <a:rPr lang="en-US" cap="none" dirty="0">
                <a:latin typeface="Adelon-Light" panose="00000300000000000000" pitchFamily="2" charset="0"/>
                <a:ea typeface="Adelon-Light" panose="00000300000000000000" pitchFamily="2" charset="0"/>
              </a:rPr>
              <a:t>Otterbein University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-up of water droplets&#10;&#10;Description automatically generated with low confidence">
            <a:extLst>
              <a:ext uri="{FF2B5EF4-FFF2-40B4-BE49-F238E27FC236}">
                <a16:creationId xmlns:a16="http://schemas.microsoft.com/office/drawing/2014/main" id="{1B6400FB-E79D-8229-8937-DF37B33D483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874395" y="874394"/>
            <a:ext cx="6857996" cy="510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3B6D-611C-426B-9E2C-131AE700E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760891"/>
          </a:xfrm>
        </p:spPr>
        <p:txBody>
          <a:bodyPr>
            <a:normAutofit/>
          </a:bodyPr>
          <a:lstStyle/>
          <a:p>
            <a:pPr lvl="1"/>
            <a:r>
              <a:rPr lang="en-US" sz="2400"/>
              <a:t>Normalizaton In-Class 5 due today</a:t>
            </a:r>
          </a:p>
          <a:p>
            <a:pPr lvl="1"/>
            <a:r>
              <a:rPr lang="en-US" sz="2400"/>
              <a:t>Normalization HW 6 due Thursday</a:t>
            </a:r>
          </a:p>
          <a:p>
            <a:pPr marL="201168" lvl="1" indent="0">
              <a:buNone/>
            </a:pPr>
            <a:endParaRPr lang="en-US" sz="2400"/>
          </a:p>
          <a:p>
            <a:pPr lvl="1"/>
            <a:r>
              <a:rPr lang="en-US" sz="2400"/>
              <a:t>Quiz #2 on Thursday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Chapter 3 of Access due Sunday</a:t>
            </a:r>
          </a:p>
        </p:txBody>
      </p:sp>
    </p:spTree>
    <p:extLst>
      <p:ext uri="{BB962C8B-B14F-4D97-AF65-F5344CB8AC3E}">
        <p14:creationId xmlns:p14="http://schemas.microsoft.com/office/powerpoint/2010/main" val="37494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444D8-21BE-C292-D051-F0225BBE9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Database Queries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A7F0E-CE98-BF68-1949-8C113EDF3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Chapter 3 of the Access book introduces you to the basics of querying a database.</a:t>
            </a:r>
          </a:p>
          <a:p>
            <a:pPr lvl="1"/>
            <a:endParaRPr lang="en-US"/>
          </a:p>
          <a:p>
            <a:pPr lvl="1"/>
            <a:r>
              <a:rPr lang="en-US"/>
              <a:t>What does that look like?</a:t>
            </a:r>
          </a:p>
          <a:p>
            <a:pPr lvl="1"/>
            <a:endParaRPr lang="en-US"/>
          </a:p>
          <a:p>
            <a:pPr lvl="1"/>
            <a:r>
              <a:rPr lang="en-US"/>
              <a:t>Access uses something called QBE (Query-by-example) to visually construct queries</a:t>
            </a:r>
          </a:p>
          <a:p>
            <a:pPr lvl="1"/>
            <a:endParaRPr lang="en-US"/>
          </a:p>
          <a:p>
            <a:pPr lvl="1"/>
            <a:r>
              <a:rPr lang="en-US"/>
              <a:t>Let's look at a couple of quick examples...</a:t>
            </a:r>
          </a:p>
          <a:p>
            <a:pPr lvl="1"/>
            <a:endParaRPr lang="en-US"/>
          </a:p>
          <a:p>
            <a:pPr lvl="1"/>
            <a:r>
              <a:rPr lang="en-US"/>
              <a:t>Today we will be starting to look at an alternative to QBE: a programming language called SQL</a:t>
            </a:r>
          </a:p>
        </p:txBody>
      </p:sp>
    </p:spTree>
    <p:extLst>
      <p:ext uri="{BB962C8B-B14F-4D97-AF65-F5344CB8AC3E}">
        <p14:creationId xmlns:p14="http://schemas.microsoft.com/office/powerpoint/2010/main" val="49862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056625"/>
          </a:xfrm>
        </p:spPr>
        <p:txBody>
          <a:bodyPr>
            <a:normAutofit/>
          </a:bodyPr>
          <a:lstStyle/>
          <a:p>
            <a:r>
              <a:rPr lang="en-US" sz="2800" dirty="0"/>
              <a:t>Structured Query Language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High-level</a:t>
            </a:r>
            <a:r>
              <a:rPr lang="en-US" sz="2400" dirty="0"/>
              <a:t>, declarative programming language</a:t>
            </a:r>
          </a:p>
          <a:p>
            <a:pPr lvl="2"/>
            <a:r>
              <a:rPr lang="en-US" sz="2000" dirty="0"/>
              <a:t>User specifies </a:t>
            </a:r>
            <a:r>
              <a:rPr lang="en-US" sz="2000" i="1"/>
              <a:t>what</a:t>
            </a:r>
            <a:r>
              <a:rPr lang="en-US" sz="2000"/>
              <a:t> the result should be, </a:t>
            </a:r>
            <a:r>
              <a:rPr lang="en-US" sz="2000" dirty="0"/>
              <a:t>not </a:t>
            </a:r>
            <a:r>
              <a:rPr lang="en-US" sz="2000" i="1" dirty="0"/>
              <a:t>how</a:t>
            </a:r>
            <a:r>
              <a:rPr lang="en-US" sz="2000" dirty="0"/>
              <a:t> </a:t>
            </a:r>
            <a:r>
              <a:rPr lang="en-US" sz="2000"/>
              <a:t>to produce </a:t>
            </a:r>
            <a:r>
              <a:rPr lang="en-US" sz="2000" dirty="0"/>
              <a:t>it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Comprehensive </a:t>
            </a:r>
            <a:r>
              <a:rPr lang="en-US" sz="2400" dirty="0"/>
              <a:t>database language</a:t>
            </a:r>
          </a:p>
          <a:p>
            <a:pPr lvl="2"/>
            <a:r>
              <a:rPr lang="en-US" sz="2000" dirty="0"/>
              <a:t>Statements for data definition, queries and updates</a:t>
            </a:r>
          </a:p>
          <a:p>
            <a:pPr lvl="2"/>
            <a:r>
              <a:rPr lang="en-US" sz="2000" dirty="0"/>
              <a:t>Defining views, specifying authorization</a:t>
            </a:r>
          </a:p>
          <a:p>
            <a:pPr lvl="2"/>
            <a:r>
              <a:rPr lang="en-US" sz="2000" dirty="0"/>
              <a:t>Setting up integrity constraints and transaction controls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3CC0E-EF58-405B-98C5-DD40AE2CBF1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Table</a:t>
            </a:r>
          </a:p>
          <a:p>
            <a:pPr lvl="1"/>
            <a:r>
              <a:rPr lang="en-US" sz="2000" dirty="0"/>
              <a:t>Equivalent to relational model’s </a:t>
            </a:r>
            <a:r>
              <a:rPr lang="en-US" sz="2000" i="1" dirty="0"/>
              <a:t>relation</a:t>
            </a:r>
            <a:endParaRPr lang="en-US" sz="2000" dirty="0"/>
          </a:p>
          <a:p>
            <a:r>
              <a:rPr lang="en-US" dirty="0"/>
              <a:t>Row</a:t>
            </a:r>
          </a:p>
          <a:p>
            <a:pPr lvl="1"/>
            <a:r>
              <a:rPr lang="en-US" sz="2000" dirty="0"/>
              <a:t>Equivalent to </a:t>
            </a:r>
            <a:r>
              <a:rPr lang="en-US" sz="2000" i="1" dirty="0" err="1"/>
              <a:t>tuple</a:t>
            </a:r>
            <a:endParaRPr lang="en-US" sz="2000" dirty="0"/>
          </a:p>
          <a:p>
            <a:r>
              <a:rPr lang="en-US" dirty="0"/>
              <a:t>Column</a:t>
            </a:r>
          </a:p>
          <a:p>
            <a:pPr lvl="1"/>
            <a:r>
              <a:rPr lang="en-US" sz="2000" dirty="0"/>
              <a:t>Equivalent to </a:t>
            </a:r>
            <a:r>
              <a:rPr lang="en-US" sz="2000" i="1" dirty="0"/>
              <a:t>attribute</a:t>
            </a:r>
            <a:endParaRPr lang="en-US" sz="2000" dirty="0"/>
          </a:p>
          <a:p>
            <a:r>
              <a:rPr lang="en-US" dirty="0"/>
              <a:t>CREATE statement</a:t>
            </a:r>
          </a:p>
          <a:p>
            <a:pPr lvl="1"/>
            <a:r>
              <a:rPr lang="en-US" sz="2000" dirty="0"/>
              <a:t>Used for data definition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3CC0E-EF58-405B-98C5-DD40AE2CBF19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Schemas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Identified by a </a:t>
            </a:r>
            <a:r>
              <a:rPr lang="en-US" sz="1700" i="1">
                <a:solidFill>
                  <a:srgbClr val="FFFFFF"/>
                </a:solidFill>
              </a:rPr>
              <a:t>schema name</a:t>
            </a:r>
            <a:endParaRPr lang="en-US" sz="170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700">
                <a:solidFill>
                  <a:srgbClr val="FFFFFF"/>
                </a:solidFill>
              </a:rPr>
              <a:t>Can be thought of as a grouping of elements into one database idea</a:t>
            </a:r>
          </a:p>
          <a:p>
            <a:pPr lvl="1"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Tables</a:t>
            </a:r>
          </a:p>
          <a:p>
            <a:pPr lvl="1"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Constraints</a:t>
            </a:r>
          </a:p>
          <a:p>
            <a:pPr lvl="1"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Views</a:t>
            </a:r>
          </a:p>
          <a:p>
            <a:pPr lvl="1"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Domains</a:t>
            </a:r>
          </a:p>
          <a:p>
            <a:pPr lvl="1"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Authorizations (Roles)</a:t>
            </a:r>
          </a:p>
        </p:txBody>
      </p:sp>
      <p:pic>
        <p:nvPicPr>
          <p:cNvPr id="5" name="Picture 5" descr="fig05_07">
            <a:extLst>
              <a:ext uri="{FF2B5EF4-FFF2-40B4-BE49-F238E27FC236}">
                <a16:creationId xmlns:a16="http://schemas.microsoft.com/office/drawing/2014/main" id="{B456757E-718A-3B81-2069-8CA31312A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5882" t="8089"/>
          <a:stretch>
            <a:fillRect/>
          </a:stretch>
        </p:blipFill>
        <p:spPr bwMode="auto">
          <a:xfrm>
            <a:off x="4742017" y="964393"/>
            <a:ext cx="6798082" cy="4929214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FA53CC0E-EF58-405B-98C5-DD40AE2CBF19}" type="slidenum">
              <a:rPr lang="en-US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6</a:t>
            </a:fld>
            <a:endParaRPr lang="en-US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Retrieval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SQL retrieval operation: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SELECT</a:t>
            </a:r>
            <a:r>
              <a:rPr lang="en-US" dirty="0"/>
              <a:t> statement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SELECT</a:t>
            </a:r>
            <a:r>
              <a:rPr lang="en-US" dirty="0"/>
              <a:t>		&lt;attributes&gt;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FROM</a:t>
            </a:r>
            <a:r>
              <a:rPr lang="en-US" dirty="0"/>
              <a:t>		&lt;tables&gt;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WHERE</a:t>
            </a:r>
            <a:r>
              <a:rPr lang="en-US" dirty="0"/>
              <a:t>		&lt;condition&gt;;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&lt;attributes&gt; - </a:t>
            </a:r>
            <a:r>
              <a:rPr lang="en-US" i="1" dirty="0"/>
              <a:t>Projection attributes</a:t>
            </a:r>
          </a:p>
          <a:p>
            <a:pPr lvl="1"/>
            <a:endParaRPr lang="en-US" i="1" dirty="0"/>
          </a:p>
          <a:p>
            <a:pPr lvl="1"/>
            <a:r>
              <a:rPr lang="en-US" dirty="0"/>
              <a:t>&lt;condition&gt; - </a:t>
            </a:r>
            <a:r>
              <a:rPr lang="en-US" i="1" dirty="0"/>
              <a:t>Selection condition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3CC0E-EF58-405B-98C5-DD40AE2CBF19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Retrieval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>
                <a:cs typeface="Courier New" pitchFamily="49" charset="0"/>
              </a:rPr>
              <a:t>Example SQL Query</a:t>
            </a:r>
          </a:p>
          <a:p>
            <a:pPr lvl="2"/>
            <a:r>
              <a:rPr lang="en-US" dirty="0">
                <a:latin typeface="Courier New" pitchFamily="49" charset="0"/>
                <a:cs typeface="Courier New" pitchFamily="49" charset="0"/>
              </a:rPr>
              <a:t>SELECT	BIRTH_DATE, ADDRESS</a:t>
            </a:r>
            <a:endParaRPr lang="en-US" dirty="0">
              <a:cs typeface="Courier New" pitchFamily="49" charset="0"/>
            </a:endParaRPr>
          </a:p>
          <a:p>
            <a:pPr lvl="2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FROM</a:t>
            </a:r>
            <a:r>
              <a:rPr lang="en-US">
                <a:latin typeface="Courier New" pitchFamily="49" charset="0"/>
                <a:cs typeface="Courier New" pitchFamily="49" charset="0"/>
              </a:rPr>
              <a:t>	EMPLOYEE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2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WHERE</a:t>
            </a:r>
            <a:r>
              <a:rPr lang="en-US">
                <a:latin typeface="Courier New" pitchFamily="49" charset="0"/>
                <a:cs typeface="Courier New" pitchFamily="49" charset="0"/>
              </a:rPr>
              <a:t>	FIRST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_</a:t>
            </a:r>
            <a:r>
              <a:rPr lang="en-US">
                <a:latin typeface="Courier New" pitchFamily="49" charset="0"/>
                <a:cs typeface="Courier New" pitchFamily="49" charset="0"/>
              </a:rPr>
              <a:t>NAME='John'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AND</a:t>
            </a:r>
          </a:p>
          <a:p>
            <a:pPr lvl="2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		LAST_</a:t>
            </a:r>
            <a:r>
              <a:rPr lang="en-US">
                <a:latin typeface="Courier New" pitchFamily="49" charset="0"/>
                <a:cs typeface="Courier New" pitchFamily="49" charset="0"/>
              </a:rPr>
              <a:t>NAME='Smith';</a:t>
            </a:r>
            <a:endParaRPr lang="en-US" dirty="0">
              <a:cs typeface="Courier New" pitchFamily="49" charset="0"/>
            </a:endParaRPr>
          </a:p>
          <a:p>
            <a:pPr lvl="2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>
                <a:cs typeface="Courier New" pitchFamily="49" charset="0"/>
              </a:rPr>
              <a:t>Retrieves every row from the table where the </a:t>
            </a:r>
            <a:r>
              <a:rPr lang="en-US" i="1" dirty="0">
                <a:cs typeface="Courier New" pitchFamily="49" charset="0"/>
              </a:rPr>
              <a:t>selection condition</a:t>
            </a:r>
            <a:r>
              <a:rPr lang="en-US" dirty="0">
                <a:cs typeface="Courier New" pitchFamily="49" charset="0"/>
              </a:rPr>
              <a:t> holds true</a:t>
            </a:r>
          </a:p>
          <a:p>
            <a:pPr lvl="2"/>
            <a:r>
              <a:rPr lang="en-US" sz="1600" dirty="0">
                <a:cs typeface="Courier New" pitchFamily="49" charset="0"/>
              </a:rPr>
              <a:t>Anyone with the name “John Smith” will have their birth date and address returned</a:t>
            </a:r>
            <a:endParaRPr lang="en-US" sz="1600" dirty="0"/>
          </a:p>
          <a:p>
            <a:pPr lvl="2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3CC0E-EF58-405B-98C5-DD40AE2CBF19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CD6BB-7229-DC9B-7312-1B4BA2644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 QBE vs. SQL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F070C-94EC-28A9-C0E9-B81BBD405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Let's look at the SQL versions of the QBE examples we saw earlier...</a:t>
            </a:r>
          </a:p>
        </p:txBody>
      </p:sp>
    </p:spTree>
    <p:extLst>
      <p:ext uri="{BB962C8B-B14F-4D97-AF65-F5344CB8AC3E}">
        <p14:creationId xmlns:p14="http://schemas.microsoft.com/office/powerpoint/2010/main" val="90662005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alibri Light-Constantia">
      <a:maj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5059</TotalTime>
  <Words>324</Words>
  <Application>Microsoft Office PowerPoint</Application>
  <PresentationFormat>Widescreen</PresentationFormat>
  <Paragraphs>74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Adelon-Light</vt:lpstr>
      <vt:lpstr>AR ESSENCE</vt:lpstr>
      <vt:lpstr>Calibri</vt:lpstr>
      <vt:lpstr>Calibri Light</vt:lpstr>
      <vt:lpstr>Constantia</vt:lpstr>
      <vt:lpstr>Courier New</vt:lpstr>
      <vt:lpstr>Speak Pro</vt:lpstr>
      <vt:lpstr>RetrospectVTI</vt:lpstr>
      <vt:lpstr>COMP 1100 Data Modeling &amp; Management</vt:lpstr>
      <vt:lpstr>ALERTS</vt:lpstr>
      <vt:lpstr>Database Queries</vt:lpstr>
      <vt:lpstr>SQL</vt:lpstr>
      <vt:lpstr>SQL Terminology</vt:lpstr>
      <vt:lpstr>Schemas</vt:lpstr>
      <vt:lpstr>SQL Retrieval</vt:lpstr>
      <vt:lpstr>SQL Retrieval</vt:lpstr>
      <vt:lpstr>Access QBE vs. SQL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2000 Object-Oriented Design</dc:title>
  <dc:creator>Stucki, David</dc:creator>
  <cp:lastModifiedBy>David Stucki</cp:lastModifiedBy>
  <cp:revision>73</cp:revision>
  <dcterms:created xsi:type="dcterms:W3CDTF">2021-01-24T03:14:21Z</dcterms:created>
  <dcterms:modified xsi:type="dcterms:W3CDTF">2024-02-20T17:35:49Z</dcterms:modified>
</cp:coreProperties>
</file>