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32"/>
  </p:notesMasterIdLst>
  <p:sldIdLst>
    <p:sldId id="266" r:id="rId5"/>
    <p:sldId id="311" r:id="rId6"/>
    <p:sldId id="260" r:id="rId7"/>
    <p:sldId id="270" r:id="rId8"/>
    <p:sldId id="274" r:id="rId9"/>
    <p:sldId id="276" r:id="rId10"/>
    <p:sldId id="287" r:id="rId11"/>
    <p:sldId id="313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300" r:id="rId20"/>
    <p:sldId id="298" r:id="rId21"/>
    <p:sldId id="303" r:id="rId22"/>
    <p:sldId id="304" r:id="rId23"/>
    <p:sldId id="305" r:id="rId24"/>
    <p:sldId id="306" r:id="rId25"/>
    <p:sldId id="310" r:id="rId26"/>
    <p:sldId id="314" r:id="rId27"/>
    <p:sldId id="315" r:id="rId28"/>
    <p:sldId id="316" r:id="rId29"/>
    <p:sldId id="317" r:id="rId30"/>
    <p:sldId id="318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82" autoAdjust="0"/>
    <p:restoredTop sz="94619" autoAdjust="0"/>
  </p:normalViewPr>
  <p:slideViewPr>
    <p:cSldViewPr snapToGrid="0">
      <p:cViewPr varScale="1">
        <p:scale>
          <a:sx n="97" d="100"/>
          <a:sy n="97" d="100"/>
        </p:scale>
        <p:origin x="90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605DE3-FFF9-4227-9AD0-2239B4C4B670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42ED59-7496-4E0E-A218-8EFCDC52B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258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Bring Wirth &amp; playing cards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42ED59-7496-4E0E-A218-8EFCDC52B56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261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2/12/2024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293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2/12/2024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980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2/12/2024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331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2/12/2024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611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2/12/2024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80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2/12/2024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771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2/12/2024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701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2/12/2024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302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2/12/2024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826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2/12/2024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6014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F452A527-3631-41ED-858D-3777A7D14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0000" y="639097"/>
            <a:ext cx="4813072" cy="3494791"/>
          </a:xfrm>
        </p:spPr>
        <p:txBody>
          <a:bodyPr>
            <a:noAutofit/>
          </a:bodyPr>
          <a:lstStyle/>
          <a:p>
            <a:r>
              <a:rPr lang="en-US" sz="5400">
                <a:latin typeface="AR ESSENCE" panose="02000000000000000000" pitchFamily="2" charset="0"/>
              </a:rPr>
              <a:t>COMP 1100</a:t>
            </a:r>
            <a:br>
              <a:rPr lang="en-US" sz="5400">
                <a:latin typeface="AR ESSENCE" panose="02000000000000000000" pitchFamily="2" charset="0"/>
              </a:rPr>
            </a:br>
            <a:r>
              <a:rPr lang="en-US" sz="5400">
                <a:latin typeface="AR ESSENCE" panose="02000000000000000000" pitchFamily="2" charset="0"/>
              </a:rPr>
              <a:t>Data Modeling &amp; Management</a:t>
            </a:r>
            <a:endParaRPr lang="en-US" sz="5400" dirty="0">
              <a:latin typeface="AR ESSENCE" panose="02000000000000000000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29999" y="4455621"/>
            <a:ext cx="4829101" cy="1238616"/>
          </a:xfrm>
        </p:spPr>
        <p:txBody>
          <a:bodyPr>
            <a:normAutofit/>
          </a:bodyPr>
          <a:lstStyle/>
          <a:p>
            <a:r>
              <a:rPr lang="en-US" cap="none">
                <a:latin typeface="Adelon-Light" panose="00000300000000000000" pitchFamily="2" charset="0"/>
                <a:ea typeface="Adelon-Light" panose="00000300000000000000" pitchFamily="2" charset="0"/>
              </a:rPr>
              <a:t>David </a:t>
            </a:r>
            <a:r>
              <a:rPr lang="en-US" cap="none" dirty="0">
                <a:latin typeface="Adelon-Light" panose="00000300000000000000" pitchFamily="2" charset="0"/>
                <a:ea typeface="Adelon-Light" panose="00000300000000000000" pitchFamily="2" charset="0"/>
              </a:rPr>
              <a:t>J Stucki</a:t>
            </a:r>
          </a:p>
          <a:p>
            <a:r>
              <a:rPr lang="en-US" cap="none" dirty="0">
                <a:latin typeface="Adelon-Light" panose="00000300000000000000" pitchFamily="2" charset="0"/>
                <a:ea typeface="Adelon-Light" panose="00000300000000000000" pitchFamily="2" charset="0"/>
              </a:rPr>
              <a:t>Otterbein University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294754"/>
            <a:ext cx="43891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close-up of water droplets&#10;&#10;Description automatically generated with low confidence">
            <a:extLst>
              <a:ext uri="{FF2B5EF4-FFF2-40B4-BE49-F238E27FC236}">
                <a16:creationId xmlns:a16="http://schemas.microsoft.com/office/drawing/2014/main" id="{1B6400FB-E79D-8229-8937-DF37B33D483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5400000">
            <a:off x="-874395" y="874394"/>
            <a:ext cx="6857996" cy="5109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915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Normal Form (1NF)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1NF is the most basic normal form</a:t>
            </a:r>
          </a:p>
          <a:p>
            <a:pPr lvl="1"/>
            <a:r>
              <a:rPr lang="en-US" sz="2000" dirty="0"/>
              <a:t>So basic that since it was defined it has become part of the definition of a relation in the relational model</a:t>
            </a:r>
          </a:p>
          <a:p>
            <a:r>
              <a:rPr lang="en-US" sz="2400" dirty="0"/>
              <a:t>A relation is in 1NF if it:</a:t>
            </a:r>
          </a:p>
          <a:p>
            <a:pPr lvl="1"/>
            <a:r>
              <a:rPr lang="en-US" sz="2000" dirty="0"/>
              <a:t>has only atomic attributes AND</a:t>
            </a:r>
          </a:p>
          <a:p>
            <a:pPr lvl="1"/>
            <a:r>
              <a:rPr lang="en-US" sz="2000" dirty="0"/>
              <a:t>The value of any attribute must be a </a:t>
            </a:r>
            <a:r>
              <a:rPr lang="en-US" sz="2000" i="1" dirty="0"/>
              <a:t>single value</a:t>
            </a:r>
            <a:endParaRPr lang="en-US" sz="2000" dirty="0"/>
          </a:p>
          <a:p>
            <a:pPr lvl="2"/>
            <a:r>
              <a:rPr lang="en-US" sz="1800" dirty="0"/>
              <a:t>No </a:t>
            </a:r>
            <a:r>
              <a:rPr lang="en-US" sz="1800" dirty="0" err="1"/>
              <a:t>multivalued</a:t>
            </a:r>
            <a:r>
              <a:rPr lang="en-US" sz="1800" dirty="0"/>
              <a:t> attributes</a:t>
            </a:r>
          </a:p>
          <a:p>
            <a:pPr lvl="2"/>
            <a:r>
              <a:rPr lang="en-US" sz="1800" dirty="0"/>
              <a:t>No composite attributes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Normal Form (1NF)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946787"/>
            <a:ext cx="4330126" cy="4184139"/>
          </a:xfrm>
        </p:spPr>
        <p:txBody>
          <a:bodyPr>
            <a:normAutofit/>
          </a:bodyPr>
          <a:lstStyle/>
          <a:p>
            <a:r>
              <a:rPr lang="en-US" dirty="0"/>
              <a:t>Here’s an example of a schema that is </a:t>
            </a:r>
            <a:r>
              <a:rPr lang="en-US" dirty="0">
                <a:solidFill>
                  <a:srgbClr val="FF0000"/>
                </a:solidFill>
              </a:rPr>
              <a:t>NOT 1NF</a:t>
            </a:r>
          </a:p>
          <a:p>
            <a:pPr lvl="1"/>
            <a:r>
              <a:rPr lang="en-US" dirty="0"/>
              <a:t>Note that this violates our definition of a relation – </a:t>
            </a:r>
            <a:r>
              <a:rPr lang="en-US" dirty="0" err="1"/>
              <a:t>Dlocations</a:t>
            </a:r>
            <a:r>
              <a:rPr lang="en-US" dirty="0"/>
              <a:t> is a set rather than an atomic value</a:t>
            </a:r>
          </a:p>
          <a:p>
            <a:pPr lvl="1"/>
            <a:r>
              <a:rPr lang="en-US" dirty="0"/>
              <a:t>To fix this we can do one of two things:</a:t>
            </a:r>
          </a:p>
          <a:p>
            <a:pPr lvl="2"/>
            <a:r>
              <a:rPr lang="en-US" sz="1600" dirty="0"/>
              <a:t>Change </a:t>
            </a:r>
            <a:r>
              <a:rPr lang="en-US" sz="1600" dirty="0" err="1"/>
              <a:t>Dlocations</a:t>
            </a:r>
            <a:r>
              <a:rPr lang="en-US" sz="1600" dirty="0"/>
              <a:t> to be atomic and expand </a:t>
            </a:r>
            <a:r>
              <a:rPr lang="en-US" sz="1600" dirty="0" err="1"/>
              <a:t>tuples</a:t>
            </a:r>
            <a:r>
              <a:rPr lang="en-US" sz="1600" dirty="0"/>
              <a:t> with multiple locations into multiple </a:t>
            </a:r>
            <a:r>
              <a:rPr lang="en-US" sz="1600" dirty="0" err="1"/>
              <a:t>tuples</a:t>
            </a:r>
            <a:r>
              <a:rPr lang="en-US" sz="1600" dirty="0"/>
              <a:t> (adding redundant information)</a:t>
            </a:r>
          </a:p>
          <a:p>
            <a:pPr lvl="2"/>
            <a:r>
              <a:rPr lang="en-US" sz="1600" dirty="0"/>
              <a:t>Break </a:t>
            </a:r>
            <a:r>
              <a:rPr lang="en-US" sz="1600" dirty="0" err="1"/>
              <a:t>Dlocations</a:t>
            </a:r>
            <a:r>
              <a:rPr lang="en-US" sz="1600" dirty="0"/>
              <a:t> out into its own relation, using </a:t>
            </a:r>
            <a:r>
              <a:rPr lang="en-US" sz="1600" dirty="0" err="1"/>
              <a:t>Dnumber</a:t>
            </a:r>
            <a:r>
              <a:rPr lang="en-US" sz="1600" dirty="0"/>
              <a:t> as a foreign key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30529" t="2274" b="44421"/>
          <a:stretch>
            <a:fillRect/>
          </a:stretch>
        </p:blipFill>
        <p:spPr bwMode="auto">
          <a:xfrm>
            <a:off x="5739587" y="2170471"/>
            <a:ext cx="5715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388804" y="2158181"/>
            <a:ext cx="4495800" cy="2133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Normal Form (1NF)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4611329"/>
            <a:ext cx="5509997" cy="1519598"/>
          </a:xfrm>
        </p:spPr>
        <p:txBody>
          <a:bodyPr>
            <a:normAutofit fontScale="92500" lnSpcReduction="20000"/>
          </a:bodyPr>
          <a:lstStyle/>
          <a:p>
            <a:pPr lvl="1"/>
            <a:r>
              <a:rPr lang="en-US" sz="2000" dirty="0"/>
              <a:t>To fix this we can do one of two things:</a:t>
            </a:r>
          </a:p>
          <a:p>
            <a:pPr lvl="2">
              <a:buFont typeface="+mj-lt"/>
              <a:buAutoNum type="arabicPeriod"/>
            </a:pPr>
            <a:r>
              <a:rPr lang="en-US" sz="1600" dirty="0"/>
              <a:t>Change </a:t>
            </a:r>
            <a:r>
              <a:rPr lang="en-US" sz="1600" dirty="0" err="1"/>
              <a:t>Dlocations</a:t>
            </a:r>
            <a:r>
              <a:rPr lang="en-US" sz="1600" dirty="0"/>
              <a:t> to be atomic and expand </a:t>
            </a:r>
            <a:r>
              <a:rPr lang="en-US" sz="1600" dirty="0" err="1"/>
              <a:t>tuples</a:t>
            </a:r>
            <a:r>
              <a:rPr lang="en-US" sz="1600" dirty="0"/>
              <a:t> with multiple locations into multiple </a:t>
            </a:r>
            <a:r>
              <a:rPr lang="en-US" sz="1600" dirty="0" err="1"/>
              <a:t>tuples</a:t>
            </a:r>
            <a:r>
              <a:rPr lang="en-US" sz="1600" dirty="0"/>
              <a:t> (adding redundant information)</a:t>
            </a:r>
          </a:p>
          <a:p>
            <a:pPr lvl="2">
              <a:buFont typeface="+mj-lt"/>
              <a:buAutoNum type="arabicPeriod"/>
            </a:pPr>
            <a:r>
              <a:rPr lang="en-US" sz="1600" dirty="0"/>
              <a:t>Break </a:t>
            </a:r>
            <a:r>
              <a:rPr lang="en-US" sz="1600" dirty="0" err="1"/>
              <a:t>Dlocations</a:t>
            </a:r>
            <a:r>
              <a:rPr lang="en-US" sz="1600" dirty="0"/>
              <a:t> out into its own relation, using </a:t>
            </a:r>
            <a:r>
              <a:rPr lang="en-US" sz="1600" dirty="0" err="1"/>
              <a:t>Dnumber</a:t>
            </a:r>
            <a:r>
              <a:rPr lang="en-US" sz="1600" dirty="0"/>
              <a:t> as a foreign key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32382" t="65732" r="14820" b="1270"/>
          <a:stretch>
            <a:fillRect/>
          </a:stretch>
        </p:blipFill>
        <p:spPr bwMode="auto">
          <a:xfrm>
            <a:off x="1465004" y="2234381"/>
            <a:ext cx="4343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7025148" y="2005781"/>
            <a:ext cx="3657600" cy="411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8850" t="62389" r="51327" b="9735"/>
          <a:stretch>
            <a:fillRect/>
          </a:stretch>
        </p:blipFill>
        <p:spPr bwMode="auto">
          <a:xfrm>
            <a:off x="7101348" y="2081981"/>
            <a:ext cx="3429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l="69027" t="62389" r="6194" b="443"/>
          <a:stretch>
            <a:fillRect/>
          </a:stretch>
        </p:blipFill>
        <p:spPr bwMode="auto">
          <a:xfrm>
            <a:off x="7253748" y="3834581"/>
            <a:ext cx="2133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 Normal Form (2NF)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2NF is a stricter normal form than 1NF</a:t>
            </a:r>
          </a:p>
          <a:p>
            <a:pPr lvl="1"/>
            <a:r>
              <a:rPr lang="en-US" sz="2400" dirty="0"/>
              <a:t>A relation schema R is in 2NF if it is in 1NF and no </a:t>
            </a:r>
            <a:r>
              <a:rPr lang="en-US" sz="2400" i="1" dirty="0"/>
              <a:t>nonprime attribute</a:t>
            </a:r>
            <a:r>
              <a:rPr lang="en-US" sz="2400" dirty="0"/>
              <a:t> A in R is </a:t>
            </a:r>
            <a:r>
              <a:rPr lang="en-US" sz="2400" i="1" dirty="0"/>
              <a:t>dependent</a:t>
            </a:r>
            <a:r>
              <a:rPr lang="en-US" sz="2400" dirty="0"/>
              <a:t> on a subset of the primary key of R</a:t>
            </a:r>
          </a:p>
          <a:p>
            <a:pPr marL="671512" lvl="2" indent="0">
              <a:buNone/>
            </a:pP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 Normal Form (2NF)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Testing for 2NF</a:t>
            </a:r>
          </a:p>
          <a:p>
            <a:pPr lvl="1"/>
            <a:r>
              <a:rPr lang="en-US" sz="2000" dirty="0"/>
              <a:t>No test needed if the primary key has a single attribute</a:t>
            </a:r>
          </a:p>
          <a:p>
            <a:pPr lvl="2"/>
            <a:r>
              <a:rPr lang="en-US" sz="2000" dirty="0"/>
              <a:t>Always 2NF if a relation is 1NF and has a primary key with a single attribute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If primary key is made of multiple attributes:</a:t>
            </a:r>
          </a:p>
          <a:p>
            <a:pPr lvl="2"/>
            <a:r>
              <a:rPr lang="en-US" sz="2000" dirty="0"/>
              <a:t>Examine your primary key and nonprime attributes</a:t>
            </a:r>
          </a:p>
          <a:p>
            <a:pPr lvl="2"/>
            <a:r>
              <a:rPr lang="en-US" sz="2000" dirty="0"/>
              <a:t>Can you remove an attribute from your primary key and still  have a dependency with at least one nonprime attribute?</a:t>
            </a:r>
          </a:p>
          <a:p>
            <a:pPr lvl="3"/>
            <a:r>
              <a:rPr lang="en-US" sz="2000" dirty="0"/>
              <a:t>If so, relation is not 2NF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53CC0E-EF58-405B-98C5-DD40AE2CBF19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 Normal Form (2NF)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054943"/>
            <a:ext cx="9113520" cy="4075984"/>
          </a:xfrm>
        </p:spPr>
        <p:txBody>
          <a:bodyPr>
            <a:normAutofit/>
          </a:bodyPr>
          <a:lstStyle/>
          <a:p>
            <a:r>
              <a:rPr lang="en-US" dirty="0"/>
              <a:t>Consider the EMP_PROJ relation above</a:t>
            </a:r>
          </a:p>
          <a:p>
            <a:pPr lvl="1"/>
            <a:r>
              <a:rPr lang="en-US" dirty="0"/>
              <a:t>Primary key is SSN + </a:t>
            </a:r>
            <a:r>
              <a:rPr lang="en-US" dirty="0" err="1"/>
              <a:t>Pnumber</a:t>
            </a:r>
            <a:endParaRPr lang="en-US" dirty="0"/>
          </a:p>
          <a:p>
            <a:pPr lvl="2"/>
            <a:r>
              <a:rPr lang="en-US" sz="1800" dirty="0"/>
              <a:t>The pair uniquely determines Hours</a:t>
            </a:r>
          </a:p>
          <a:p>
            <a:pPr lvl="1"/>
            <a:r>
              <a:rPr lang="en-US" dirty="0"/>
              <a:t>Remove </a:t>
            </a:r>
            <a:r>
              <a:rPr lang="en-US" dirty="0" err="1"/>
              <a:t>Pnumber</a:t>
            </a:r>
            <a:r>
              <a:rPr lang="en-US" dirty="0"/>
              <a:t> from key</a:t>
            </a:r>
          </a:p>
          <a:p>
            <a:pPr lvl="2"/>
            <a:r>
              <a:rPr lang="en-US" sz="1800" dirty="0" err="1"/>
              <a:t>Ssn</a:t>
            </a:r>
            <a:r>
              <a:rPr lang="en-US" sz="1800" dirty="0"/>
              <a:t> </a:t>
            </a:r>
            <a:r>
              <a:rPr lang="en-US" sz="1800" dirty="0">
                <a:latin typeface="Arial Unicode MS"/>
                <a:ea typeface="Arial Unicode MS"/>
                <a:cs typeface="Arial Unicode MS"/>
              </a:rPr>
              <a:t>→ </a:t>
            </a:r>
            <a:r>
              <a:rPr lang="en-US" sz="1800" dirty="0" err="1">
                <a:latin typeface="Arial Unicode MS"/>
                <a:ea typeface="Arial Unicode MS"/>
                <a:cs typeface="Arial Unicode MS"/>
              </a:rPr>
              <a:t>Ename</a:t>
            </a:r>
            <a:endParaRPr lang="en-US" sz="1800" dirty="0"/>
          </a:p>
          <a:p>
            <a:pPr lvl="3"/>
            <a:r>
              <a:rPr lang="en-US" sz="1800" dirty="0"/>
              <a:t>Unique </a:t>
            </a:r>
            <a:r>
              <a:rPr lang="en-US" sz="1800" dirty="0" err="1"/>
              <a:t>Ssn</a:t>
            </a:r>
            <a:r>
              <a:rPr lang="en-US" sz="1800" dirty="0"/>
              <a:t> determines what the </a:t>
            </a:r>
            <a:r>
              <a:rPr lang="en-US" sz="1800" dirty="0" err="1"/>
              <a:t>Ename</a:t>
            </a:r>
            <a:r>
              <a:rPr lang="en-US" sz="1800" dirty="0"/>
              <a:t> will be – no need for </a:t>
            </a:r>
            <a:r>
              <a:rPr lang="en-US" sz="1800" dirty="0" err="1"/>
              <a:t>Pnumber</a:t>
            </a:r>
            <a:r>
              <a:rPr lang="en-US" sz="1800" dirty="0"/>
              <a:t> at all</a:t>
            </a:r>
          </a:p>
          <a:p>
            <a:pPr lvl="1"/>
            <a:r>
              <a:rPr lang="en-US" dirty="0"/>
              <a:t>Remove </a:t>
            </a:r>
            <a:r>
              <a:rPr lang="en-US" dirty="0" err="1"/>
              <a:t>Ssn</a:t>
            </a:r>
            <a:r>
              <a:rPr lang="en-US" dirty="0"/>
              <a:t> from key</a:t>
            </a:r>
          </a:p>
          <a:p>
            <a:pPr lvl="2"/>
            <a:r>
              <a:rPr lang="en-US" sz="1800" dirty="0" err="1"/>
              <a:t>Pnumber</a:t>
            </a:r>
            <a:r>
              <a:rPr lang="en-US" sz="1800" dirty="0"/>
              <a:t> </a:t>
            </a:r>
            <a:r>
              <a:rPr lang="en-US" sz="1800" dirty="0">
                <a:latin typeface="Arial Unicode MS"/>
                <a:ea typeface="Arial Unicode MS"/>
                <a:cs typeface="Arial Unicode MS"/>
              </a:rPr>
              <a:t>→  {</a:t>
            </a:r>
            <a:r>
              <a:rPr lang="en-US" sz="1800" dirty="0" err="1"/>
              <a:t>Pname</a:t>
            </a:r>
            <a:r>
              <a:rPr lang="en-US" sz="1800" dirty="0"/>
              <a:t>, </a:t>
            </a:r>
            <a:r>
              <a:rPr lang="en-US" sz="1800" dirty="0" err="1"/>
              <a:t>Plocation</a:t>
            </a:r>
            <a:r>
              <a:rPr lang="en-US" sz="1800" dirty="0"/>
              <a:t>}</a:t>
            </a:r>
          </a:p>
          <a:p>
            <a:pPr lvl="3"/>
            <a:r>
              <a:rPr lang="en-US" sz="1800" dirty="0" err="1"/>
              <a:t>Pname</a:t>
            </a:r>
            <a:r>
              <a:rPr lang="en-US" sz="1800" dirty="0"/>
              <a:t> and </a:t>
            </a:r>
            <a:r>
              <a:rPr lang="en-US" sz="1800" dirty="0" err="1"/>
              <a:t>Plocation</a:t>
            </a:r>
            <a:r>
              <a:rPr lang="en-US" sz="1800" dirty="0"/>
              <a:t> are both independent of the employee’s </a:t>
            </a:r>
            <a:r>
              <a:rPr lang="en-US" sz="1800" dirty="0" err="1"/>
              <a:t>Ssn</a:t>
            </a:r>
            <a:endParaRPr lang="en-US" sz="1800" dirty="0"/>
          </a:p>
          <a:p>
            <a:pPr lvl="1"/>
            <a:r>
              <a:rPr lang="en-US" dirty="0"/>
              <a:t>EMP_PROJ is not 2NF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22815" t="51582" r="4351"/>
          <a:stretch>
            <a:fillRect/>
          </a:stretch>
        </p:blipFill>
        <p:spPr bwMode="auto">
          <a:xfrm>
            <a:off x="6506501" y="2067233"/>
            <a:ext cx="5562600" cy="1627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 Normal Form (2NF)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3088446"/>
            <a:ext cx="9113520" cy="304248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Consider the above relation schema</a:t>
            </a:r>
          </a:p>
          <a:p>
            <a:pPr lvl="1"/>
            <a:r>
              <a:rPr lang="en-US" dirty="0" err="1"/>
              <a:t>Iname</a:t>
            </a:r>
            <a:r>
              <a:rPr lang="en-US" dirty="0"/>
              <a:t> – Instructor Name</a:t>
            </a:r>
          </a:p>
          <a:p>
            <a:pPr lvl="1"/>
            <a:r>
              <a:rPr lang="en-US" dirty="0" err="1"/>
              <a:t>Cname</a:t>
            </a:r>
            <a:r>
              <a:rPr lang="en-US" dirty="0"/>
              <a:t>, </a:t>
            </a:r>
            <a:r>
              <a:rPr lang="en-US" dirty="0" err="1"/>
              <a:t>Cnumber</a:t>
            </a:r>
            <a:r>
              <a:rPr lang="en-US" dirty="0"/>
              <a:t> – Course name and number</a:t>
            </a:r>
          </a:p>
          <a:p>
            <a:r>
              <a:rPr lang="en-US" sz="2200" dirty="0"/>
              <a:t>Is this schema in 2NF?</a:t>
            </a:r>
          </a:p>
          <a:p>
            <a:pPr lvl="1"/>
            <a:r>
              <a:rPr lang="en-US" dirty="0"/>
              <a:t>What are the dependencies?</a:t>
            </a:r>
          </a:p>
          <a:p>
            <a:pPr lvl="2"/>
            <a:r>
              <a:rPr lang="en-US" sz="1800" dirty="0" err="1"/>
              <a:t>EmpId</a:t>
            </a:r>
            <a:r>
              <a:rPr lang="en-US" sz="1800" dirty="0">
                <a:latin typeface="Arial Unicode MS"/>
                <a:ea typeface="Arial Unicode MS"/>
                <a:cs typeface="Arial Unicode MS"/>
              </a:rPr>
              <a:t>→ </a:t>
            </a:r>
            <a:r>
              <a:rPr lang="en-US" sz="1800" dirty="0" err="1">
                <a:latin typeface="Arial Unicode MS"/>
                <a:ea typeface="Arial Unicode MS"/>
                <a:cs typeface="Arial Unicode MS"/>
              </a:rPr>
              <a:t>Iname</a:t>
            </a:r>
            <a:endParaRPr lang="en-US" sz="1800" dirty="0"/>
          </a:p>
          <a:p>
            <a:pPr lvl="2"/>
            <a:r>
              <a:rPr lang="en-US" sz="1800" dirty="0" err="1"/>
              <a:t>SecId</a:t>
            </a:r>
            <a:r>
              <a:rPr lang="en-US" sz="1800" dirty="0">
                <a:latin typeface="Arial Unicode MS"/>
                <a:ea typeface="Arial Unicode MS"/>
                <a:cs typeface="Arial Unicode MS"/>
              </a:rPr>
              <a:t>→ {</a:t>
            </a:r>
            <a:r>
              <a:rPr lang="en-US" sz="1800" dirty="0" err="1">
                <a:latin typeface="Arial Unicode MS"/>
                <a:ea typeface="Arial Unicode MS"/>
                <a:cs typeface="Arial Unicode MS"/>
              </a:rPr>
              <a:t>Cname</a:t>
            </a:r>
            <a:r>
              <a:rPr lang="en-US" sz="1800" dirty="0">
                <a:latin typeface="Arial Unicode MS"/>
                <a:ea typeface="Arial Unicode MS"/>
                <a:cs typeface="Arial Unicode MS"/>
              </a:rPr>
              <a:t>, </a:t>
            </a:r>
            <a:r>
              <a:rPr lang="en-US" sz="1800" dirty="0" err="1">
                <a:latin typeface="Arial Unicode MS"/>
                <a:ea typeface="Arial Unicode MS"/>
                <a:cs typeface="Arial Unicode MS"/>
              </a:rPr>
              <a:t>Cnumber</a:t>
            </a:r>
            <a:r>
              <a:rPr lang="en-US" sz="1800" dirty="0">
                <a:latin typeface="Arial Unicode MS"/>
                <a:ea typeface="Arial Unicode MS"/>
                <a:cs typeface="Arial Unicode MS"/>
              </a:rPr>
              <a:t>}</a:t>
            </a:r>
          </a:p>
          <a:p>
            <a:pPr lvl="1"/>
            <a:r>
              <a:rPr lang="en-US" dirty="0">
                <a:latin typeface="Arial Unicode MS"/>
                <a:ea typeface="Arial Unicode MS"/>
                <a:cs typeface="Arial Unicode MS"/>
              </a:rPr>
              <a:t>2NF?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465008"/>
              </p:ext>
            </p:extLst>
          </p:nvPr>
        </p:nvGraphicFramePr>
        <p:xfrm>
          <a:off x="1981200" y="2418737"/>
          <a:ext cx="4953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b="0" u="sng" dirty="0" err="1">
                          <a:solidFill>
                            <a:schemeClr val="tx1"/>
                          </a:solidFill>
                        </a:rPr>
                        <a:t>EmpId</a:t>
                      </a:r>
                      <a:endParaRPr lang="en-US" sz="1400" b="0" u="sn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u="sng" dirty="0" err="1">
                          <a:solidFill>
                            <a:schemeClr val="tx1"/>
                          </a:solidFill>
                        </a:rPr>
                        <a:t>SecId</a:t>
                      </a:r>
                      <a:endParaRPr lang="en-US" sz="1400" b="0" u="sn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u="none" dirty="0" err="1">
                          <a:solidFill>
                            <a:schemeClr val="tx1"/>
                          </a:solidFill>
                        </a:rPr>
                        <a:t>Cname</a:t>
                      </a:r>
                      <a:endParaRPr lang="en-US" sz="1400" b="0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err="1">
                          <a:solidFill>
                            <a:schemeClr val="tx1"/>
                          </a:solidFill>
                        </a:rPr>
                        <a:t>Cnumber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err="1">
                          <a:solidFill>
                            <a:schemeClr val="tx1"/>
                          </a:solidFill>
                        </a:rPr>
                        <a:t>Iname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981200" y="2037737"/>
            <a:ext cx="2831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INSTRUCTOR_SECTIONS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 Normal Form (2NF)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3342968"/>
            <a:ext cx="9113520" cy="2787958"/>
          </a:xfrm>
        </p:spPr>
        <p:txBody>
          <a:bodyPr/>
          <a:lstStyle/>
          <a:p>
            <a:r>
              <a:rPr lang="en-US" dirty="0"/>
              <a:t>Consider the above relation schema</a:t>
            </a:r>
          </a:p>
          <a:p>
            <a:pPr lvl="1"/>
            <a:r>
              <a:rPr lang="en-US" dirty="0"/>
              <a:t>Dept – Department Name</a:t>
            </a:r>
          </a:p>
          <a:p>
            <a:pPr lvl="1"/>
            <a:r>
              <a:rPr lang="en-US" dirty="0" err="1"/>
              <a:t>Cname</a:t>
            </a:r>
            <a:r>
              <a:rPr lang="en-US" dirty="0"/>
              <a:t> – Course Name</a:t>
            </a:r>
          </a:p>
          <a:p>
            <a:r>
              <a:rPr lang="en-US" sz="2200" dirty="0"/>
              <a:t>Is this schema in 2NF?</a:t>
            </a:r>
          </a:p>
          <a:p>
            <a:pPr lvl="1"/>
            <a:r>
              <a:rPr lang="en-US" dirty="0"/>
              <a:t>What are the functional dependencies?</a:t>
            </a:r>
          </a:p>
          <a:p>
            <a:pPr lvl="2"/>
            <a:r>
              <a:rPr lang="en-US" sz="1800" dirty="0"/>
              <a:t>{</a:t>
            </a:r>
            <a:r>
              <a:rPr lang="en-US" sz="1800" dirty="0" err="1"/>
              <a:t>Dept</a:t>
            </a:r>
            <a:r>
              <a:rPr lang="en-US" sz="1800" dirty="0"/>
              <a:t>, </a:t>
            </a:r>
            <a:r>
              <a:rPr lang="en-US" sz="1800" dirty="0" err="1"/>
              <a:t>CourseNo</a:t>
            </a:r>
            <a:r>
              <a:rPr lang="en-US" sz="1800" dirty="0"/>
              <a:t>} </a:t>
            </a:r>
            <a:r>
              <a:rPr lang="en-US" sz="1800" dirty="0">
                <a:latin typeface="Arial Unicode MS"/>
                <a:ea typeface="Arial Unicode MS"/>
                <a:cs typeface="Arial Unicode MS"/>
              </a:rPr>
              <a:t>→ </a:t>
            </a:r>
            <a:r>
              <a:rPr lang="en-US" sz="1800" dirty="0" err="1">
                <a:latin typeface="Arial Unicode MS"/>
                <a:ea typeface="Arial Unicode MS"/>
                <a:cs typeface="Arial Unicode MS"/>
              </a:rPr>
              <a:t>Cname</a:t>
            </a:r>
            <a:endParaRPr lang="en-US" sz="1800" dirty="0"/>
          </a:p>
          <a:p>
            <a:pPr lvl="1"/>
            <a:r>
              <a:rPr lang="en-US" dirty="0">
                <a:latin typeface="Arial Unicode MS"/>
                <a:ea typeface="Arial Unicode MS"/>
                <a:cs typeface="Arial Unicode MS"/>
              </a:rPr>
              <a:t>2NF?</a:t>
            </a:r>
            <a:endParaRPr lang="en-US" dirty="0"/>
          </a:p>
          <a:p>
            <a:endParaRPr lang="en-US" dirty="0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8791328"/>
              </p:ext>
            </p:extLst>
          </p:nvPr>
        </p:nvGraphicFramePr>
        <p:xfrm>
          <a:off x="1981200" y="2595718"/>
          <a:ext cx="29718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b="0" u="sng" dirty="0">
                          <a:solidFill>
                            <a:schemeClr val="tx1"/>
                          </a:solidFill>
                        </a:rPr>
                        <a:t>Dept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u="sng" dirty="0" err="1">
                          <a:solidFill>
                            <a:schemeClr val="tx1"/>
                          </a:solidFill>
                        </a:rPr>
                        <a:t>CourseNo</a:t>
                      </a:r>
                      <a:endParaRPr lang="en-US" sz="1400" b="0" u="sn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u="none" dirty="0" err="1">
                          <a:solidFill>
                            <a:schemeClr val="tx1"/>
                          </a:solidFill>
                        </a:rPr>
                        <a:t>Cname</a:t>
                      </a:r>
                      <a:endParaRPr lang="en-US" sz="1400" b="0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981200" y="2214718"/>
            <a:ext cx="1199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COURSES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 Normal Form (2NF)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059861"/>
            <a:ext cx="9113520" cy="4071066"/>
          </a:xfrm>
        </p:spPr>
        <p:txBody>
          <a:bodyPr/>
          <a:lstStyle/>
          <a:p>
            <a:r>
              <a:rPr lang="en-US" sz="1800" dirty="0"/>
              <a:t>EMP_PROJ had three FDs</a:t>
            </a:r>
          </a:p>
          <a:p>
            <a:pPr lvl="1"/>
            <a:r>
              <a:rPr lang="en-US" dirty="0"/>
              <a:t>{</a:t>
            </a:r>
            <a:r>
              <a:rPr lang="en-US" dirty="0" err="1"/>
              <a:t>Ssn,Pnumber</a:t>
            </a:r>
            <a:r>
              <a:rPr lang="en-US" dirty="0"/>
              <a:t>} </a:t>
            </a:r>
            <a:r>
              <a:rPr lang="en-US" dirty="0">
                <a:latin typeface="Arial Unicode MS"/>
                <a:ea typeface="Arial Unicode MS"/>
                <a:cs typeface="Arial Unicode MS"/>
              </a:rPr>
              <a:t>→ Hours</a:t>
            </a:r>
          </a:p>
          <a:p>
            <a:pPr lvl="1"/>
            <a:r>
              <a:rPr lang="en-US" dirty="0" err="1">
                <a:latin typeface="Arial Unicode MS"/>
                <a:ea typeface="Arial Unicode MS"/>
                <a:cs typeface="Arial Unicode MS"/>
              </a:rPr>
              <a:t>Ssn</a:t>
            </a:r>
            <a:r>
              <a:rPr lang="en-US" dirty="0">
                <a:latin typeface="Arial Unicode MS"/>
                <a:ea typeface="Arial Unicode MS"/>
                <a:cs typeface="Arial Unicode MS"/>
              </a:rPr>
              <a:t> → </a:t>
            </a:r>
            <a:r>
              <a:rPr lang="en-US" dirty="0" err="1">
                <a:latin typeface="Arial Unicode MS"/>
                <a:ea typeface="Arial Unicode MS"/>
                <a:cs typeface="Arial Unicode MS"/>
              </a:rPr>
              <a:t>Ename</a:t>
            </a:r>
            <a:endParaRPr lang="en-US" dirty="0">
              <a:latin typeface="Arial Unicode MS"/>
              <a:ea typeface="Arial Unicode MS"/>
              <a:cs typeface="Arial Unicode MS"/>
            </a:endParaRPr>
          </a:p>
          <a:p>
            <a:pPr lvl="1"/>
            <a:r>
              <a:rPr lang="en-US" dirty="0" err="1">
                <a:latin typeface="Arial Unicode MS"/>
                <a:ea typeface="Arial Unicode MS"/>
                <a:cs typeface="Arial Unicode MS"/>
              </a:rPr>
              <a:t>Pnumber</a:t>
            </a:r>
            <a:r>
              <a:rPr lang="en-US" dirty="0">
                <a:latin typeface="Arial Unicode MS"/>
                <a:ea typeface="Arial Unicode MS"/>
                <a:cs typeface="Arial Unicode MS"/>
              </a:rPr>
              <a:t> → {</a:t>
            </a:r>
            <a:r>
              <a:rPr lang="en-US" dirty="0" err="1">
                <a:latin typeface="Arial Unicode MS"/>
                <a:ea typeface="Arial Unicode MS"/>
                <a:cs typeface="Arial Unicode MS"/>
              </a:rPr>
              <a:t>Pname</a:t>
            </a:r>
            <a:r>
              <a:rPr lang="en-US" dirty="0">
                <a:latin typeface="Arial Unicode MS"/>
                <a:ea typeface="Arial Unicode MS"/>
                <a:cs typeface="Arial Unicode MS"/>
              </a:rPr>
              <a:t>, </a:t>
            </a:r>
            <a:r>
              <a:rPr lang="en-US" dirty="0" err="1">
                <a:latin typeface="Arial Unicode MS"/>
                <a:ea typeface="Arial Unicode MS"/>
                <a:cs typeface="Arial Unicode MS"/>
              </a:rPr>
              <a:t>Plocation</a:t>
            </a:r>
            <a:r>
              <a:rPr lang="en-US" dirty="0">
                <a:latin typeface="Arial Unicode MS"/>
                <a:ea typeface="Arial Unicode MS"/>
                <a:cs typeface="Arial Unicode MS"/>
              </a:rPr>
              <a:t>}</a:t>
            </a:r>
          </a:p>
          <a:p>
            <a:r>
              <a:rPr lang="en-US" dirty="0">
                <a:latin typeface="Arial Unicode MS"/>
                <a:ea typeface="Arial Unicode MS"/>
                <a:cs typeface="Arial Unicode MS"/>
              </a:rPr>
              <a:t>Becomes three </a:t>
            </a:r>
            <a:r>
              <a:rPr lang="en-US">
                <a:latin typeface="Arial Unicode MS"/>
                <a:ea typeface="Arial Unicode MS"/>
                <a:cs typeface="Arial Unicode MS"/>
              </a:rPr>
              <a:t>separate </a:t>
            </a:r>
            <a:br>
              <a:rPr lang="en-US">
                <a:latin typeface="Arial Unicode MS"/>
                <a:ea typeface="Arial Unicode MS"/>
                <a:cs typeface="Arial Unicode MS"/>
              </a:rPr>
            </a:br>
            <a:r>
              <a:rPr lang="en-US">
                <a:latin typeface="Arial Unicode MS"/>
                <a:ea typeface="Arial Unicode MS"/>
                <a:cs typeface="Arial Unicode MS"/>
              </a:rPr>
              <a:t>relations</a:t>
            </a:r>
            <a:r>
              <a:rPr lang="en-US" dirty="0">
                <a:latin typeface="Arial Unicode MS"/>
                <a:ea typeface="Arial Unicode MS"/>
                <a:cs typeface="Arial Unicode MS"/>
              </a:rPr>
              <a:t>, one for </a:t>
            </a:r>
            <a:r>
              <a:rPr lang="en-US">
                <a:latin typeface="Arial Unicode MS"/>
                <a:ea typeface="Arial Unicode MS"/>
                <a:cs typeface="Arial Unicode MS"/>
              </a:rPr>
              <a:t>each </a:t>
            </a:r>
            <a:br>
              <a:rPr lang="en-US">
                <a:latin typeface="Arial Unicode MS"/>
                <a:ea typeface="Arial Unicode MS"/>
                <a:cs typeface="Arial Unicode MS"/>
              </a:rPr>
            </a:br>
            <a:r>
              <a:rPr lang="en-US">
                <a:latin typeface="Arial Unicode MS"/>
                <a:ea typeface="Arial Unicode MS"/>
                <a:cs typeface="Arial Unicode MS"/>
              </a:rPr>
              <a:t>dependency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12503" t="3435" b="50763"/>
          <a:stretch>
            <a:fillRect/>
          </a:stretch>
        </p:blipFill>
        <p:spPr bwMode="auto">
          <a:xfrm>
            <a:off x="4827642" y="2059860"/>
            <a:ext cx="6399213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 Normal Form (2NF)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4191001"/>
            <a:ext cx="9113520" cy="2091812"/>
          </a:xfrm>
        </p:spPr>
        <p:txBody>
          <a:bodyPr>
            <a:normAutofit fontScale="92500" lnSpcReduction="10000"/>
          </a:bodyPr>
          <a:lstStyle/>
          <a:p>
            <a:r>
              <a:rPr lang="en-US" sz="1800" dirty="0"/>
              <a:t>INSTRUCTOR_SECTIONS</a:t>
            </a:r>
          </a:p>
          <a:p>
            <a:pPr lvl="1"/>
            <a:r>
              <a:rPr lang="en-US" sz="1900" dirty="0" err="1"/>
              <a:t>EmpId</a:t>
            </a:r>
            <a:r>
              <a:rPr lang="en-US" sz="1900" dirty="0">
                <a:latin typeface="Arial Unicode MS"/>
                <a:ea typeface="Arial Unicode MS"/>
                <a:cs typeface="Arial Unicode MS"/>
              </a:rPr>
              <a:t>→ </a:t>
            </a:r>
            <a:r>
              <a:rPr lang="en-US" sz="1900" dirty="0" err="1">
                <a:latin typeface="Arial Unicode MS"/>
                <a:ea typeface="Arial Unicode MS"/>
                <a:cs typeface="Arial Unicode MS"/>
              </a:rPr>
              <a:t>Iname</a:t>
            </a:r>
            <a:endParaRPr lang="en-US" sz="1900" dirty="0"/>
          </a:p>
          <a:p>
            <a:pPr lvl="1"/>
            <a:r>
              <a:rPr lang="en-US" sz="1900" dirty="0" err="1"/>
              <a:t>SecId</a:t>
            </a:r>
            <a:r>
              <a:rPr lang="en-US" sz="1900" dirty="0">
                <a:latin typeface="Arial Unicode MS"/>
                <a:ea typeface="Arial Unicode MS"/>
                <a:cs typeface="Arial Unicode MS"/>
              </a:rPr>
              <a:t>→ {</a:t>
            </a:r>
            <a:r>
              <a:rPr lang="en-US" sz="1900" dirty="0" err="1">
                <a:latin typeface="Arial Unicode MS"/>
                <a:ea typeface="Arial Unicode MS"/>
                <a:cs typeface="Arial Unicode MS"/>
              </a:rPr>
              <a:t>Cname</a:t>
            </a:r>
            <a:r>
              <a:rPr lang="en-US" sz="1900" dirty="0">
                <a:latin typeface="Arial Unicode MS"/>
                <a:ea typeface="Arial Unicode MS"/>
                <a:cs typeface="Arial Unicode MS"/>
              </a:rPr>
              <a:t>, </a:t>
            </a:r>
            <a:r>
              <a:rPr lang="en-US" sz="1900" dirty="0" err="1">
                <a:latin typeface="Arial Unicode MS"/>
                <a:ea typeface="Arial Unicode MS"/>
                <a:cs typeface="Arial Unicode MS"/>
              </a:rPr>
              <a:t>Cnumber</a:t>
            </a:r>
            <a:r>
              <a:rPr lang="en-US" sz="1900" dirty="0">
                <a:latin typeface="Arial Unicode MS"/>
                <a:ea typeface="Arial Unicode MS"/>
                <a:cs typeface="Arial Unicode MS"/>
              </a:rPr>
              <a:t>}</a:t>
            </a:r>
          </a:p>
          <a:p>
            <a:r>
              <a:rPr lang="en-US" dirty="0">
                <a:latin typeface="Arial Unicode MS"/>
                <a:ea typeface="Arial Unicode MS"/>
                <a:cs typeface="Arial Unicode MS"/>
              </a:rPr>
              <a:t>Becomes two separate relations, one for each dependency</a:t>
            </a:r>
          </a:p>
          <a:p>
            <a:pPr lvl="1"/>
            <a:r>
              <a:rPr lang="en-US" sz="1900" dirty="0">
                <a:latin typeface="Arial Unicode MS"/>
                <a:ea typeface="Arial Unicode MS"/>
                <a:cs typeface="Arial Unicode MS"/>
              </a:rPr>
              <a:t>IS3 is our original primary key</a:t>
            </a:r>
          </a:p>
          <a:p>
            <a:pPr lvl="1"/>
            <a:r>
              <a:rPr lang="en-US" sz="1900" dirty="0">
                <a:latin typeface="Arial Unicode MS"/>
                <a:ea typeface="Arial Unicode MS"/>
                <a:cs typeface="Arial Unicode MS"/>
              </a:rPr>
              <a:t>Keeps relationship between Instructors and Sections, but nothing else</a:t>
            </a:r>
            <a:endParaRPr lang="en-US" sz="1600" dirty="0"/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1469110"/>
              </p:ext>
            </p:extLst>
          </p:nvPr>
        </p:nvGraphicFramePr>
        <p:xfrm>
          <a:off x="1981200" y="2492480"/>
          <a:ext cx="4953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b="0" u="sng" dirty="0" err="1">
                          <a:solidFill>
                            <a:schemeClr val="tx1"/>
                          </a:solidFill>
                        </a:rPr>
                        <a:t>EmpId</a:t>
                      </a:r>
                      <a:endParaRPr lang="en-US" sz="1400" b="0" u="sn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u="sng" dirty="0" err="1">
                          <a:solidFill>
                            <a:schemeClr val="tx1"/>
                          </a:solidFill>
                        </a:rPr>
                        <a:t>SecId</a:t>
                      </a:r>
                      <a:endParaRPr lang="en-US" sz="1400" b="0" u="sn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u="none" dirty="0" err="1">
                          <a:solidFill>
                            <a:schemeClr val="tx1"/>
                          </a:solidFill>
                        </a:rPr>
                        <a:t>Cname</a:t>
                      </a:r>
                      <a:endParaRPr lang="en-US" sz="1400" b="0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err="1">
                          <a:solidFill>
                            <a:schemeClr val="tx1"/>
                          </a:solidFill>
                        </a:rPr>
                        <a:t>Cnumber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err="1">
                          <a:solidFill>
                            <a:schemeClr val="tx1"/>
                          </a:solidFill>
                        </a:rPr>
                        <a:t>Iname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981200" y="2111480"/>
            <a:ext cx="2831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INSTRUCTOR_SECTIONS</a:t>
            </a:r>
          </a:p>
        </p:txBody>
      </p:sp>
      <p:graphicFrame>
        <p:nvGraphicFramePr>
          <p:cNvPr id="8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0939347"/>
              </p:ext>
            </p:extLst>
          </p:nvPr>
        </p:nvGraphicFramePr>
        <p:xfrm>
          <a:off x="1981200" y="3640394"/>
          <a:ext cx="19812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b="0" u="sng" dirty="0" err="1">
                          <a:solidFill>
                            <a:schemeClr val="tx1"/>
                          </a:solidFill>
                        </a:rPr>
                        <a:t>EmpId</a:t>
                      </a:r>
                      <a:endParaRPr lang="en-US" sz="1400" b="0" u="sn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u="none" dirty="0" err="1">
                          <a:solidFill>
                            <a:schemeClr val="tx1"/>
                          </a:solidFill>
                        </a:rPr>
                        <a:t>Iname</a:t>
                      </a:r>
                      <a:endParaRPr lang="en-US" sz="1400" b="0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981200" y="3259394"/>
            <a:ext cx="452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IS1</a:t>
            </a:r>
          </a:p>
        </p:txBody>
      </p:sp>
      <p:graphicFrame>
        <p:nvGraphicFramePr>
          <p:cNvPr id="10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7270317"/>
              </p:ext>
            </p:extLst>
          </p:nvPr>
        </p:nvGraphicFramePr>
        <p:xfrm>
          <a:off x="4343400" y="3640394"/>
          <a:ext cx="27432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b="0" u="sng" dirty="0" err="1">
                          <a:solidFill>
                            <a:schemeClr val="tx1"/>
                          </a:solidFill>
                        </a:rPr>
                        <a:t>SecId</a:t>
                      </a:r>
                      <a:endParaRPr lang="en-US" sz="1400" b="0" u="sn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u="none" dirty="0" err="1">
                          <a:solidFill>
                            <a:schemeClr val="tx1"/>
                          </a:solidFill>
                        </a:rPr>
                        <a:t>Cname</a:t>
                      </a:r>
                      <a:endParaRPr lang="en-US" sz="1400" b="0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u="none" dirty="0" err="1">
                          <a:solidFill>
                            <a:schemeClr val="tx1"/>
                          </a:solidFill>
                        </a:rPr>
                        <a:t>Cnumber</a:t>
                      </a:r>
                      <a:endParaRPr lang="en-US" sz="1400" b="0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343401" y="3259394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IS2</a:t>
            </a:r>
          </a:p>
        </p:txBody>
      </p:sp>
      <p:graphicFrame>
        <p:nvGraphicFramePr>
          <p:cNvPr id="12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6188760"/>
              </p:ext>
            </p:extLst>
          </p:nvPr>
        </p:nvGraphicFramePr>
        <p:xfrm>
          <a:off x="7467600" y="3640394"/>
          <a:ext cx="19812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b="0" u="sng" dirty="0" err="1">
                          <a:solidFill>
                            <a:schemeClr val="tx1"/>
                          </a:solidFill>
                        </a:rPr>
                        <a:t>EmpId</a:t>
                      </a:r>
                      <a:endParaRPr lang="en-US" sz="1400" b="0" u="sn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u="sng" dirty="0" err="1">
                          <a:solidFill>
                            <a:schemeClr val="tx1"/>
                          </a:solidFill>
                        </a:rPr>
                        <a:t>SecId</a:t>
                      </a:r>
                      <a:endParaRPr lang="en-US" sz="1400" b="0" u="sn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7467600" y="3259394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IS3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1451C-7B6C-4C56-A74A-808F187B0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ALERTS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B3B6D-611C-426B-9E2C-131AE700E9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400"/>
              <a:t>Access Week 6 is due Sunday before 11:59pm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3749420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Third Normal Form (3NF)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3NF is even stricter than 2NF</a:t>
            </a:r>
          </a:p>
          <a:p>
            <a:pPr lvl="1"/>
            <a:r>
              <a:rPr lang="en-US" sz="2400" dirty="0"/>
              <a:t>A relation schema R is in 3NF if it is in 2NF and if no nonprime attribute of R is </a:t>
            </a:r>
            <a:r>
              <a:rPr lang="en-US" sz="2400" i="1" dirty="0"/>
              <a:t>transitively dependent</a:t>
            </a:r>
            <a:r>
              <a:rPr lang="en-US" sz="2400" dirty="0"/>
              <a:t> on the primary key</a:t>
            </a:r>
          </a:p>
          <a:p>
            <a:pPr marL="671512" lvl="2" indent="0">
              <a:buNone/>
            </a:pPr>
            <a:endParaRPr lang="en-US" sz="18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Third Normal Form (3NF)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Testing for 3NF</a:t>
            </a:r>
          </a:p>
          <a:p>
            <a:pPr lvl="1"/>
            <a:r>
              <a:rPr lang="en-US" sz="2400" dirty="0"/>
              <a:t>First make sure the relation schema is in 2NF</a:t>
            </a:r>
          </a:p>
          <a:p>
            <a:pPr lvl="2"/>
            <a:r>
              <a:rPr lang="en-US" sz="2000" dirty="0"/>
              <a:t>If it isn’t in 2NF, it can’t be in 3NF</a:t>
            </a:r>
          </a:p>
          <a:p>
            <a:pPr lvl="1"/>
            <a:r>
              <a:rPr lang="en-US" sz="2400" dirty="0"/>
              <a:t>Next determine if there are any </a:t>
            </a:r>
            <a:r>
              <a:rPr lang="en-US" sz="2400" dirty="0" err="1"/>
              <a:t>nonkey</a:t>
            </a:r>
            <a:r>
              <a:rPr lang="en-US" sz="2400" dirty="0"/>
              <a:t> attributes that are functionally determined by other </a:t>
            </a:r>
            <a:r>
              <a:rPr lang="en-US" sz="2400" dirty="0" err="1"/>
              <a:t>nonkey</a:t>
            </a:r>
            <a:r>
              <a:rPr lang="en-US" sz="2400" dirty="0"/>
              <a:t> attributes</a:t>
            </a:r>
          </a:p>
          <a:p>
            <a:pPr lvl="2"/>
            <a:r>
              <a:rPr lang="en-US" sz="2000" dirty="0"/>
              <a:t>If so you have a transitive dependency and are not in 3NF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Third Normal Form (3NF)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841523"/>
            <a:ext cx="9113520" cy="3510116"/>
          </a:xfrm>
        </p:spPr>
        <p:txBody>
          <a:bodyPr/>
          <a:lstStyle/>
          <a:p>
            <a:r>
              <a:rPr lang="en-US" dirty="0"/>
              <a:t>Consider EMP_DEPT above</a:t>
            </a:r>
          </a:p>
          <a:p>
            <a:pPr lvl="1"/>
            <a:r>
              <a:rPr lang="en-US" dirty="0"/>
              <a:t>Is it in 3NF?</a:t>
            </a:r>
          </a:p>
          <a:p>
            <a:pPr lvl="1"/>
            <a:r>
              <a:rPr lang="en-US" dirty="0"/>
              <a:t>First, is it in 2NF?</a:t>
            </a:r>
          </a:p>
          <a:p>
            <a:pPr lvl="2"/>
            <a:r>
              <a:rPr lang="en-US" sz="1800" dirty="0"/>
              <a:t>Yes – only a single attribute in primary key – 2NF</a:t>
            </a:r>
          </a:p>
          <a:p>
            <a:pPr lvl="1"/>
            <a:r>
              <a:rPr lang="en-US" dirty="0"/>
              <a:t>Are there any transitive dependencies?</a:t>
            </a:r>
          </a:p>
          <a:p>
            <a:pPr lvl="2"/>
            <a:r>
              <a:rPr lang="en-US" sz="1800" dirty="0"/>
              <a:t>Yes:</a:t>
            </a:r>
          </a:p>
          <a:p>
            <a:pPr lvl="3"/>
            <a:r>
              <a:rPr lang="en-US" sz="1800" dirty="0" err="1"/>
              <a:t>Dnumber</a:t>
            </a:r>
            <a:r>
              <a:rPr lang="en-US" sz="1800" dirty="0"/>
              <a:t> </a:t>
            </a:r>
            <a:r>
              <a:rPr lang="en-US" sz="1800" dirty="0">
                <a:latin typeface="Arial Unicode MS"/>
                <a:ea typeface="Arial Unicode MS"/>
                <a:cs typeface="Arial Unicode MS"/>
              </a:rPr>
              <a:t>→ {</a:t>
            </a:r>
            <a:r>
              <a:rPr lang="en-US" sz="1800" dirty="0" err="1">
                <a:latin typeface="Arial Unicode MS"/>
                <a:ea typeface="Arial Unicode MS"/>
                <a:cs typeface="Arial Unicode MS"/>
              </a:rPr>
              <a:t>Dname</a:t>
            </a:r>
            <a:r>
              <a:rPr lang="en-US" sz="1800" dirty="0">
                <a:latin typeface="Arial Unicode MS"/>
                <a:ea typeface="Arial Unicode MS"/>
                <a:cs typeface="Arial Unicode MS"/>
              </a:rPr>
              <a:t>, </a:t>
            </a:r>
            <a:r>
              <a:rPr lang="en-US" sz="1800" dirty="0" err="1">
                <a:latin typeface="Arial Unicode MS"/>
                <a:ea typeface="Arial Unicode MS"/>
                <a:cs typeface="Arial Unicode MS"/>
              </a:rPr>
              <a:t>Dmgr_ssn</a:t>
            </a:r>
            <a:r>
              <a:rPr lang="en-US" sz="1800" dirty="0">
                <a:latin typeface="Arial Unicode MS"/>
                <a:ea typeface="Arial Unicode MS"/>
                <a:cs typeface="Arial Unicode MS"/>
              </a:rPr>
              <a:t>}</a:t>
            </a:r>
          </a:p>
          <a:p>
            <a:pPr lvl="3"/>
            <a:r>
              <a:rPr lang="en-US" sz="1800" dirty="0" err="1">
                <a:latin typeface="Arial Unicode MS"/>
                <a:ea typeface="Arial Unicode MS"/>
                <a:cs typeface="Arial Unicode MS"/>
              </a:rPr>
              <a:t>Ssn</a:t>
            </a:r>
            <a:r>
              <a:rPr lang="en-US" sz="1800" dirty="0">
                <a:latin typeface="Arial Unicode MS"/>
                <a:ea typeface="Arial Unicode MS"/>
                <a:cs typeface="Arial Unicode MS"/>
              </a:rPr>
              <a:t> → </a:t>
            </a:r>
            <a:r>
              <a:rPr lang="en-US" sz="1800" dirty="0" err="1">
                <a:latin typeface="Arial Unicode MS"/>
                <a:ea typeface="Arial Unicode MS"/>
                <a:cs typeface="Arial Unicode MS"/>
              </a:rPr>
              <a:t>Dnumber</a:t>
            </a:r>
            <a:endParaRPr lang="en-US" sz="1800" dirty="0">
              <a:latin typeface="Arial Unicode MS"/>
              <a:ea typeface="Arial Unicode MS"/>
              <a:cs typeface="Arial Unicode MS"/>
            </a:endParaRPr>
          </a:p>
          <a:p>
            <a:pPr lvl="2"/>
            <a:r>
              <a:rPr lang="en-US" sz="1600" dirty="0">
                <a:latin typeface="Arial Unicode MS"/>
                <a:ea typeface="Arial Unicode MS"/>
                <a:cs typeface="Arial Unicode MS"/>
              </a:rPr>
              <a:t>Not in 3NF</a:t>
            </a:r>
            <a:endParaRPr lang="en-US" sz="16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12503" t="54962" b="30153"/>
          <a:stretch>
            <a:fillRect/>
          </a:stretch>
        </p:blipFill>
        <p:spPr bwMode="auto">
          <a:xfrm>
            <a:off x="5685511" y="2020531"/>
            <a:ext cx="6399213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Third Normal Form (3NF)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3008671"/>
            <a:ext cx="9113520" cy="3122255"/>
          </a:xfrm>
        </p:spPr>
        <p:txBody>
          <a:bodyPr/>
          <a:lstStyle/>
          <a:p>
            <a:r>
              <a:rPr lang="en-US" dirty="0"/>
              <a:t>Consider COURSE_SECTIONS above</a:t>
            </a:r>
          </a:p>
          <a:p>
            <a:pPr lvl="2"/>
            <a:r>
              <a:rPr lang="en-US" sz="1600" dirty="0" err="1"/>
              <a:t>SecId</a:t>
            </a:r>
            <a:r>
              <a:rPr lang="en-US" sz="1600" dirty="0"/>
              <a:t> – section ID</a:t>
            </a:r>
          </a:p>
          <a:p>
            <a:pPr lvl="2"/>
            <a:r>
              <a:rPr lang="en-US" sz="1600" dirty="0" err="1"/>
              <a:t>CourseId</a:t>
            </a:r>
            <a:r>
              <a:rPr lang="en-US" sz="1600" dirty="0"/>
              <a:t> – special unique id for courses</a:t>
            </a:r>
          </a:p>
          <a:p>
            <a:pPr lvl="1"/>
            <a:r>
              <a:rPr lang="en-US" dirty="0"/>
              <a:t>Is it in 3NF?</a:t>
            </a:r>
          </a:p>
          <a:p>
            <a:pPr lvl="2"/>
            <a:r>
              <a:rPr lang="en-US" sz="1600" dirty="0"/>
              <a:t>First, is it in 2NF?</a:t>
            </a:r>
          </a:p>
          <a:p>
            <a:pPr lvl="3"/>
            <a:r>
              <a:rPr lang="en-US" sz="1600" dirty="0"/>
              <a:t>Dependencies:</a:t>
            </a:r>
          </a:p>
          <a:p>
            <a:pPr lvl="4"/>
            <a:r>
              <a:rPr lang="en-US" sz="1600" dirty="0" err="1"/>
              <a:t>SecId</a:t>
            </a:r>
            <a:r>
              <a:rPr lang="en-US" sz="1600" dirty="0"/>
              <a:t> </a:t>
            </a:r>
            <a:r>
              <a:rPr lang="en-US" sz="1600" dirty="0">
                <a:latin typeface="Arial Unicode MS"/>
                <a:ea typeface="Arial Unicode MS"/>
                <a:cs typeface="Arial Unicode MS"/>
              </a:rPr>
              <a:t>→ {</a:t>
            </a:r>
            <a:r>
              <a:rPr lang="en-US" sz="1600" dirty="0" err="1">
                <a:latin typeface="Arial Unicode MS"/>
                <a:ea typeface="Arial Unicode MS"/>
                <a:cs typeface="Arial Unicode MS"/>
              </a:rPr>
              <a:t>CourseId</a:t>
            </a:r>
            <a:r>
              <a:rPr lang="en-US" sz="1600" dirty="0">
                <a:latin typeface="Arial Unicode MS"/>
                <a:ea typeface="Arial Unicode MS"/>
                <a:cs typeface="Arial Unicode MS"/>
              </a:rPr>
              <a:t>, </a:t>
            </a:r>
            <a:r>
              <a:rPr lang="en-US" sz="1600" dirty="0" err="1">
                <a:latin typeface="Arial Unicode MS"/>
                <a:ea typeface="Arial Unicode MS"/>
                <a:cs typeface="Arial Unicode MS"/>
              </a:rPr>
              <a:t>Cname</a:t>
            </a:r>
            <a:r>
              <a:rPr lang="en-US" sz="1600" dirty="0">
                <a:latin typeface="Arial Unicode MS"/>
                <a:ea typeface="Arial Unicode MS"/>
                <a:cs typeface="Arial Unicode MS"/>
              </a:rPr>
              <a:t>, </a:t>
            </a:r>
            <a:r>
              <a:rPr lang="en-US" sz="1600" dirty="0" err="1">
                <a:latin typeface="Arial Unicode MS"/>
                <a:ea typeface="Arial Unicode MS"/>
                <a:cs typeface="Arial Unicode MS"/>
              </a:rPr>
              <a:t>Cnumber</a:t>
            </a:r>
            <a:r>
              <a:rPr lang="en-US" sz="1600" dirty="0">
                <a:latin typeface="Arial Unicode MS"/>
                <a:ea typeface="Arial Unicode MS"/>
                <a:cs typeface="Arial Unicode MS"/>
              </a:rPr>
              <a:t>, </a:t>
            </a:r>
            <a:r>
              <a:rPr lang="en-US" sz="1600" dirty="0" err="1">
                <a:latin typeface="Arial Unicode MS"/>
                <a:ea typeface="Arial Unicode MS"/>
                <a:cs typeface="Arial Unicode MS"/>
              </a:rPr>
              <a:t>Iname</a:t>
            </a:r>
            <a:r>
              <a:rPr lang="en-US" sz="1600" dirty="0">
                <a:latin typeface="Arial Unicode MS"/>
                <a:ea typeface="Arial Unicode MS"/>
                <a:cs typeface="Arial Unicode MS"/>
              </a:rPr>
              <a:t>}</a:t>
            </a:r>
          </a:p>
          <a:p>
            <a:pPr lvl="4"/>
            <a:r>
              <a:rPr lang="en-US" sz="1600" dirty="0" err="1">
                <a:latin typeface="Arial Unicode MS"/>
                <a:ea typeface="Arial Unicode MS"/>
                <a:cs typeface="Arial Unicode MS"/>
              </a:rPr>
              <a:t>CourseId</a:t>
            </a:r>
            <a:r>
              <a:rPr lang="en-US" sz="1600" dirty="0">
                <a:latin typeface="Arial Unicode MS"/>
                <a:ea typeface="Arial Unicode MS"/>
                <a:cs typeface="Arial Unicode MS"/>
              </a:rPr>
              <a:t> → {</a:t>
            </a:r>
            <a:r>
              <a:rPr lang="en-US" sz="1600" dirty="0" err="1">
                <a:latin typeface="Arial Unicode MS"/>
                <a:ea typeface="Arial Unicode MS"/>
                <a:cs typeface="Arial Unicode MS"/>
              </a:rPr>
              <a:t>Cname</a:t>
            </a:r>
            <a:r>
              <a:rPr lang="en-US" sz="1600" dirty="0">
                <a:latin typeface="Arial Unicode MS"/>
                <a:ea typeface="Arial Unicode MS"/>
                <a:cs typeface="Arial Unicode MS"/>
              </a:rPr>
              <a:t>, </a:t>
            </a:r>
            <a:r>
              <a:rPr lang="en-US" sz="1600" dirty="0" err="1">
                <a:latin typeface="Arial Unicode MS"/>
                <a:ea typeface="Arial Unicode MS"/>
                <a:cs typeface="Arial Unicode MS"/>
              </a:rPr>
              <a:t>Cnumber</a:t>
            </a:r>
            <a:r>
              <a:rPr lang="en-US" sz="1600" dirty="0">
                <a:latin typeface="Arial Unicode MS"/>
                <a:ea typeface="Arial Unicode MS"/>
                <a:cs typeface="Arial Unicode MS"/>
              </a:rPr>
              <a:t>}</a:t>
            </a:r>
            <a:endParaRPr lang="en-US" sz="1600" dirty="0"/>
          </a:p>
          <a:p>
            <a:pPr lvl="2"/>
            <a:r>
              <a:rPr lang="en-US" sz="1600" dirty="0"/>
              <a:t>Are there any transitive dependencies?</a:t>
            </a:r>
          </a:p>
          <a:p>
            <a:pPr lvl="2"/>
            <a:endParaRPr lang="en-US" dirty="0"/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6741"/>
              </p:ext>
            </p:extLst>
          </p:nvPr>
        </p:nvGraphicFramePr>
        <p:xfrm>
          <a:off x="1981200" y="2462961"/>
          <a:ext cx="4953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b="0" u="sng" dirty="0" err="1">
                          <a:solidFill>
                            <a:schemeClr val="tx1"/>
                          </a:solidFill>
                        </a:rPr>
                        <a:t>SecId</a:t>
                      </a:r>
                      <a:endParaRPr lang="en-US" sz="1400" b="0" u="sn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u="none" dirty="0" err="1">
                          <a:solidFill>
                            <a:schemeClr val="tx1"/>
                          </a:solidFill>
                        </a:rPr>
                        <a:t>CourseId</a:t>
                      </a:r>
                      <a:endParaRPr lang="en-US" sz="1400" b="0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u="none" dirty="0" err="1">
                          <a:solidFill>
                            <a:schemeClr val="tx1"/>
                          </a:solidFill>
                        </a:rPr>
                        <a:t>Cname</a:t>
                      </a:r>
                      <a:endParaRPr lang="en-US" sz="1400" b="0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err="1">
                          <a:solidFill>
                            <a:schemeClr val="tx1"/>
                          </a:solidFill>
                        </a:rPr>
                        <a:t>Cnumber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err="1">
                          <a:solidFill>
                            <a:schemeClr val="tx1"/>
                          </a:solidFill>
                        </a:rPr>
                        <a:t>Iname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981201" y="2081961"/>
            <a:ext cx="22914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COURSE_SECTIONS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Third Normal Form (3NF)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3132237"/>
            <a:ext cx="9113520" cy="2998689"/>
          </a:xfrm>
        </p:spPr>
        <p:txBody>
          <a:bodyPr/>
          <a:lstStyle/>
          <a:p>
            <a:r>
              <a:rPr lang="en-US" dirty="0"/>
              <a:t>Consider the above relation schema</a:t>
            </a:r>
          </a:p>
          <a:p>
            <a:pPr lvl="1"/>
            <a:r>
              <a:rPr lang="en-US" dirty="0"/>
              <a:t>Dept – Department Name</a:t>
            </a:r>
          </a:p>
          <a:p>
            <a:pPr lvl="1"/>
            <a:r>
              <a:rPr lang="en-US" dirty="0" err="1"/>
              <a:t>Cname</a:t>
            </a:r>
            <a:r>
              <a:rPr lang="en-US" dirty="0"/>
              <a:t> – Course Name</a:t>
            </a:r>
          </a:p>
          <a:p>
            <a:r>
              <a:rPr lang="en-US" sz="2200" dirty="0"/>
              <a:t>Is this schema in 3NF?</a:t>
            </a:r>
          </a:p>
          <a:p>
            <a:pPr lvl="1"/>
            <a:r>
              <a:rPr lang="en-US" dirty="0"/>
              <a:t>Is it in 2NF?</a:t>
            </a:r>
          </a:p>
          <a:p>
            <a:pPr lvl="2"/>
            <a:r>
              <a:rPr lang="en-US" dirty="0"/>
              <a:t>Dependencies:</a:t>
            </a:r>
          </a:p>
          <a:p>
            <a:pPr lvl="2"/>
            <a:r>
              <a:rPr lang="en-US" dirty="0"/>
              <a:t>{</a:t>
            </a:r>
            <a:r>
              <a:rPr lang="en-US" dirty="0" err="1"/>
              <a:t>Dept,CourseNo</a:t>
            </a:r>
            <a:r>
              <a:rPr lang="en-US" dirty="0"/>
              <a:t>} </a:t>
            </a:r>
            <a:r>
              <a:rPr lang="en-US" dirty="0">
                <a:latin typeface="Arial Unicode MS"/>
                <a:ea typeface="Arial Unicode MS"/>
                <a:cs typeface="Arial Unicode MS"/>
              </a:rPr>
              <a:t>→ </a:t>
            </a:r>
            <a:r>
              <a:rPr lang="en-US" dirty="0" err="1">
                <a:latin typeface="Arial Unicode MS"/>
                <a:ea typeface="Arial Unicode MS"/>
                <a:cs typeface="Arial Unicode MS"/>
              </a:rPr>
              <a:t>Cname</a:t>
            </a:r>
            <a:endParaRPr lang="en-US" dirty="0"/>
          </a:p>
          <a:p>
            <a:pPr lvl="1"/>
            <a:r>
              <a:rPr lang="en-US" dirty="0"/>
              <a:t>Are there any transitive dependencies?</a:t>
            </a:r>
          </a:p>
          <a:p>
            <a:endParaRPr lang="en-US" dirty="0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9604396"/>
              </p:ext>
            </p:extLst>
          </p:nvPr>
        </p:nvGraphicFramePr>
        <p:xfrm>
          <a:off x="1991032" y="2439878"/>
          <a:ext cx="29718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b="0" u="sng" dirty="0">
                          <a:solidFill>
                            <a:schemeClr val="tx1"/>
                          </a:solidFill>
                        </a:rPr>
                        <a:t>Dept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u="sng" dirty="0" err="1">
                          <a:solidFill>
                            <a:schemeClr val="tx1"/>
                          </a:solidFill>
                        </a:rPr>
                        <a:t>CourseNo</a:t>
                      </a:r>
                      <a:endParaRPr lang="en-US" sz="1400" b="0" u="sn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u="none" dirty="0" err="1">
                          <a:solidFill>
                            <a:schemeClr val="tx1"/>
                          </a:solidFill>
                        </a:rPr>
                        <a:t>Cname</a:t>
                      </a:r>
                      <a:endParaRPr lang="en-US" sz="1400" b="0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991032" y="2058878"/>
            <a:ext cx="1199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COURSES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Third Normal Form (3NF)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143433"/>
            <a:ext cx="9113520" cy="3987494"/>
          </a:xfrm>
        </p:spPr>
        <p:txBody>
          <a:bodyPr/>
          <a:lstStyle/>
          <a:p>
            <a:r>
              <a:rPr lang="en-US" sz="1800" dirty="0"/>
              <a:t>EMP_DEPT had one transitive dependency</a:t>
            </a:r>
          </a:p>
          <a:p>
            <a:pPr lvl="1"/>
            <a:r>
              <a:rPr lang="en-US" sz="1600" dirty="0" err="1"/>
              <a:t>Dnumber</a:t>
            </a:r>
            <a:r>
              <a:rPr lang="en-US" sz="1600" dirty="0"/>
              <a:t> </a:t>
            </a:r>
            <a:r>
              <a:rPr lang="en-US" sz="1600" dirty="0">
                <a:latin typeface="Arial Unicode MS"/>
                <a:ea typeface="Arial Unicode MS"/>
                <a:cs typeface="Arial Unicode MS"/>
              </a:rPr>
              <a:t>→ {</a:t>
            </a:r>
            <a:r>
              <a:rPr lang="en-US" sz="1600" dirty="0" err="1">
                <a:latin typeface="Arial Unicode MS"/>
                <a:ea typeface="Arial Unicode MS"/>
                <a:cs typeface="Arial Unicode MS"/>
              </a:rPr>
              <a:t>Dname</a:t>
            </a:r>
            <a:r>
              <a:rPr lang="en-US" sz="1600" dirty="0">
                <a:latin typeface="Arial Unicode MS"/>
                <a:ea typeface="Arial Unicode MS"/>
                <a:cs typeface="Arial Unicode MS"/>
              </a:rPr>
              <a:t>, </a:t>
            </a:r>
            <a:r>
              <a:rPr lang="en-US" sz="1600" dirty="0" err="1">
                <a:latin typeface="Arial Unicode MS"/>
                <a:ea typeface="Arial Unicode MS"/>
                <a:cs typeface="Arial Unicode MS"/>
              </a:rPr>
              <a:t>Dmgr_ssn</a:t>
            </a:r>
            <a:r>
              <a:rPr lang="en-US" sz="1600" dirty="0">
                <a:latin typeface="Arial Unicode MS"/>
                <a:ea typeface="Arial Unicode MS"/>
                <a:cs typeface="Arial Unicode MS"/>
              </a:rPr>
              <a:t>}</a:t>
            </a:r>
          </a:p>
          <a:p>
            <a:pPr lvl="1"/>
            <a:r>
              <a:rPr lang="en-US" sz="1600" dirty="0" err="1">
                <a:latin typeface="Arial Unicode MS"/>
                <a:ea typeface="Arial Unicode MS"/>
                <a:cs typeface="Arial Unicode MS"/>
              </a:rPr>
              <a:t>Ssn</a:t>
            </a:r>
            <a:r>
              <a:rPr lang="en-US" sz="1600" dirty="0">
                <a:latin typeface="Arial Unicode MS"/>
                <a:ea typeface="Arial Unicode MS"/>
                <a:cs typeface="Arial Unicode MS"/>
              </a:rPr>
              <a:t> → </a:t>
            </a:r>
            <a:r>
              <a:rPr lang="en-US" sz="1600" dirty="0" err="1">
                <a:latin typeface="Arial Unicode MS"/>
                <a:ea typeface="Arial Unicode MS"/>
                <a:cs typeface="Arial Unicode MS"/>
              </a:rPr>
              <a:t>Dnumber</a:t>
            </a:r>
            <a:endParaRPr lang="en-US" sz="1600" dirty="0">
              <a:latin typeface="Arial Unicode MS"/>
              <a:ea typeface="Arial Unicode MS"/>
              <a:cs typeface="Arial Unicode MS"/>
            </a:endParaRPr>
          </a:p>
          <a:p>
            <a:pPr lvl="1"/>
            <a:r>
              <a:rPr lang="en-US" sz="1600" dirty="0">
                <a:latin typeface="Arial Unicode MS"/>
                <a:ea typeface="Arial Unicode MS"/>
                <a:cs typeface="Arial Unicode MS"/>
              </a:rPr>
              <a:t>Break out </a:t>
            </a:r>
            <a:r>
              <a:rPr lang="en-US" sz="1600" dirty="0" err="1">
                <a:latin typeface="Arial Unicode MS"/>
                <a:ea typeface="Arial Unicode MS"/>
                <a:cs typeface="Arial Unicode MS"/>
              </a:rPr>
              <a:t>Dnumber</a:t>
            </a:r>
            <a:r>
              <a:rPr lang="en-US" sz="1600" dirty="0">
                <a:latin typeface="Arial Unicode MS"/>
                <a:ea typeface="Arial Unicode MS"/>
                <a:cs typeface="Arial Unicode MS"/>
              </a:rPr>
              <a:t>, </a:t>
            </a:r>
            <a:r>
              <a:rPr lang="en-US" sz="1600" dirty="0" err="1">
                <a:latin typeface="Arial Unicode MS"/>
                <a:ea typeface="Arial Unicode MS"/>
                <a:cs typeface="Arial Unicode MS"/>
              </a:rPr>
              <a:t>Dname</a:t>
            </a:r>
            <a:r>
              <a:rPr lang="en-US" sz="1600" dirty="0">
                <a:latin typeface="Arial Unicode MS"/>
                <a:ea typeface="Arial Unicode MS"/>
                <a:cs typeface="Arial Unicode MS"/>
              </a:rPr>
              <a:t> and </a:t>
            </a:r>
            <a:r>
              <a:rPr lang="en-US" sz="1600" dirty="0" err="1">
                <a:latin typeface="Arial Unicode MS"/>
                <a:ea typeface="Arial Unicode MS"/>
                <a:cs typeface="Arial Unicode MS"/>
              </a:rPr>
              <a:t>Dmgr_</a:t>
            </a:r>
            <a:r>
              <a:rPr lang="en-US" sz="1600" err="1">
                <a:latin typeface="Arial Unicode MS"/>
                <a:ea typeface="Arial Unicode MS"/>
                <a:cs typeface="Arial Unicode MS"/>
              </a:rPr>
              <a:t>ssn</a:t>
            </a:r>
            <a:r>
              <a:rPr lang="en-US" sz="1600">
                <a:latin typeface="Arial Unicode MS"/>
                <a:ea typeface="Arial Unicode MS"/>
                <a:cs typeface="Arial Unicode MS"/>
              </a:rPr>
              <a:t> </a:t>
            </a:r>
            <a:br>
              <a:rPr lang="en-US" sz="1600">
                <a:latin typeface="Arial Unicode MS"/>
                <a:ea typeface="Arial Unicode MS"/>
                <a:cs typeface="Arial Unicode MS"/>
              </a:rPr>
            </a:br>
            <a:r>
              <a:rPr lang="en-US" sz="1600">
                <a:latin typeface="Arial Unicode MS"/>
                <a:ea typeface="Arial Unicode MS"/>
                <a:cs typeface="Arial Unicode MS"/>
              </a:rPr>
              <a:t>into </a:t>
            </a:r>
            <a:r>
              <a:rPr lang="en-US" sz="1600" dirty="0">
                <a:latin typeface="Arial Unicode MS"/>
                <a:ea typeface="Arial Unicode MS"/>
                <a:cs typeface="Arial Unicode MS"/>
              </a:rPr>
              <a:t>its own relation schema</a:t>
            </a:r>
          </a:p>
          <a:p>
            <a:pPr lvl="1"/>
            <a:r>
              <a:rPr lang="en-US" sz="1600" dirty="0">
                <a:latin typeface="Arial Unicode MS"/>
                <a:ea typeface="Arial Unicode MS"/>
                <a:cs typeface="Arial Unicode MS"/>
              </a:rPr>
              <a:t>Keep the original relation schema with </a:t>
            </a:r>
            <a:r>
              <a:rPr lang="en-US" sz="1600" err="1">
                <a:latin typeface="Arial Unicode MS"/>
                <a:ea typeface="Arial Unicode MS"/>
                <a:cs typeface="Arial Unicode MS"/>
              </a:rPr>
              <a:t>Ssn</a:t>
            </a:r>
            <a:r>
              <a:rPr lang="en-US" sz="1600">
                <a:latin typeface="Arial Unicode MS"/>
                <a:ea typeface="Arial Unicode MS"/>
                <a:cs typeface="Arial Unicode MS"/>
              </a:rPr>
              <a:t> </a:t>
            </a:r>
            <a:br>
              <a:rPr lang="en-US" sz="1600">
                <a:latin typeface="Arial Unicode MS"/>
                <a:ea typeface="Arial Unicode MS"/>
                <a:cs typeface="Arial Unicode MS"/>
              </a:rPr>
            </a:br>
            <a:r>
              <a:rPr lang="en-US" sz="1600">
                <a:latin typeface="Arial Unicode MS"/>
                <a:ea typeface="Arial Unicode MS"/>
                <a:cs typeface="Arial Unicode MS"/>
              </a:rPr>
              <a:t>as </a:t>
            </a:r>
            <a:r>
              <a:rPr lang="en-US" sz="1600" dirty="0">
                <a:latin typeface="Arial Unicode MS"/>
                <a:ea typeface="Arial Unicode MS"/>
                <a:cs typeface="Arial Unicode MS"/>
              </a:rPr>
              <a:t>primary key</a:t>
            </a:r>
            <a:endParaRPr lang="en-US" sz="16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12503" t="54962" b="10686"/>
          <a:stretch>
            <a:fillRect/>
          </a:stretch>
        </p:blipFill>
        <p:spPr bwMode="auto">
          <a:xfrm>
            <a:off x="5574891" y="2286000"/>
            <a:ext cx="639921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Third Normal Form (3NF)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4191001"/>
            <a:ext cx="9113520" cy="1939925"/>
          </a:xfrm>
        </p:spPr>
        <p:txBody>
          <a:bodyPr/>
          <a:lstStyle/>
          <a:p>
            <a:r>
              <a:rPr lang="en-US" sz="1800" dirty="0"/>
              <a:t>COURSE_SECTIONS had one transitive dependency</a:t>
            </a:r>
          </a:p>
          <a:p>
            <a:pPr lvl="1"/>
            <a:r>
              <a:rPr lang="en-US" sz="1600" dirty="0" err="1"/>
              <a:t>CourseId</a:t>
            </a:r>
            <a:r>
              <a:rPr lang="en-US" sz="1600" dirty="0"/>
              <a:t> </a:t>
            </a:r>
            <a:r>
              <a:rPr lang="en-US" sz="1600" dirty="0">
                <a:latin typeface="Arial Unicode MS"/>
                <a:ea typeface="Arial Unicode MS"/>
                <a:cs typeface="Arial Unicode MS"/>
              </a:rPr>
              <a:t>→ {</a:t>
            </a:r>
            <a:r>
              <a:rPr lang="en-US" sz="1600" dirty="0" err="1">
                <a:latin typeface="Arial Unicode MS"/>
                <a:ea typeface="Arial Unicode MS"/>
                <a:cs typeface="Arial Unicode MS"/>
              </a:rPr>
              <a:t>Cname</a:t>
            </a:r>
            <a:r>
              <a:rPr lang="en-US" sz="1600" dirty="0">
                <a:latin typeface="Arial Unicode MS"/>
                <a:ea typeface="Arial Unicode MS"/>
                <a:cs typeface="Arial Unicode MS"/>
              </a:rPr>
              <a:t>, </a:t>
            </a:r>
            <a:r>
              <a:rPr lang="en-US" sz="1600" dirty="0" err="1">
                <a:latin typeface="Arial Unicode MS"/>
                <a:ea typeface="Arial Unicode MS"/>
                <a:cs typeface="Arial Unicode MS"/>
              </a:rPr>
              <a:t>Cnumber</a:t>
            </a:r>
            <a:r>
              <a:rPr lang="en-US" sz="1600" dirty="0">
                <a:latin typeface="Arial Unicode MS"/>
                <a:ea typeface="Arial Unicode MS"/>
                <a:cs typeface="Arial Unicode MS"/>
              </a:rPr>
              <a:t>}</a:t>
            </a:r>
          </a:p>
          <a:p>
            <a:pPr lvl="1"/>
            <a:r>
              <a:rPr lang="en-US" sz="1600" dirty="0" err="1">
                <a:latin typeface="Arial Unicode MS"/>
                <a:ea typeface="Arial Unicode MS"/>
                <a:cs typeface="Arial Unicode MS"/>
              </a:rPr>
              <a:t>SecId</a:t>
            </a:r>
            <a:r>
              <a:rPr lang="en-US" sz="1600" dirty="0">
                <a:latin typeface="Arial Unicode MS"/>
                <a:ea typeface="Arial Unicode MS"/>
                <a:cs typeface="Arial Unicode MS"/>
              </a:rPr>
              <a:t> → </a:t>
            </a:r>
            <a:r>
              <a:rPr lang="en-US" sz="1600" dirty="0" err="1">
                <a:latin typeface="Arial Unicode MS"/>
                <a:ea typeface="Arial Unicode MS"/>
                <a:cs typeface="Arial Unicode MS"/>
              </a:rPr>
              <a:t>CourseId</a:t>
            </a:r>
            <a:endParaRPr lang="en-US" sz="1600" dirty="0">
              <a:latin typeface="Arial Unicode MS"/>
              <a:ea typeface="Arial Unicode MS"/>
              <a:cs typeface="Arial Unicode MS"/>
            </a:endParaRPr>
          </a:p>
          <a:p>
            <a:pPr lvl="1"/>
            <a:r>
              <a:rPr lang="en-US" sz="1600" dirty="0">
                <a:latin typeface="Arial Unicode MS"/>
                <a:ea typeface="Arial Unicode MS"/>
                <a:cs typeface="Arial Unicode MS"/>
              </a:rPr>
              <a:t>Break out </a:t>
            </a:r>
            <a:r>
              <a:rPr lang="en-US" sz="1600" dirty="0" err="1">
                <a:latin typeface="Arial Unicode MS"/>
                <a:ea typeface="Arial Unicode MS"/>
                <a:cs typeface="Arial Unicode MS"/>
              </a:rPr>
              <a:t>CourseId</a:t>
            </a:r>
            <a:r>
              <a:rPr lang="en-US" sz="1600" dirty="0">
                <a:latin typeface="Arial Unicode MS"/>
                <a:ea typeface="Arial Unicode MS"/>
                <a:cs typeface="Arial Unicode MS"/>
              </a:rPr>
              <a:t>, </a:t>
            </a:r>
            <a:r>
              <a:rPr lang="en-US" sz="1600" dirty="0" err="1">
                <a:latin typeface="Arial Unicode MS"/>
                <a:ea typeface="Arial Unicode MS"/>
                <a:cs typeface="Arial Unicode MS"/>
              </a:rPr>
              <a:t>Cname</a:t>
            </a:r>
            <a:r>
              <a:rPr lang="en-US" sz="1600" dirty="0">
                <a:latin typeface="Arial Unicode MS"/>
                <a:ea typeface="Arial Unicode MS"/>
                <a:cs typeface="Arial Unicode MS"/>
              </a:rPr>
              <a:t> and </a:t>
            </a:r>
            <a:r>
              <a:rPr lang="en-US" sz="1600" dirty="0" err="1">
                <a:latin typeface="Arial Unicode MS"/>
                <a:ea typeface="Arial Unicode MS"/>
                <a:cs typeface="Arial Unicode MS"/>
              </a:rPr>
              <a:t>Cnumber</a:t>
            </a:r>
            <a:r>
              <a:rPr lang="en-US" sz="1600" dirty="0">
                <a:latin typeface="Arial Unicode MS"/>
                <a:ea typeface="Arial Unicode MS"/>
                <a:cs typeface="Arial Unicode MS"/>
              </a:rPr>
              <a:t> into its own relation schema</a:t>
            </a:r>
          </a:p>
          <a:p>
            <a:pPr lvl="1"/>
            <a:r>
              <a:rPr lang="en-US" sz="1600" dirty="0">
                <a:latin typeface="Arial Unicode MS"/>
                <a:ea typeface="Arial Unicode MS"/>
                <a:cs typeface="Arial Unicode MS"/>
              </a:rPr>
              <a:t>Keep the original relation schema with </a:t>
            </a:r>
            <a:r>
              <a:rPr lang="en-US" sz="1600" dirty="0" err="1">
                <a:latin typeface="Arial Unicode MS"/>
                <a:ea typeface="Arial Unicode MS"/>
                <a:cs typeface="Arial Unicode MS"/>
              </a:rPr>
              <a:t>SecId</a:t>
            </a:r>
            <a:r>
              <a:rPr lang="en-US" sz="1600" dirty="0">
                <a:latin typeface="Arial Unicode MS"/>
                <a:ea typeface="Arial Unicode MS"/>
                <a:cs typeface="Arial Unicode MS"/>
              </a:rPr>
              <a:t> as primary key</a:t>
            </a:r>
            <a:endParaRPr lang="en-US" sz="1600" dirty="0"/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552690"/>
              </p:ext>
            </p:extLst>
          </p:nvPr>
        </p:nvGraphicFramePr>
        <p:xfrm>
          <a:off x="1981200" y="2443972"/>
          <a:ext cx="4953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b="0" u="sng" dirty="0" err="1">
                          <a:solidFill>
                            <a:schemeClr val="tx1"/>
                          </a:solidFill>
                        </a:rPr>
                        <a:t>SecId</a:t>
                      </a:r>
                      <a:endParaRPr lang="en-US" sz="1400" b="0" u="sn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u="none" dirty="0" err="1">
                          <a:solidFill>
                            <a:schemeClr val="tx1"/>
                          </a:solidFill>
                        </a:rPr>
                        <a:t>CourseId</a:t>
                      </a:r>
                      <a:endParaRPr lang="en-US" sz="1400" b="0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u="none" dirty="0" err="1">
                          <a:solidFill>
                            <a:schemeClr val="tx1"/>
                          </a:solidFill>
                        </a:rPr>
                        <a:t>Cname</a:t>
                      </a:r>
                      <a:endParaRPr lang="en-US" sz="1400" b="0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err="1">
                          <a:solidFill>
                            <a:schemeClr val="tx1"/>
                          </a:solidFill>
                        </a:rPr>
                        <a:t>Cnumber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err="1">
                          <a:solidFill>
                            <a:schemeClr val="tx1"/>
                          </a:solidFill>
                        </a:rPr>
                        <a:t>Iname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981201" y="2062972"/>
            <a:ext cx="22914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COURSE_SECTIONS</a:t>
            </a:r>
          </a:p>
        </p:txBody>
      </p:sp>
      <p:graphicFrame>
        <p:nvGraphicFramePr>
          <p:cNvPr id="8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6367781"/>
              </p:ext>
            </p:extLst>
          </p:nvPr>
        </p:nvGraphicFramePr>
        <p:xfrm>
          <a:off x="1981200" y="3429000"/>
          <a:ext cx="29718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b="0" u="sng" dirty="0" err="1">
                          <a:solidFill>
                            <a:schemeClr val="tx1"/>
                          </a:solidFill>
                        </a:rPr>
                        <a:t>SecId</a:t>
                      </a:r>
                      <a:endParaRPr lang="en-US" sz="1400" b="0" u="sn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u="none" dirty="0" err="1">
                          <a:solidFill>
                            <a:schemeClr val="tx1"/>
                          </a:solidFill>
                        </a:rPr>
                        <a:t>CourseId</a:t>
                      </a:r>
                      <a:endParaRPr lang="en-US" sz="1400" b="0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err="1">
                          <a:solidFill>
                            <a:schemeClr val="tx1"/>
                          </a:solidFill>
                        </a:rPr>
                        <a:t>Iname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981201" y="3048000"/>
            <a:ext cx="524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CS1</a:t>
            </a:r>
          </a:p>
        </p:txBody>
      </p:sp>
      <p:graphicFrame>
        <p:nvGraphicFramePr>
          <p:cNvPr id="10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0282680"/>
              </p:ext>
            </p:extLst>
          </p:nvPr>
        </p:nvGraphicFramePr>
        <p:xfrm>
          <a:off x="5791200" y="3429000"/>
          <a:ext cx="29718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b="0" u="sng" dirty="0" err="1">
                          <a:solidFill>
                            <a:schemeClr val="tx1"/>
                          </a:solidFill>
                        </a:rPr>
                        <a:t>CourseId</a:t>
                      </a:r>
                      <a:endParaRPr lang="en-US" sz="1400" b="0" u="sn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u="none" dirty="0" err="1">
                          <a:solidFill>
                            <a:schemeClr val="tx1"/>
                          </a:solidFill>
                        </a:rPr>
                        <a:t>Cname</a:t>
                      </a:r>
                      <a:endParaRPr lang="en-US" sz="1400" b="0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err="1">
                          <a:solidFill>
                            <a:schemeClr val="tx1"/>
                          </a:solidFill>
                        </a:rPr>
                        <a:t>Cnumber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791200" y="3048000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CS2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1NF, 2NF and </a:t>
            </a:r>
            <a:r>
              <a:rPr lang="en-US"/>
              <a:t>3NF Summary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7280" y="2128685"/>
            <a:ext cx="8683625" cy="411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Informal Design </a:t>
            </a:r>
            <a:r>
              <a:rPr lang="en-US"/>
              <a:t>Guidelines (part 1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Guideline 1</a:t>
            </a:r>
          </a:p>
          <a:p>
            <a:pPr lvl="1"/>
            <a:r>
              <a:rPr lang="en-US" sz="2000" dirty="0"/>
              <a:t>Design relation schema so that it has an easy-to-explain meaning</a:t>
            </a:r>
          </a:p>
          <a:p>
            <a:pPr lvl="1"/>
            <a:r>
              <a:rPr lang="en-US" sz="2000" dirty="0"/>
              <a:t>Do not combine attributes from multiple entity types or relationship types into a single relation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Informal Design </a:t>
            </a:r>
            <a:r>
              <a:rPr lang="en-US"/>
              <a:t>Guidelines (part 2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Guideline 2</a:t>
            </a:r>
          </a:p>
          <a:p>
            <a:pPr lvl="1"/>
            <a:r>
              <a:rPr lang="en-US" sz="2000" dirty="0"/>
              <a:t>Design relation schemas so that no insertion, deletion or modification anomalies are present in the relations</a:t>
            </a:r>
          </a:p>
          <a:p>
            <a:pPr lvl="1"/>
            <a:r>
              <a:rPr lang="en-US" sz="2000" dirty="0"/>
              <a:t>This ends up being equivalent to designing relation schemas so that no redundant information exists in </a:t>
            </a:r>
            <a:r>
              <a:rPr lang="en-US" sz="2000" dirty="0" err="1"/>
              <a:t>tuples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Informal Design </a:t>
            </a:r>
            <a:r>
              <a:rPr lang="en-US"/>
              <a:t>Guidelines (part 3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Guideline 3</a:t>
            </a:r>
          </a:p>
          <a:p>
            <a:pPr lvl="1"/>
            <a:r>
              <a:rPr lang="en-US" sz="2000" dirty="0"/>
              <a:t>Design relation schemas to avoid attributes that will frequently have NULL values</a:t>
            </a:r>
          </a:p>
          <a:p>
            <a:pPr lvl="1"/>
            <a:r>
              <a:rPr lang="en-US" sz="2000" dirty="0"/>
              <a:t>If NULLs must be used, make sure they are the exceptional cases and not the typical value for the attribute for the majority of </a:t>
            </a:r>
            <a:r>
              <a:rPr lang="en-US" sz="2000"/>
              <a:t>tuples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Informal Design </a:t>
            </a:r>
            <a:r>
              <a:rPr lang="en-US"/>
              <a:t>Guidelines (part 4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Guideline 4</a:t>
            </a:r>
          </a:p>
          <a:p>
            <a:pPr lvl="1"/>
            <a:r>
              <a:rPr lang="en-US" sz="2000" dirty="0"/>
              <a:t>Design relation schemas to join using equality conditions on appropriate attributes – primary key/foreign key</a:t>
            </a:r>
          </a:p>
          <a:p>
            <a:pPr lvl="1"/>
            <a:r>
              <a:rPr lang="en-US" sz="2000" dirty="0"/>
              <a:t>Don’t build relations that contain matching attributes that are not primary key/foreign key matches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What is </a:t>
            </a:r>
            <a:r>
              <a:rPr lang="en-US" sz="2400" i="1" dirty="0"/>
              <a:t>normalization</a:t>
            </a:r>
            <a:r>
              <a:rPr lang="en-US" sz="2400" dirty="0"/>
              <a:t>?</a:t>
            </a:r>
          </a:p>
          <a:p>
            <a:pPr lvl="1"/>
            <a:r>
              <a:rPr lang="en-US" sz="2000" dirty="0"/>
              <a:t>A process where we examine and revise our relation schemas based on their functional dependencies and primary keys</a:t>
            </a:r>
          </a:p>
          <a:p>
            <a:pPr lvl="2"/>
            <a:r>
              <a:rPr lang="en-US" sz="1800" dirty="0"/>
              <a:t>Normalization attempts to improve the quality of our database by:</a:t>
            </a:r>
          </a:p>
          <a:p>
            <a:pPr lvl="3"/>
            <a:r>
              <a:rPr lang="en-US" sz="1800" dirty="0"/>
              <a:t>Minimizing redundancy in our stored data (relation sets)</a:t>
            </a:r>
          </a:p>
          <a:p>
            <a:pPr lvl="3"/>
            <a:r>
              <a:rPr lang="en-US" sz="1800" dirty="0"/>
              <a:t>Minimizing the number of update anomalies in our stored data</a:t>
            </a:r>
          </a:p>
          <a:p>
            <a:pPr lvl="1"/>
            <a:r>
              <a:rPr lang="en-US" sz="2000" dirty="0"/>
              <a:t>Provides database designers with:</a:t>
            </a:r>
          </a:p>
          <a:p>
            <a:pPr lvl="2"/>
            <a:r>
              <a:rPr lang="en-US" sz="1800" dirty="0"/>
              <a:t>A formal framework for analyzing relation schemas</a:t>
            </a:r>
          </a:p>
          <a:p>
            <a:pPr lvl="2"/>
            <a:r>
              <a:rPr lang="en-US" sz="1800" dirty="0"/>
              <a:t>A series of tests that allow us to have different degrees of normalization on our data, depending on our needs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Define: Normal Form</a:t>
            </a:r>
          </a:p>
          <a:p>
            <a:pPr lvl="1"/>
            <a:r>
              <a:rPr lang="en-US" sz="2000" dirty="0"/>
              <a:t>A criteria for determining how vulnerable a relation is to logical inconsistencies (update anomalies or redundancy)</a:t>
            </a:r>
          </a:p>
          <a:p>
            <a:pPr lvl="1"/>
            <a:r>
              <a:rPr lang="en-US" sz="2000" dirty="0"/>
              <a:t>Different levels of Normal Form</a:t>
            </a:r>
          </a:p>
          <a:p>
            <a:pPr lvl="2"/>
            <a:r>
              <a:rPr lang="en-US" sz="1800" dirty="0"/>
              <a:t>1</a:t>
            </a:r>
            <a:r>
              <a:rPr lang="en-US" sz="1800" baseline="30000" dirty="0"/>
              <a:t>st</a:t>
            </a:r>
            <a:r>
              <a:rPr lang="en-US" sz="1800" dirty="0"/>
              <a:t> normal form (1NF), 2</a:t>
            </a:r>
            <a:r>
              <a:rPr lang="en-US" sz="1800" baseline="30000" dirty="0"/>
              <a:t>nd</a:t>
            </a:r>
            <a:r>
              <a:rPr lang="en-US" sz="1800" dirty="0"/>
              <a:t> normal form (2NF), …</a:t>
            </a:r>
          </a:p>
          <a:p>
            <a:pPr lvl="2"/>
            <a:r>
              <a:rPr lang="en-US" sz="1800" dirty="0"/>
              <a:t>Highest Normal Form (HNF) of a relation – the highest level of normal form criteria the relation meets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Normal forms by themselves do not guarantee good database design</a:t>
            </a:r>
          </a:p>
          <a:p>
            <a:pPr lvl="1"/>
            <a:r>
              <a:rPr lang="en-US" sz="2000" dirty="0"/>
              <a:t>No “magic formula” for making a good design</a:t>
            </a:r>
          </a:p>
          <a:p>
            <a:pPr lvl="1"/>
            <a:r>
              <a:rPr lang="en-US" sz="2000" dirty="0"/>
              <a:t>Designers must confirm additional properties in their designs:</a:t>
            </a:r>
          </a:p>
          <a:p>
            <a:pPr lvl="2"/>
            <a:r>
              <a:rPr lang="en-US" sz="1800" b="1" dirty="0"/>
              <a:t>Lossless join property</a:t>
            </a:r>
            <a:r>
              <a:rPr lang="en-US" sz="1800" dirty="0"/>
              <a:t> – guarantee that the spurious tuple generation previously discussed does not occur</a:t>
            </a:r>
          </a:p>
          <a:p>
            <a:pPr lvl="2"/>
            <a:r>
              <a:rPr lang="en-US" sz="1800" b="1" dirty="0"/>
              <a:t>Dependency preservation</a:t>
            </a:r>
            <a:r>
              <a:rPr lang="en-US" sz="1800" dirty="0"/>
              <a:t> – guarantee that if a dependency existed before altering the schema it still is represented in the altered schema</a:t>
            </a:r>
            <a:endParaRPr lang="en-US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VTI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Calibri Light-Constantia">
      <a:majorFont>
        <a:latin typeface="Calibri Light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 panose="02030602050306030303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1F006B4-A9E1-4F39-85C8-FB836F91934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F3CD65D-61A5-43C9-A837-6EC73C7DA8AB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16377351-63A1-4C2E-8C9A-66CDD70F16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4192</TotalTime>
  <Words>1384</Words>
  <Application>Microsoft Office PowerPoint</Application>
  <PresentationFormat>Widescreen</PresentationFormat>
  <Paragraphs>217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 Unicode MS</vt:lpstr>
      <vt:lpstr>Adelon-Light</vt:lpstr>
      <vt:lpstr>AR ESSENCE</vt:lpstr>
      <vt:lpstr>Calibri</vt:lpstr>
      <vt:lpstr>Calibri Light</vt:lpstr>
      <vt:lpstr>Constantia</vt:lpstr>
      <vt:lpstr>Speak Pro</vt:lpstr>
      <vt:lpstr>RetrospectVTI</vt:lpstr>
      <vt:lpstr>COMP 1100 Data Modeling &amp; Management</vt:lpstr>
      <vt:lpstr>ALERTS</vt:lpstr>
      <vt:lpstr>Informal Design Guidelines (part 1)</vt:lpstr>
      <vt:lpstr>Informal Design Guidelines (part 2)</vt:lpstr>
      <vt:lpstr>Informal Design Guidelines (part 3)</vt:lpstr>
      <vt:lpstr>Informal Design Guidelines (part 4)</vt:lpstr>
      <vt:lpstr>Normalization</vt:lpstr>
      <vt:lpstr>Normalization</vt:lpstr>
      <vt:lpstr>Normalization</vt:lpstr>
      <vt:lpstr>First Normal Form (1NF)</vt:lpstr>
      <vt:lpstr>First Normal Form (1NF)</vt:lpstr>
      <vt:lpstr>First Normal Form (1NF)</vt:lpstr>
      <vt:lpstr>Second Normal Form (2NF)</vt:lpstr>
      <vt:lpstr>Second Normal Form (2NF)</vt:lpstr>
      <vt:lpstr>Second Normal Form (2NF)</vt:lpstr>
      <vt:lpstr>Second Normal Form (2NF)</vt:lpstr>
      <vt:lpstr>Second Normal Form (2NF)</vt:lpstr>
      <vt:lpstr>Second Normal Form (2NF)</vt:lpstr>
      <vt:lpstr>Second Normal Form (2NF)</vt:lpstr>
      <vt:lpstr>Third Normal Form (3NF)</vt:lpstr>
      <vt:lpstr>Third Normal Form (3NF)</vt:lpstr>
      <vt:lpstr>Third Normal Form (3NF)</vt:lpstr>
      <vt:lpstr>Third Normal Form (3NF)</vt:lpstr>
      <vt:lpstr>Third Normal Form (3NF)</vt:lpstr>
      <vt:lpstr>Third Normal Form (3NF)</vt:lpstr>
      <vt:lpstr>Third Normal Form (3NF)</vt:lpstr>
      <vt:lpstr>1NF, 2NF and 3NF 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 2000 Object-Oriented Design</dc:title>
  <dc:creator>Stucki, David</dc:creator>
  <cp:lastModifiedBy>David Stucki</cp:lastModifiedBy>
  <cp:revision>71</cp:revision>
  <dcterms:created xsi:type="dcterms:W3CDTF">2021-01-24T03:14:21Z</dcterms:created>
  <dcterms:modified xsi:type="dcterms:W3CDTF">2024-02-13T03:25:30Z</dcterms:modified>
</cp:coreProperties>
</file>