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66" r:id="rId5"/>
    <p:sldId id="311" r:id="rId6"/>
    <p:sldId id="258" r:id="rId7"/>
    <p:sldId id="259" r:id="rId8"/>
    <p:sldId id="261" r:id="rId9"/>
    <p:sldId id="260" r:id="rId10"/>
    <p:sldId id="262" r:id="rId11"/>
    <p:sldId id="264" r:id="rId12"/>
    <p:sldId id="265" r:id="rId13"/>
    <p:sldId id="312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3" r:id="rId23"/>
    <p:sldId id="275" r:id="rId24"/>
    <p:sldId id="27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1681"/>
            <a:ext cx="9113520" cy="4119246"/>
          </a:xfrm>
        </p:spPr>
        <p:txBody>
          <a:bodyPr/>
          <a:lstStyle/>
          <a:p>
            <a:r>
              <a:rPr lang="en-US" dirty="0"/>
              <a:t>What about this redundant information?</a:t>
            </a:r>
          </a:p>
          <a:p>
            <a:pPr lvl="1"/>
            <a:r>
              <a:rPr lang="en-US" dirty="0"/>
              <a:t>Every repeated entry is more storage you are wasting</a:t>
            </a:r>
          </a:p>
          <a:p>
            <a:pPr lvl="2"/>
            <a:r>
              <a:rPr lang="en-US" sz="1600" dirty="0"/>
              <a:t>More things in database also impacts performance</a:t>
            </a:r>
          </a:p>
          <a:p>
            <a:pPr lvl="3"/>
            <a:r>
              <a:rPr lang="en-US" sz="1600" dirty="0"/>
              <a:t>Retrieval time, Insertion time</a:t>
            </a:r>
          </a:p>
          <a:p>
            <a:pPr lvl="1"/>
            <a:r>
              <a:rPr lang="en-US" dirty="0"/>
              <a:t>Best designs waste the </a:t>
            </a:r>
            <a:r>
              <a:rPr lang="en-US"/>
              <a:t>smallest </a:t>
            </a:r>
            <a:br>
              <a:rPr lang="en-US"/>
            </a:br>
            <a:r>
              <a:rPr lang="en-US"/>
              <a:t>amount </a:t>
            </a:r>
            <a:r>
              <a:rPr lang="en-US" dirty="0"/>
              <a:t>of storage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76039"/>
              </p:ext>
            </p:extLst>
          </p:nvPr>
        </p:nvGraphicFramePr>
        <p:xfrm>
          <a:off x="4855465" y="3346705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465" y="3346705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55408" y="3566160"/>
            <a:ext cx="734518" cy="1407826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2897" y="5606072"/>
            <a:ext cx="734518" cy="70328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Redundant information can cause other problems too</a:t>
            </a:r>
          </a:p>
          <a:p>
            <a:pPr lvl="1"/>
            <a:r>
              <a:rPr lang="en-US" sz="2000" dirty="0"/>
              <a:t>“Update Anomalies”</a:t>
            </a:r>
          </a:p>
          <a:p>
            <a:pPr lvl="1"/>
            <a:r>
              <a:rPr lang="en-US" sz="2000" dirty="0"/>
              <a:t>Logical problems that stem from poor choices in relational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7673"/>
            <a:ext cx="9037320" cy="4183254"/>
          </a:xfrm>
        </p:spPr>
        <p:txBody>
          <a:bodyPr>
            <a:normAutofit/>
          </a:bodyPr>
          <a:lstStyle/>
          <a:p>
            <a:r>
              <a:rPr lang="en-US" dirty="0"/>
              <a:t>If we want to add a new part, we need to:</a:t>
            </a:r>
          </a:p>
          <a:p>
            <a:pPr lvl="1"/>
            <a:r>
              <a:rPr lang="en-US" dirty="0"/>
              <a:t>Have a supplier OR</a:t>
            </a:r>
          </a:p>
          <a:p>
            <a:pPr lvl="1"/>
            <a:r>
              <a:rPr lang="en-US" dirty="0"/>
              <a:t>Put NULL values in for the supplier</a:t>
            </a:r>
          </a:p>
          <a:p>
            <a:pPr lvl="1"/>
            <a:r>
              <a:rPr lang="en-US" sz="1600" dirty="0"/>
              <a:t>But S# is part of the primary key for this relation!</a:t>
            </a:r>
          </a:p>
          <a:p>
            <a:pPr lvl="2"/>
            <a:r>
              <a:rPr lang="en-US" sz="1600" dirty="0"/>
              <a:t>Violates integrity constraints</a:t>
            </a:r>
          </a:p>
          <a:p>
            <a:pPr lvl="2"/>
            <a:r>
              <a:rPr lang="en-US" sz="1600" dirty="0"/>
              <a:t>Must have both supplier </a:t>
            </a:r>
            <a:r>
              <a:rPr lang="en-US" sz="1600"/>
              <a:t>and part</a:t>
            </a:r>
            <a:br>
              <a:rPr lang="en-US" sz="1600"/>
            </a:br>
            <a:r>
              <a:rPr lang="en-US" sz="1600"/>
              <a:t>before </a:t>
            </a:r>
            <a:r>
              <a:rPr lang="en-US" sz="1600" dirty="0"/>
              <a:t>we can add either of them</a:t>
            </a:r>
          </a:p>
          <a:p>
            <a:pPr lvl="1"/>
            <a:r>
              <a:rPr lang="en-US" sz="1600" dirty="0"/>
              <a:t>Even if S# were not part of </a:t>
            </a:r>
            <a:r>
              <a:rPr lang="en-US" sz="1600"/>
              <a:t>the primary</a:t>
            </a:r>
            <a:br>
              <a:rPr lang="en-US" sz="1600"/>
            </a:br>
            <a:r>
              <a:rPr lang="en-US" sz="1600"/>
              <a:t>key</a:t>
            </a:r>
            <a:r>
              <a:rPr lang="en-US" sz="1600" dirty="0"/>
              <a:t>, would still be bad</a:t>
            </a:r>
          </a:p>
          <a:p>
            <a:pPr lvl="2"/>
            <a:r>
              <a:rPr lang="en-US" sz="1600" dirty="0"/>
              <a:t>Need to have a Supplier for </a:t>
            </a:r>
            <a:r>
              <a:rPr lang="en-US" sz="1600"/>
              <a:t>every </a:t>
            </a:r>
            <a:br>
              <a:rPr lang="en-US" sz="1600"/>
            </a:br>
            <a:r>
              <a:rPr lang="en-US" sz="1600"/>
              <a:t>Part </a:t>
            </a:r>
            <a:r>
              <a:rPr lang="en-US" sz="1600" dirty="0"/>
              <a:t>– even though we’re </a:t>
            </a:r>
            <a:r>
              <a:rPr lang="en-US" sz="1600"/>
              <a:t>talking </a:t>
            </a:r>
            <a:br>
              <a:rPr lang="en-US" sz="1600"/>
            </a:br>
            <a:r>
              <a:rPr lang="en-US" sz="1600"/>
              <a:t>about </a:t>
            </a:r>
            <a:r>
              <a:rPr lang="en-US" sz="1600" dirty="0"/>
              <a:t>two different things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252992"/>
              </p:ext>
            </p:extLst>
          </p:nvPr>
        </p:nvGraphicFramePr>
        <p:xfrm>
          <a:off x="4855465" y="3352801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465" y="3352801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Deletion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7673"/>
            <a:ext cx="9037320" cy="4183254"/>
          </a:xfrm>
        </p:spPr>
        <p:txBody>
          <a:bodyPr/>
          <a:lstStyle/>
          <a:p>
            <a:r>
              <a:rPr lang="en-US" dirty="0"/>
              <a:t>Suppose we stop needing Part P2 and delete it from the database</a:t>
            </a:r>
            <a:endParaRPr lang="en-US" sz="1200" dirty="0"/>
          </a:p>
          <a:p>
            <a:pPr lvl="1"/>
            <a:r>
              <a:rPr lang="en-US" dirty="0"/>
              <a:t>We’ve now deleted all of the information related to supplier S3</a:t>
            </a:r>
          </a:p>
          <a:p>
            <a:pPr lvl="1"/>
            <a:r>
              <a:rPr lang="en-US" dirty="0"/>
              <a:t>Not good – just because we’ve stopped using a part that doesn’t mean we’ve dropped them as supplier entirely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321425"/>
              </p:ext>
            </p:extLst>
          </p:nvPr>
        </p:nvGraphicFramePr>
        <p:xfrm>
          <a:off x="4855465" y="3355849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465" y="3355849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Modification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7"/>
            <a:ext cx="9037320" cy="4174110"/>
          </a:xfrm>
        </p:spPr>
        <p:txBody>
          <a:bodyPr/>
          <a:lstStyle/>
          <a:p>
            <a:r>
              <a:rPr lang="en-US" dirty="0"/>
              <a:t>Suppose Supplier S1 changes its name to “Consolidated Parts Inc.”</a:t>
            </a:r>
            <a:endParaRPr lang="en-US" sz="1200" dirty="0"/>
          </a:p>
          <a:p>
            <a:pPr lvl="1"/>
            <a:r>
              <a:rPr lang="en-US" dirty="0"/>
              <a:t>We now need to update all of the lines describing parts that come from supplier S1</a:t>
            </a:r>
          </a:p>
          <a:p>
            <a:pPr lvl="1"/>
            <a:r>
              <a:rPr lang="en-US" dirty="0"/>
              <a:t>If we miss any, we leave our relation in an inconsistent state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18372"/>
              </p:ext>
            </p:extLst>
          </p:nvPr>
        </p:nvGraphicFramePr>
        <p:xfrm>
          <a:off x="4855465" y="3355849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5465" y="3355849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2</a:t>
            </a:r>
          </a:p>
          <a:p>
            <a:pPr lvl="1"/>
            <a:r>
              <a:rPr lang="en-US" sz="2000" dirty="0"/>
              <a:t>Design relation schemas so that no insertion, deletion or modification anomalies are present in the relations</a:t>
            </a:r>
          </a:p>
          <a:p>
            <a:pPr lvl="1"/>
            <a:r>
              <a:rPr lang="en-US" sz="2000" dirty="0"/>
              <a:t>This ends up being equivalent to designing relation schemas so that no redundant information exists in </a:t>
            </a:r>
            <a:r>
              <a:rPr lang="en-US" sz="2000" dirty="0" err="1"/>
              <a:t>tuples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4291585"/>
            <a:ext cx="8229600" cy="1981199"/>
          </a:xfrm>
        </p:spPr>
        <p:txBody>
          <a:bodyPr/>
          <a:lstStyle/>
          <a:p>
            <a:r>
              <a:rPr lang="en-US" sz="2400" dirty="0"/>
              <a:t>What’s wrong here?</a:t>
            </a:r>
          </a:p>
          <a:p>
            <a:pPr lvl="1"/>
            <a:r>
              <a:rPr lang="en-US" sz="2000" dirty="0"/>
              <a:t>Every employee has an attribute for which department they manage</a:t>
            </a:r>
          </a:p>
          <a:p>
            <a:pPr lvl="1"/>
            <a:r>
              <a:rPr lang="en-US" sz="2000" dirty="0"/>
              <a:t>Most employees are not managers</a:t>
            </a:r>
          </a:p>
          <a:p>
            <a:pPr lvl="2"/>
            <a:r>
              <a:rPr lang="en-US" sz="1800" dirty="0"/>
              <a:t>All of those employees have NULL values in the </a:t>
            </a:r>
            <a:r>
              <a:rPr lang="en-US" sz="1800" dirty="0" err="1"/>
              <a:t>ManagesDno</a:t>
            </a:r>
            <a:r>
              <a:rPr lang="en-US" sz="1800" dirty="0"/>
              <a:t> column</a:t>
            </a:r>
          </a:p>
          <a:p>
            <a:pPr lvl="2"/>
            <a:r>
              <a:rPr lang="en-US" sz="1800" dirty="0"/>
              <a:t>These take up space for no good reason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34441" y="200558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95736"/>
              </p:ext>
            </p:extLst>
          </p:nvPr>
        </p:nvGraphicFramePr>
        <p:xfrm>
          <a:off x="1234440" y="2386584"/>
          <a:ext cx="6781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ManagesDno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123…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Bob…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345…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Mary…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789…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Tom…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444…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June…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076…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Alice…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Reasons to avoid attributes with many NULL values</a:t>
            </a:r>
          </a:p>
          <a:p>
            <a:pPr lvl="1"/>
            <a:r>
              <a:rPr lang="en-US" sz="2000" dirty="0"/>
              <a:t>Take up storage space for no good reason</a:t>
            </a:r>
          </a:p>
          <a:p>
            <a:pPr lvl="1"/>
            <a:r>
              <a:rPr lang="en-US" sz="2000" dirty="0"/>
              <a:t>Can make entities harder to understand</a:t>
            </a:r>
          </a:p>
          <a:p>
            <a:pPr lvl="2"/>
            <a:r>
              <a:rPr lang="en-US" sz="1800" dirty="0"/>
              <a:t>More difficult to figure out how to JOIN properly</a:t>
            </a:r>
          </a:p>
          <a:p>
            <a:pPr lvl="1"/>
            <a:r>
              <a:rPr lang="en-US" sz="2000" dirty="0"/>
              <a:t>Different NULL values have different meanings</a:t>
            </a:r>
          </a:p>
          <a:p>
            <a:pPr lvl="2"/>
            <a:r>
              <a:rPr lang="en-US" sz="1800" dirty="0"/>
              <a:t>Does not apply</a:t>
            </a:r>
          </a:p>
          <a:p>
            <a:pPr lvl="2"/>
            <a:r>
              <a:rPr lang="en-US" sz="1800" dirty="0"/>
              <a:t>Unknown</a:t>
            </a:r>
          </a:p>
          <a:p>
            <a:pPr lvl="2"/>
            <a:r>
              <a:rPr lang="en-US" sz="1800" dirty="0"/>
              <a:t>Known but absent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3</a:t>
            </a:r>
          </a:p>
          <a:p>
            <a:pPr lvl="1"/>
            <a:r>
              <a:rPr lang="en-US" sz="2000" dirty="0"/>
              <a:t>Design relation schemas to avoid attributes that will frequently have NULL values</a:t>
            </a:r>
          </a:p>
          <a:p>
            <a:pPr lvl="1"/>
            <a:r>
              <a:rPr lang="en-US" sz="2000" dirty="0"/>
              <a:t>If NULLs must be used, make sure they are the exceptional cases and not the typical value for the attribute for the majority of </a:t>
            </a:r>
            <a:r>
              <a:rPr lang="en-US" sz="2000"/>
              <a:t>tuples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145536"/>
            <a:ext cx="10058400" cy="3090672"/>
          </a:xfrm>
        </p:spPr>
        <p:txBody>
          <a:bodyPr>
            <a:normAutofit/>
          </a:bodyPr>
          <a:lstStyle/>
          <a:p>
            <a:r>
              <a:rPr lang="en-US" sz="2200" dirty="0"/>
              <a:t>Consider the above rethinking of the SUPPLIER schema into two separate schemas</a:t>
            </a:r>
          </a:p>
          <a:p>
            <a:pPr lvl="1"/>
            <a:r>
              <a:rPr lang="en-US" sz="2000" dirty="0"/>
              <a:t>Can we easily recover the relation SUPPLIER from SUPPLIER_INFO and SUPPLIER_LOCATION?</a:t>
            </a:r>
          </a:p>
          <a:p>
            <a:pPr lvl="1"/>
            <a:r>
              <a:rPr lang="en-US" sz="2000" dirty="0"/>
              <a:t>No – note that Name does not have to be unique in SUPPLIER or in SUPPLIER_INFO</a:t>
            </a:r>
          </a:p>
          <a:p>
            <a:pPr lvl="2"/>
            <a:r>
              <a:rPr lang="en-US" sz="1700" dirty="0"/>
              <a:t>But it IS unique in combination with City in SUPPLIER_LOCATION</a:t>
            </a:r>
          </a:p>
          <a:p>
            <a:pPr lvl="2"/>
            <a:r>
              <a:rPr lang="en-US" sz="1700" dirty="0"/>
              <a:t>This can lead to </a:t>
            </a:r>
            <a:r>
              <a:rPr lang="en-US" sz="1700" i="1" dirty="0"/>
              <a:t>spurious tuples</a:t>
            </a:r>
            <a:r>
              <a:rPr lang="en-US" sz="1700" dirty="0"/>
              <a:t> when we combine tables</a:t>
            </a:r>
          </a:p>
          <a:p>
            <a:pPr lvl="2"/>
            <a:r>
              <a:rPr lang="en-US" sz="1700" dirty="0"/>
              <a:t>Two different companies both with the same name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7737" y="1996440"/>
            <a:ext cx="189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SUPPLIER_INFO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3857" y="2002536"/>
            <a:ext cx="26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SUPPLIER_LOCATION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1227"/>
              </p:ext>
            </p:extLst>
          </p:nvPr>
        </p:nvGraphicFramePr>
        <p:xfrm>
          <a:off x="5507737" y="2377440"/>
          <a:ext cx="30371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22552"/>
              </p:ext>
            </p:extLst>
          </p:nvPr>
        </p:nvGraphicFramePr>
        <p:xfrm>
          <a:off x="8753856" y="2383536"/>
          <a:ext cx="202474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7969" y="2002536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</a:t>
            </a:r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39479"/>
              </p:ext>
            </p:extLst>
          </p:nvPr>
        </p:nvGraphicFramePr>
        <p:xfrm>
          <a:off x="1267968" y="2383536"/>
          <a:ext cx="4038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Lab this Thursday</a:t>
            </a:r>
            <a:endParaRPr lang="en-US" sz="2400"/>
          </a:p>
          <a:p>
            <a:pPr lvl="2"/>
            <a:r>
              <a:rPr lang="en-US" sz="2000"/>
              <a:t>Access Week 5 is due Sunday before 11:59pm</a:t>
            </a:r>
          </a:p>
          <a:p>
            <a:pPr lvl="2"/>
            <a:r>
              <a:rPr lang="en-US" sz="2000"/>
              <a:t>ER Diagram HW is due Thursday by the end of lab</a:t>
            </a:r>
          </a:p>
          <a:p>
            <a:pPr lvl="2"/>
            <a:endParaRPr lang="en-US" sz="2000"/>
          </a:p>
          <a:p>
            <a:pPr lvl="1"/>
            <a:r>
              <a:rPr lang="en-US" sz="2400"/>
              <a:t>Read Hoberman chapter 10</a:t>
            </a:r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424" y="4062984"/>
            <a:ext cx="5477256" cy="2067942"/>
          </a:xfrm>
        </p:spPr>
        <p:txBody>
          <a:bodyPr>
            <a:normAutofit/>
          </a:bodyPr>
          <a:lstStyle/>
          <a:p>
            <a:pPr lvl="2"/>
            <a:r>
              <a:rPr lang="en-US" sz="1800" dirty="0"/>
              <a:t>Two different companies with the same name</a:t>
            </a:r>
          </a:p>
          <a:p>
            <a:pPr lvl="2"/>
            <a:r>
              <a:rPr lang="en-US" sz="1800" dirty="0"/>
              <a:t>Original SUPPLIER table shows one line for each</a:t>
            </a:r>
          </a:p>
          <a:p>
            <a:pPr lvl="2"/>
            <a:r>
              <a:rPr lang="en-US" sz="1800" dirty="0"/>
              <a:t>Querying modified schema – spurious tuples</a:t>
            </a:r>
          </a:p>
          <a:p>
            <a:pPr lvl="3"/>
            <a:r>
              <a:rPr lang="en-US" sz="1600" dirty="0"/>
              <a:t>Why?  Poor choice of match condition for the SUPPLIER_LOC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2937" y="2081785"/>
            <a:ext cx="151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SUPPLIER_INFO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7936" y="2081785"/>
            <a:ext cx="1436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SUPPLIER_LOC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078684"/>
              </p:ext>
            </p:extLst>
          </p:nvPr>
        </p:nvGraphicFramePr>
        <p:xfrm>
          <a:off x="1392938" y="2462784"/>
          <a:ext cx="167640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41016"/>
              </p:ext>
            </p:extLst>
          </p:nvPr>
        </p:nvGraphicFramePr>
        <p:xfrm>
          <a:off x="3374136" y="2462784"/>
          <a:ext cx="152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Boston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54496" y="2081785"/>
            <a:ext cx="988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SUPPLIER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12102"/>
              </p:ext>
            </p:extLst>
          </p:nvPr>
        </p:nvGraphicFramePr>
        <p:xfrm>
          <a:off x="6254496" y="2462784"/>
          <a:ext cx="2667000" cy="98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Boston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16736" y="3681985"/>
            <a:ext cx="2930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SUPPLIER_INFO * SUPPLIER_LOC</a:t>
            </a: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751406"/>
              </p:ext>
            </p:extLst>
          </p:nvPr>
        </p:nvGraphicFramePr>
        <p:xfrm>
          <a:off x="1316736" y="4062984"/>
          <a:ext cx="35052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Boston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100" b="0" u="none" dirty="0">
                          <a:solidFill>
                            <a:schemeClr val="tx1"/>
                          </a:solidFill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Smith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Boston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4</a:t>
            </a:r>
          </a:p>
          <a:p>
            <a:pPr lvl="1"/>
            <a:r>
              <a:rPr lang="en-US" sz="2000" dirty="0"/>
              <a:t>Design relation schemas to join using equality conditions on appropriate attributes – primary key/foreign key</a:t>
            </a:r>
          </a:p>
          <a:p>
            <a:pPr lvl="1"/>
            <a:r>
              <a:rPr lang="en-US" sz="2000" dirty="0"/>
              <a:t>Don’t build relations that contain matching attributes that are not primary key/foreign key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Time: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“good”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judge the quality of a relational model?</a:t>
            </a:r>
          </a:p>
          <a:p>
            <a:pPr lvl="1"/>
            <a:r>
              <a:rPr lang="en-US" dirty="0"/>
              <a:t>What makes one model of the data better than another model?</a:t>
            </a:r>
          </a:p>
          <a:p>
            <a:pPr lvl="1"/>
            <a:r>
              <a:rPr lang="en-US" dirty="0"/>
              <a:t>Implicit goals:</a:t>
            </a:r>
          </a:p>
          <a:p>
            <a:pPr lvl="2"/>
            <a:r>
              <a:rPr lang="en-US" sz="1600" dirty="0"/>
              <a:t>Information preservation</a:t>
            </a:r>
          </a:p>
          <a:p>
            <a:pPr lvl="3"/>
            <a:r>
              <a:rPr lang="en-US" sz="1600" dirty="0"/>
              <a:t>Maintain all concepts described by our higher level models (ER)</a:t>
            </a:r>
          </a:p>
          <a:p>
            <a:pPr lvl="2"/>
            <a:r>
              <a:rPr lang="en-US" sz="1600" dirty="0"/>
              <a:t>Minimum redundancy</a:t>
            </a:r>
          </a:p>
          <a:p>
            <a:pPr lvl="3"/>
            <a:r>
              <a:rPr lang="en-US" sz="1600" dirty="0"/>
              <a:t>Keep the amount of redundant storage of the same information to a minimum – fewer copies of things the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8257"/>
            <a:ext cx="4536603" cy="4082670"/>
          </a:xfrm>
        </p:spPr>
        <p:txBody>
          <a:bodyPr/>
          <a:lstStyle/>
          <a:p>
            <a:r>
              <a:rPr lang="en-US" dirty="0"/>
              <a:t>What entity does this relation describe?</a:t>
            </a:r>
          </a:p>
          <a:p>
            <a:pPr lvl="1"/>
            <a:r>
              <a:rPr lang="en-US" dirty="0"/>
              <a:t>Hard to put into words</a:t>
            </a:r>
          </a:p>
          <a:p>
            <a:pPr lvl="2"/>
            <a:r>
              <a:rPr lang="en-US" dirty="0"/>
              <a:t>Not “Parts” – same part shows </a:t>
            </a:r>
            <a:r>
              <a:rPr lang="en-US"/>
              <a:t>up </a:t>
            </a:r>
            <a:br>
              <a:rPr lang="en-US"/>
            </a:br>
            <a:r>
              <a:rPr lang="en-US"/>
              <a:t>multiple </a:t>
            </a:r>
            <a:r>
              <a:rPr lang="en-US" dirty="0"/>
              <a:t>times</a:t>
            </a:r>
          </a:p>
          <a:p>
            <a:pPr lvl="2"/>
            <a:r>
              <a:rPr lang="en-US" dirty="0"/>
              <a:t>Not “Suppliers” – same </a:t>
            </a:r>
            <a:r>
              <a:rPr lang="en-US"/>
              <a:t>supplier </a:t>
            </a:r>
            <a:br>
              <a:rPr lang="en-US"/>
            </a:br>
            <a:r>
              <a:rPr lang="en-US"/>
              <a:t>shows </a:t>
            </a:r>
            <a:r>
              <a:rPr lang="en-US" dirty="0"/>
              <a:t>up multiple times</a:t>
            </a:r>
          </a:p>
          <a:p>
            <a:pPr lvl="2"/>
            <a:r>
              <a:rPr lang="en-US" dirty="0"/>
              <a:t>Not easy to describe this as a </a:t>
            </a:r>
            <a:r>
              <a:rPr lang="en-US"/>
              <a:t>single </a:t>
            </a:r>
            <a:br>
              <a:rPr lang="en-US"/>
            </a:br>
            <a:r>
              <a:rPr lang="en-US"/>
              <a:t>entity </a:t>
            </a:r>
            <a:r>
              <a:rPr lang="en-US" dirty="0"/>
              <a:t>– it’s showing a list of parts </a:t>
            </a:r>
            <a:r>
              <a:rPr lang="en-US"/>
              <a:t>and </a:t>
            </a:r>
            <a:br>
              <a:rPr lang="en-US"/>
            </a:br>
            <a:r>
              <a:rPr lang="en-US"/>
              <a:t>the </a:t>
            </a:r>
            <a:r>
              <a:rPr lang="en-US" dirty="0"/>
              <a:t>suppliers who supply those parts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35933"/>
              </p:ext>
            </p:extLst>
          </p:nvPr>
        </p:nvGraphicFramePr>
        <p:xfrm>
          <a:off x="4608577" y="2896485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77" y="2896485"/>
                        <a:ext cx="7432675" cy="3381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4943"/>
            <a:ext cx="9113520" cy="4075984"/>
          </a:xfrm>
        </p:spPr>
        <p:txBody>
          <a:bodyPr/>
          <a:lstStyle/>
          <a:p>
            <a:r>
              <a:rPr lang="en-US" dirty="0"/>
              <a:t>What entity does this relation describe?</a:t>
            </a:r>
          </a:p>
          <a:p>
            <a:pPr lvl="1"/>
            <a:r>
              <a:rPr lang="en-US" dirty="0"/>
              <a:t>Problem here is that </a:t>
            </a:r>
            <a:r>
              <a:rPr lang="en-US"/>
              <a:t>the </a:t>
            </a:r>
            <a:br>
              <a:rPr lang="en-US"/>
            </a:br>
            <a:r>
              <a:rPr lang="en-US" i="1"/>
              <a:t>semantics</a:t>
            </a:r>
            <a:r>
              <a:rPr lang="en-US"/>
              <a:t> </a:t>
            </a:r>
            <a:r>
              <a:rPr lang="en-US" dirty="0"/>
              <a:t>of the </a:t>
            </a:r>
            <a:r>
              <a:rPr lang="en-US"/>
              <a:t>relation </a:t>
            </a:r>
            <a:br>
              <a:rPr lang="en-US"/>
            </a:br>
            <a:r>
              <a:rPr lang="en-US"/>
              <a:t>are </a:t>
            </a:r>
            <a:r>
              <a:rPr lang="en-US" dirty="0"/>
              <a:t>unclear</a:t>
            </a:r>
          </a:p>
          <a:p>
            <a:pPr lvl="2"/>
            <a:r>
              <a:rPr lang="en-US" dirty="0"/>
              <a:t>Semantics – meaning behind </a:t>
            </a:r>
            <a:r>
              <a:rPr lang="en-US"/>
              <a:t>the </a:t>
            </a:r>
            <a:br>
              <a:rPr lang="en-US"/>
            </a:br>
            <a:r>
              <a:rPr lang="en-US"/>
              <a:t>attribute </a:t>
            </a:r>
            <a:r>
              <a:rPr lang="en-US" dirty="0"/>
              <a:t>values in the </a:t>
            </a:r>
            <a:r>
              <a:rPr lang="en-US" dirty="0" err="1"/>
              <a:t>tuple</a:t>
            </a:r>
            <a:endParaRPr lang="en-US" dirty="0"/>
          </a:p>
          <a:p>
            <a:pPr lvl="1"/>
            <a:r>
              <a:rPr lang="en-US" dirty="0"/>
              <a:t>We’re better off if we </a:t>
            </a:r>
            <a:r>
              <a:rPr lang="en-US"/>
              <a:t>design </a:t>
            </a:r>
            <a:br>
              <a:rPr lang="en-US"/>
            </a:br>
            <a:r>
              <a:rPr lang="en-US"/>
              <a:t>our </a:t>
            </a:r>
            <a:r>
              <a:rPr lang="en-US" dirty="0"/>
              <a:t>relations to have </a:t>
            </a:r>
            <a:r>
              <a:rPr lang="en-US"/>
              <a:t>clear </a:t>
            </a:r>
            <a:br>
              <a:rPr lang="en-US"/>
            </a:br>
            <a:r>
              <a:rPr lang="en-US"/>
              <a:t>semantics</a:t>
            </a:r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52824"/>
              </p:ext>
            </p:extLst>
          </p:nvPr>
        </p:nvGraphicFramePr>
        <p:xfrm>
          <a:off x="4608871" y="2900516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871" y="2900516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 1</a:t>
            </a:r>
          </a:p>
          <a:p>
            <a:pPr lvl="1"/>
            <a:r>
              <a:rPr lang="en-US" sz="2000" dirty="0"/>
              <a:t>Design relation schema so that it has an easy-to-explain meaning</a:t>
            </a:r>
          </a:p>
          <a:p>
            <a:pPr lvl="1"/>
            <a:r>
              <a:rPr lang="en-US" sz="2000" dirty="0"/>
              <a:t>Do not combine attributes from multiple entity types or relationship types into a single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24493"/>
              </p:ext>
            </p:extLst>
          </p:nvPr>
        </p:nvGraphicFramePr>
        <p:xfrm>
          <a:off x="1334728" y="3025878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P#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QTY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728528"/>
              </p:ext>
            </p:extLst>
          </p:nvPr>
        </p:nvGraphicFramePr>
        <p:xfrm>
          <a:off x="1410928" y="5695336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P#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WEIGHT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QTY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16822"/>
              </p:ext>
            </p:extLst>
          </p:nvPr>
        </p:nvGraphicFramePr>
        <p:xfrm>
          <a:off x="1410928" y="4552336"/>
          <a:ext cx="3657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>
                          <a:solidFill>
                            <a:schemeClr val="tx1"/>
                          </a:solidFill>
                        </a:rPr>
                        <a:t>S#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8528" y="2035278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 Design: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529" y="371413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 Design: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4729" y="2644878"/>
            <a:ext cx="197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SUPPLIER-PARTS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4729" y="4247536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4728" y="5390536"/>
            <a:ext cx="85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1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393708"/>
              </p:ext>
            </p:extLst>
          </p:nvPr>
        </p:nvGraphicFramePr>
        <p:xfrm>
          <a:off x="1403558" y="3045542"/>
          <a:ext cx="70865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Dmgr_ssn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7357" y="2054942"/>
            <a:ext cx="145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Poor Design: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7358" y="375346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Better Design: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557" y="266454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EMP_DEPT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558" y="428686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558" y="542986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63389"/>
              </p:ext>
            </p:extLst>
          </p:nvPr>
        </p:nvGraphicFramePr>
        <p:xfrm>
          <a:off x="1403558" y="4667864"/>
          <a:ext cx="50618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Ssn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u="none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878519"/>
              </p:ext>
            </p:extLst>
          </p:nvPr>
        </p:nvGraphicFramePr>
        <p:xfrm>
          <a:off x="1403558" y="5810864"/>
          <a:ext cx="30371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u="sng" dirty="0" err="1">
                          <a:solidFill>
                            <a:schemeClr val="tx1"/>
                          </a:solidFill>
                        </a:rPr>
                        <a:t>Dnumber</a:t>
                      </a:r>
                      <a:endParaRPr lang="en-US" sz="1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Dname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Dmgr_ssn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Design </a:t>
            </a:r>
            <a:r>
              <a:rPr lang="en-US"/>
              <a:t>Guidelines (part 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4943"/>
            <a:ext cx="9113520" cy="4075984"/>
          </a:xfrm>
        </p:spPr>
        <p:txBody>
          <a:bodyPr/>
          <a:lstStyle/>
          <a:p>
            <a:r>
              <a:rPr lang="en-US" dirty="0"/>
              <a:t>What about this redundant information?</a:t>
            </a:r>
          </a:p>
          <a:p>
            <a:pPr lvl="1"/>
            <a:r>
              <a:rPr lang="en-US" dirty="0"/>
              <a:t>Part Number shows up multiple times</a:t>
            </a:r>
          </a:p>
          <a:p>
            <a:pPr lvl="1"/>
            <a:r>
              <a:rPr lang="en-US" dirty="0"/>
              <a:t>Supplier city shows up multiple times</a:t>
            </a:r>
          </a:p>
          <a:p>
            <a:pPr lvl="1"/>
            <a:r>
              <a:rPr lang="en-US" dirty="0"/>
              <a:t>Supplier </a:t>
            </a:r>
            <a:r>
              <a:rPr lang="en-US"/>
              <a:t>name also</a:t>
            </a:r>
            <a:endParaRPr lang="en-US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25066"/>
              </p:ext>
            </p:extLst>
          </p:nvPr>
        </p:nvGraphicFramePr>
        <p:xfrm>
          <a:off x="4844849" y="3342974"/>
          <a:ext cx="7432675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05791" imgH="5072101" progId="Word.Document.8">
                  <p:embed/>
                </p:oleObj>
              </mc:Choice>
              <mc:Fallback>
                <p:oleObj name="Document" r:id="rId2" imgW="11805791" imgH="5072101" progId="Word.Documen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49" y="3342974"/>
                        <a:ext cx="7432675" cy="338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1113</Words>
  <Application>Microsoft Office PowerPoint</Application>
  <PresentationFormat>Widescreen</PresentationFormat>
  <Paragraphs>257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Adelon-Light</vt:lpstr>
      <vt:lpstr>AR ESSENCE</vt:lpstr>
      <vt:lpstr>Calibri</vt:lpstr>
      <vt:lpstr>Calibri Light</vt:lpstr>
      <vt:lpstr>Constantia</vt:lpstr>
      <vt:lpstr>Speak Pro</vt:lpstr>
      <vt:lpstr>RetrospectVTI</vt:lpstr>
      <vt:lpstr>Document</vt:lpstr>
      <vt:lpstr>COMP 1100 Data Modeling &amp; Management</vt:lpstr>
      <vt:lpstr>ALERTS</vt:lpstr>
      <vt:lpstr>What makes a “good” model?</vt:lpstr>
      <vt:lpstr>Informal Design Guidelines (part 1)</vt:lpstr>
      <vt:lpstr>Informal Design Guidelines (part 1)</vt:lpstr>
      <vt:lpstr>Informal Design Guidelines (part 1)</vt:lpstr>
      <vt:lpstr>Informal Design Guidelines (part 1)</vt:lpstr>
      <vt:lpstr>Informal Design Guidelines (part 1)</vt:lpstr>
      <vt:lpstr>Informal Design Guidelines (part 2)</vt:lpstr>
      <vt:lpstr>Informal Design Guidelines (part 2)</vt:lpstr>
      <vt:lpstr>Informal Design Guidelines (part 2)</vt:lpstr>
      <vt:lpstr>Insertion Anomalies</vt:lpstr>
      <vt:lpstr>Deletion Anomalies</vt:lpstr>
      <vt:lpstr>Modification Anomalies</vt:lpstr>
      <vt:lpstr>Informal Design Guidelines (part 2)</vt:lpstr>
      <vt:lpstr>Informal Design Guidelines (part 3)</vt:lpstr>
      <vt:lpstr>Informal Design Guidelines (part 3)</vt:lpstr>
      <vt:lpstr>Informal Design Guidelines (part 3)</vt:lpstr>
      <vt:lpstr>Informal Design Guidelines (part 4)</vt:lpstr>
      <vt:lpstr>Informal Design Guidelines (part 4)</vt:lpstr>
      <vt:lpstr>Informal Design Guidelines (part 4)</vt:lpstr>
      <vt:lpstr>Next Time: Normalization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69</cp:revision>
  <dcterms:created xsi:type="dcterms:W3CDTF">2021-01-24T03:14:21Z</dcterms:created>
  <dcterms:modified xsi:type="dcterms:W3CDTF">2024-02-13T03:02:06Z</dcterms:modified>
</cp:coreProperties>
</file>