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6" r:id="rId5"/>
    <p:sldId id="311" r:id="rId6"/>
    <p:sldId id="272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6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1:N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965960"/>
            <a:ext cx="8976360" cy="4164966"/>
          </a:xfrm>
        </p:spPr>
        <p:txBody>
          <a:bodyPr>
            <a:normAutofit/>
          </a:bodyPr>
          <a:lstStyle/>
          <a:p>
            <a:r>
              <a:rPr lang="en-US" dirty="0"/>
              <a:t>Use the foreign key approach</a:t>
            </a:r>
          </a:p>
          <a:p>
            <a:pPr lvl="1"/>
            <a:r>
              <a:rPr lang="en-US" dirty="0"/>
              <a:t>Identify which relation represents the entity on “many” side of the relationship</a:t>
            </a:r>
          </a:p>
          <a:p>
            <a:pPr lvl="1"/>
            <a:r>
              <a:rPr lang="en-US" dirty="0"/>
              <a:t>Give that relation a foreign key pointing at the primary key on the “one” side of the relationship</a:t>
            </a:r>
          </a:p>
          <a:p>
            <a:r>
              <a:rPr lang="en-US" dirty="0"/>
              <a:t>Or use cross-reference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29" r="1176" b="56082"/>
          <a:stretch>
            <a:fillRect/>
          </a:stretch>
        </p:blipFill>
        <p:spPr bwMode="auto">
          <a:xfrm>
            <a:off x="1752600" y="4038601"/>
            <a:ext cx="4972050" cy="216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0" y="55626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5638799"/>
            <a:ext cx="1524000" cy="60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060197">
            <a:off x="4712301" y="5676888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5315712"/>
            <a:ext cx="914400" cy="427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38231"/>
              </p:ext>
            </p:extLst>
          </p:nvPr>
        </p:nvGraphicFramePr>
        <p:xfrm>
          <a:off x="7278624" y="3581400"/>
          <a:ext cx="44958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Fname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Lname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Dno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54824" y="3200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EMPLOYEE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63248"/>
              </p:ext>
            </p:extLst>
          </p:nvPr>
        </p:nvGraphicFramePr>
        <p:xfrm>
          <a:off x="8269225" y="4675632"/>
          <a:ext cx="2819401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Dname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Dnumber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MgrSsn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40625" y="4191000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DEPARTMENT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9564624" y="3963988"/>
            <a:ext cx="1447800" cy="684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M:N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1920557"/>
            <a:ext cx="4845548" cy="4210369"/>
          </a:xfrm>
        </p:spPr>
        <p:txBody>
          <a:bodyPr>
            <a:normAutofit/>
          </a:bodyPr>
          <a:lstStyle/>
          <a:p>
            <a:r>
              <a:rPr lang="en-US" dirty="0"/>
              <a:t>Cross-reference approach</a:t>
            </a:r>
          </a:p>
          <a:p>
            <a:pPr lvl="1"/>
            <a:r>
              <a:rPr lang="en-US" dirty="0"/>
              <a:t>For Entities E1 and E2 connected by Relationship R</a:t>
            </a:r>
          </a:p>
          <a:p>
            <a:pPr lvl="1"/>
            <a:r>
              <a:rPr lang="en-US" dirty="0"/>
              <a:t>Create a new relation for R</a:t>
            </a:r>
          </a:p>
          <a:p>
            <a:pPr lvl="2"/>
            <a:r>
              <a:rPr lang="en-US" sz="1600" dirty="0"/>
              <a:t>Include as attributes foreign keys pointing at the primary keys of E1 and E2 – combination will be the primary key</a:t>
            </a:r>
          </a:p>
          <a:p>
            <a:pPr lvl="2"/>
            <a:r>
              <a:rPr lang="en-US" sz="1600" dirty="0"/>
              <a:t>Include any attributes tied to R</a:t>
            </a:r>
          </a:p>
          <a:p>
            <a:pPr lvl="2"/>
            <a:r>
              <a:rPr lang="en-US" sz="1600" dirty="0"/>
              <a:t>Think of this as a “lookup table</a:t>
            </a:r>
            <a:r>
              <a:rPr lang="en-US" sz="1200" dirty="0"/>
              <a:t>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29" r="54118" b="69114"/>
          <a:stretch>
            <a:fillRect/>
          </a:stretch>
        </p:blipFill>
        <p:spPr bwMode="auto">
          <a:xfrm>
            <a:off x="6510528" y="3374136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4198" t="40152" r="4462" b="35141"/>
          <a:stretch>
            <a:fillRect/>
          </a:stretch>
        </p:blipFill>
        <p:spPr bwMode="auto">
          <a:xfrm>
            <a:off x="7653528" y="4898136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reeform 14"/>
          <p:cNvSpPr/>
          <p:nvPr/>
        </p:nvSpPr>
        <p:spPr>
          <a:xfrm>
            <a:off x="7253478" y="4955286"/>
            <a:ext cx="1922378" cy="1371600"/>
          </a:xfrm>
          <a:custGeom>
            <a:avLst/>
            <a:gdLst>
              <a:gd name="connsiteX0" fmla="*/ 104775 w 1922378"/>
              <a:gd name="connsiteY0" fmla="*/ 0 h 1371600"/>
              <a:gd name="connsiteX1" fmla="*/ 104775 w 1922378"/>
              <a:gd name="connsiteY1" fmla="*/ 0 h 1371600"/>
              <a:gd name="connsiteX2" fmla="*/ 323850 w 1922378"/>
              <a:gd name="connsiteY2" fmla="*/ 28575 h 1371600"/>
              <a:gd name="connsiteX3" fmla="*/ 514350 w 1922378"/>
              <a:gd name="connsiteY3" fmla="*/ 38100 h 1371600"/>
              <a:gd name="connsiteX4" fmla="*/ 581025 w 1922378"/>
              <a:gd name="connsiteY4" fmla="*/ 57150 h 1371600"/>
              <a:gd name="connsiteX5" fmla="*/ 609600 w 1922378"/>
              <a:gd name="connsiteY5" fmla="*/ 66675 h 1371600"/>
              <a:gd name="connsiteX6" fmla="*/ 704850 w 1922378"/>
              <a:gd name="connsiteY6" fmla="*/ 95250 h 1371600"/>
              <a:gd name="connsiteX7" fmla="*/ 733425 w 1922378"/>
              <a:gd name="connsiteY7" fmla="*/ 104775 h 1371600"/>
              <a:gd name="connsiteX8" fmla="*/ 762000 w 1922378"/>
              <a:gd name="connsiteY8" fmla="*/ 114300 h 1371600"/>
              <a:gd name="connsiteX9" fmla="*/ 819150 w 1922378"/>
              <a:gd name="connsiteY9" fmla="*/ 152400 h 1371600"/>
              <a:gd name="connsiteX10" fmla="*/ 847725 w 1922378"/>
              <a:gd name="connsiteY10" fmla="*/ 171450 h 1371600"/>
              <a:gd name="connsiteX11" fmla="*/ 923925 w 1922378"/>
              <a:gd name="connsiteY11" fmla="*/ 238125 h 1371600"/>
              <a:gd name="connsiteX12" fmla="*/ 952500 w 1922378"/>
              <a:gd name="connsiteY12" fmla="*/ 257175 h 1371600"/>
              <a:gd name="connsiteX13" fmla="*/ 981075 w 1922378"/>
              <a:gd name="connsiteY13" fmla="*/ 276225 h 1371600"/>
              <a:gd name="connsiteX14" fmla="*/ 1028700 w 1922378"/>
              <a:gd name="connsiteY14" fmla="*/ 323850 h 1371600"/>
              <a:gd name="connsiteX15" fmla="*/ 1047750 w 1922378"/>
              <a:gd name="connsiteY15" fmla="*/ 352425 h 1371600"/>
              <a:gd name="connsiteX16" fmla="*/ 1104900 w 1922378"/>
              <a:gd name="connsiteY16" fmla="*/ 390525 h 1371600"/>
              <a:gd name="connsiteX17" fmla="*/ 1133475 w 1922378"/>
              <a:gd name="connsiteY17" fmla="*/ 409575 h 1371600"/>
              <a:gd name="connsiteX18" fmla="*/ 1171575 w 1922378"/>
              <a:gd name="connsiteY18" fmla="*/ 457200 h 1371600"/>
              <a:gd name="connsiteX19" fmla="*/ 1190625 w 1922378"/>
              <a:gd name="connsiteY19" fmla="*/ 485775 h 1371600"/>
              <a:gd name="connsiteX20" fmla="*/ 1247775 w 1922378"/>
              <a:gd name="connsiteY20" fmla="*/ 523875 h 1371600"/>
              <a:gd name="connsiteX21" fmla="*/ 1276350 w 1922378"/>
              <a:gd name="connsiteY21" fmla="*/ 542925 h 1371600"/>
              <a:gd name="connsiteX22" fmla="*/ 1314450 w 1922378"/>
              <a:gd name="connsiteY22" fmla="*/ 561975 h 1371600"/>
              <a:gd name="connsiteX23" fmla="*/ 1371600 w 1922378"/>
              <a:gd name="connsiteY23" fmla="*/ 600075 h 1371600"/>
              <a:gd name="connsiteX24" fmla="*/ 1428750 w 1922378"/>
              <a:gd name="connsiteY24" fmla="*/ 619125 h 1371600"/>
              <a:gd name="connsiteX25" fmla="*/ 1457325 w 1922378"/>
              <a:gd name="connsiteY25" fmla="*/ 628650 h 1371600"/>
              <a:gd name="connsiteX26" fmla="*/ 1514475 w 1922378"/>
              <a:gd name="connsiteY26" fmla="*/ 657225 h 1371600"/>
              <a:gd name="connsiteX27" fmla="*/ 1543050 w 1922378"/>
              <a:gd name="connsiteY27" fmla="*/ 676275 h 1371600"/>
              <a:gd name="connsiteX28" fmla="*/ 1600200 w 1922378"/>
              <a:gd name="connsiteY28" fmla="*/ 695325 h 1371600"/>
              <a:gd name="connsiteX29" fmla="*/ 1619250 w 1922378"/>
              <a:gd name="connsiteY29" fmla="*/ 723900 h 1371600"/>
              <a:gd name="connsiteX30" fmla="*/ 1647825 w 1922378"/>
              <a:gd name="connsiteY30" fmla="*/ 733425 h 1371600"/>
              <a:gd name="connsiteX31" fmla="*/ 1704975 w 1922378"/>
              <a:gd name="connsiteY31" fmla="*/ 762000 h 1371600"/>
              <a:gd name="connsiteX32" fmla="*/ 1724025 w 1922378"/>
              <a:gd name="connsiteY32" fmla="*/ 790575 h 1371600"/>
              <a:gd name="connsiteX33" fmla="*/ 1781175 w 1922378"/>
              <a:gd name="connsiteY33" fmla="*/ 809625 h 1371600"/>
              <a:gd name="connsiteX34" fmla="*/ 1800225 w 1922378"/>
              <a:gd name="connsiteY34" fmla="*/ 838200 h 1371600"/>
              <a:gd name="connsiteX35" fmla="*/ 1828800 w 1922378"/>
              <a:gd name="connsiteY35" fmla="*/ 847725 h 1371600"/>
              <a:gd name="connsiteX36" fmla="*/ 1838325 w 1922378"/>
              <a:gd name="connsiteY36" fmla="*/ 876300 h 1371600"/>
              <a:gd name="connsiteX37" fmla="*/ 1857375 w 1922378"/>
              <a:gd name="connsiteY37" fmla="*/ 904875 h 1371600"/>
              <a:gd name="connsiteX38" fmla="*/ 1876425 w 1922378"/>
              <a:gd name="connsiteY38" fmla="*/ 962025 h 1371600"/>
              <a:gd name="connsiteX39" fmla="*/ 1885950 w 1922378"/>
              <a:gd name="connsiteY39" fmla="*/ 990600 h 1371600"/>
              <a:gd name="connsiteX40" fmla="*/ 1895475 w 1922378"/>
              <a:gd name="connsiteY40" fmla="*/ 1038225 h 1371600"/>
              <a:gd name="connsiteX41" fmla="*/ 1914525 w 1922378"/>
              <a:gd name="connsiteY41" fmla="*/ 1123950 h 1371600"/>
              <a:gd name="connsiteX42" fmla="*/ 1885950 w 1922378"/>
              <a:gd name="connsiteY42" fmla="*/ 1238250 h 1371600"/>
              <a:gd name="connsiteX43" fmla="*/ 1828800 w 1922378"/>
              <a:gd name="connsiteY43" fmla="*/ 1285875 h 1371600"/>
              <a:gd name="connsiteX44" fmla="*/ 1800225 w 1922378"/>
              <a:gd name="connsiteY44" fmla="*/ 1314450 h 1371600"/>
              <a:gd name="connsiteX45" fmla="*/ 1743075 w 1922378"/>
              <a:gd name="connsiteY45" fmla="*/ 1333500 h 1371600"/>
              <a:gd name="connsiteX46" fmla="*/ 1676400 w 1922378"/>
              <a:gd name="connsiteY46" fmla="*/ 1352550 h 1371600"/>
              <a:gd name="connsiteX47" fmla="*/ 1514475 w 1922378"/>
              <a:gd name="connsiteY47" fmla="*/ 1371600 h 1371600"/>
              <a:gd name="connsiteX48" fmla="*/ 1371600 w 1922378"/>
              <a:gd name="connsiteY48" fmla="*/ 1362075 h 1371600"/>
              <a:gd name="connsiteX49" fmla="*/ 1333500 w 1922378"/>
              <a:gd name="connsiteY49" fmla="*/ 1352550 h 1371600"/>
              <a:gd name="connsiteX50" fmla="*/ 1104900 w 1922378"/>
              <a:gd name="connsiteY50" fmla="*/ 1343025 h 1371600"/>
              <a:gd name="connsiteX51" fmla="*/ 800100 w 1922378"/>
              <a:gd name="connsiteY51" fmla="*/ 1323975 h 1371600"/>
              <a:gd name="connsiteX52" fmla="*/ 600075 w 1922378"/>
              <a:gd name="connsiteY52" fmla="*/ 1314450 h 1371600"/>
              <a:gd name="connsiteX53" fmla="*/ 561975 w 1922378"/>
              <a:gd name="connsiteY53" fmla="*/ 1304925 h 1371600"/>
              <a:gd name="connsiteX54" fmla="*/ 400050 w 1922378"/>
              <a:gd name="connsiteY54" fmla="*/ 1276350 h 1371600"/>
              <a:gd name="connsiteX55" fmla="*/ 342900 w 1922378"/>
              <a:gd name="connsiteY55" fmla="*/ 1257300 h 1371600"/>
              <a:gd name="connsiteX56" fmla="*/ 285750 w 1922378"/>
              <a:gd name="connsiteY56" fmla="*/ 1219200 h 1371600"/>
              <a:gd name="connsiteX57" fmla="*/ 228600 w 1922378"/>
              <a:gd name="connsiteY57" fmla="*/ 1162050 h 1371600"/>
              <a:gd name="connsiteX58" fmla="*/ 180975 w 1922378"/>
              <a:gd name="connsiteY58" fmla="*/ 1076325 h 1371600"/>
              <a:gd name="connsiteX59" fmla="*/ 161925 w 1922378"/>
              <a:gd name="connsiteY59" fmla="*/ 1047750 h 1371600"/>
              <a:gd name="connsiteX60" fmla="*/ 133350 w 1922378"/>
              <a:gd name="connsiteY60" fmla="*/ 990600 h 1371600"/>
              <a:gd name="connsiteX61" fmla="*/ 114300 w 1922378"/>
              <a:gd name="connsiteY61" fmla="*/ 933450 h 1371600"/>
              <a:gd name="connsiteX62" fmla="*/ 104775 w 1922378"/>
              <a:gd name="connsiteY62" fmla="*/ 904875 h 1371600"/>
              <a:gd name="connsiteX63" fmla="*/ 85725 w 1922378"/>
              <a:gd name="connsiteY63" fmla="*/ 876300 h 1371600"/>
              <a:gd name="connsiteX64" fmla="*/ 57150 w 1922378"/>
              <a:gd name="connsiteY64" fmla="*/ 800100 h 1371600"/>
              <a:gd name="connsiteX65" fmla="*/ 47625 w 1922378"/>
              <a:gd name="connsiteY65" fmla="*/ 752475 h 1371600"/>
              <a:gd name="connsiteX66" fmla="*/ 28575 w 1922378"/>
              <a:gd name="connsiteY66" fmla="*/ 685800 h 1371600"/>
              <a:gd name="connsiteX67" fmla="*/ 19050 w 1922378"/>
              <a:gd name="connsiteY67" fmla="*/ 638175 h 1371600"/>
              <a:gd name="connsiteX68" fmla="*/ 0 w 1922378"/>
              <a:gd name="connsiteY68" fmla="*/ 571500 h 1371600"/>
              <a:gd name="connsiteX69" fmla="*/ 28575 w 1922378"/>
              <a:gd name="connsiteY69" fmla="*/ 400050 h 1371600"/>
              <a:gd name="connsiteX70" fmla="*/ 47625 w 1922378"/>
              <a:gd name="connsiteY70" fmla="*/ 342900 h 1371600"/>
              <a:gd name="connsiteX71" fmla="*/ 85725 w 1922378"/>
              <a:gd name="connsiteY71" fmla="*/ 209550 h 1371600"/>
              <a:gd name="connsiteX72" fmla="*/ 95250 w 1922378"/>
              <a:gd name="connsiteY72" fmla="*/ 180975 h 1371600"/>
              <a:gd name="connsiteX73" fmla="*/ 104775 w 1922378"/>
              <a:gd name="connsiteY73" fmla="*/ 104775 h 1371600"/>
              <a:gd name="connsiteX74" fmla="*/ 114300 w 1922378"/>
              <a:gd name="connsiteY74" fmla="*/ 9525 h 1371600"/>
              <a:gd name="connsiteX75" fmla="*/ 104775 w 1922378"/>
              <a:gd name="connsiteY7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922378" h="1371600">
                <a:moveTo>
                  <a:pt x="104775" y="0"/>
                </a:moveTo>
                <a:lnTo>
                  <a:pt x="104775" y="0"/>
                </a:lnTo>
                <a:cubicBezTo>
                  <a:pt x="191679" y="13370"/>
                  <a:pt x="239354" y="22942"/>
                  <a:pt x="323850" y="28575"/>
                </a:cubicBezTo>
                <a:cubicBezTo>
                  <a:pt x="387289" y="32804"/>
                  <a:pt x="450850" y="34925"/>
                  <a:pt x="514350" y="38100"/>
                </a:cubicBezTo>
                <a:cubicBezTo>
                  <a:pt x="582863" y="60938"/>
                  <a:pt x="497304" y="33230"/>
                  <a:pt x="581025" y="57150"/>
                </a:cubicBezTo>
                <a:cubicBezTo>
                  <a:pt x="590679" y="59908"/>
                  <a:pt x="599946" y="63917"/>
                  <a:pt x="609600" y="66675"/>
                </a:cubicBezTo>
                <a:cubicBezTo>
                  <a:pt x="710367" y="95465"/>
                  <a:pt x="569037" y="49979"/>
                  <a:pt x="704850" y="95250"/>
                </a:cubicBezTo>
                <a:lnTo>
                  <a:pt x="733425" y="104775"/>
                </a:lnTo>
                <a:cubicBezTo>
                  <a:pt x="742950" y="107950"/>
                  <a:pt x="753646" y="108731"/>
                  <a:pt x="762000" y="114300"/>
                </a:cubicBezTo>
                <a:lnTo>
                  <a:pt x="819150" y="152400"/>
                </a:lnTo>
                <a:lnTo>
                  <a:pt x="847725" y="171450"/>
                </a:lnTo>
                <a:cubicBezTo>
                  <a:pt x="879475" y="219075"/>
                  <a:pt x="857250" y="193675"/>
                  <a:pt x="923925" y="238125"/>
                </a:cubicBezTo>
                <a:lnTo>
                  <a:pt x="952500" y="257175"/>
                </a:lnTo>
                <a:lnTo>
                  <a:pt x="981075" y="276225"/>
                </a:lnTo>
                <a:cubicBezTo>
                  <a:pt x="1031875" y="352425"/>
                  <a:pt x="965200" y="260350"/>
                  <a:pt x="1028700" y="323850"/>
                </a:cubicBezTo>
                <a:cubicBezTo>
                  <a:pt x="1036795" y="331945"/>
                  <a:pt x="1039135" y="344887"/>
                  <a:pt x="1047750" y="352425"/>
                </a:cubicBezTo>
                <a:cubicBezTo>
                  <a:pt x="1064980" y="367502"/>
                  <a:pt x="1085850" y="377825"/>
                  <a:pt x="1104900" y="390525"/>
                </a:cubicBezTo>
                <a:lnTo>
                  <a:pt x="1133475" y="409575"/>
                </a:lnTo>
                <a:cubicBezTo>
                  <a:pt x="1152018" y="465205"/>
                  <a:pt x="1128491" y="414116"/>
                  <a:pt x="1171575" y="457200"/>
                </a:cubicBezTo>
                <a:cubicBezTo>
                  <a:pt x="1179670" y="465295"/>
                  <a:pt x="1182010" y="478237"/>
                  <a:pt x="1190625" y="485775"/>
                </a:cubicBezTo>
                <a:cubicBezTo>
                  <a:pt x="1207855" y="500852"/>
                  <a:pt x="1228725" y="511175"/>
                  <a:pt x="1247775" y="523875"/>
                </a:cubicBezTo>
                <a:cubicBezTo>
                  <a:pt x="1257300" y="530225"/>
                  <a:pt x="1266111" y="537805"/>
                  <a:pt x="1276350" y="542925"/>
                </a:cubicBezTo>
                <a:cubicBezTo>
                  <a:pt x="1289050" y="549275"/>
                  <a:pt x="1302274" y="554670"/>
                  <a:pt x="1314450" y="561975"/>
                </a:cubicBezTo>
                <a:cubicBezTo>
                  <a:pt x="1334083" y="573755"/>
                  <a:pt x="1349880" y="592835"/>
                  <a:pt x="1371600" y="600075"/>
                </a:cubicBezTo>
                <a:lnTo>
                  <a:pt x="1428750" y="619125"/>
                </a:lnTo>
                <a:cubicBezTo>
                  <a:pt x="1438275" y="622300"/>
                  <a:pt x="1448971" y="623081"/>
                  <a:pt x="1457325" y="628650"/>
                </a:cubicBezTo>
                <a:cubicBezTo>
                  <a:pt x="1539217" y="683245"/>
                  <a:pt x="1435605" y="617790"/>
                  <a:pt x="1514475" y="657225"/>
                </a:cubicBezTo>
                <a:cubicBezTo>
                  <a:pt x="1524714" y="662345"/>
                  <a:pt x="1532589" y="671626"/>
                  <a:pt x="1543050" y="676275"/>
                </a:cubicBezTo>
                <a:cubicBezTo>
                  <a:pt x="1561400" y="684430"/>
                  <a:pt x="1600200" y="695325"/>
                  <a:pt x="1600200" y="695325"/>
                </a:cubicBezTo>
                <a:cubicBezTo>
                  <a:pt x="1606550" y="704850"/>
                  <a:pt x="1610311" y="716749"/>
                  <a:pt x="1619250" y="723900"/>
                </a:cubicBezTo>
                <a:cubicBezTo>
                  <a:pt x="1627090" y="730172"/>
                  <a:pt x="1638845" y="728935"/>
                  <a:pt x="1647825" y="733425"/>
                </a:cubicBezTo>
                <a:cubicBezTo>
                  <a:pt x="1721683" y="770354"/>
                  <a:pt x="1633151" y="738059"/>
                  <a:pt x="1704975" y="762000"/>
                </a:cubicBezTo>
                <a:cubicBezTo>
                  <a:pt x="1711325" y="771525"/>
                  <a:pt x="1714317" y="784508"/>
                  <a:pt x="1724025" y="790575"/>
                </a:cubicBezTo>
                <a:cubicBezTo>
                  <a:pt x="1741053" y="801218"/>
                  <a:pt x="1781175" y="809625"/>
                  <a:pt x="1781175" y="809625"/>
                </a:cubicBezTo>
                <a:cubicBezTo>
                  <a:pt x="1787525" y="819150"/>
                  <a:pt x="1791286" y="831049"/>
                  <a:pt x="1800225" y="838200"/>
                </a:cubicBezTo>
                <a:cubicBezTo>
                  <a:pt x="1808065" y="844472"/>
                  <a:pt x="1821700" y="840625"/>
                  <a:pt x="1828800" y="847725"/>
                </a:cubicBezTo>
                <a:cubicBezTo>
                  <a:pt x="1835900" y="854825"/>
                  <a:pt x="1833835" y="867320"/>
                  <a:pt x="1838325" y="876300"/>
                </a:cubicBezTo>
                <a:cubicBezTo>
                  <a:pt x="1843445" y="886539"/>
                  <a:pt x="1852726" y="894414"/>
                  <a:pt x="1857375" y="904875"/>
                </a:cubicBezTo>
                <a:cubicBezTo>
                  <a:pt x="1865530" y="923225"/>
                  <a:pt x="1870075" y="942975"/>
                  <a:pt x="1876425" y="962025"/>
                </a:cubicBezTo>
                <a:cubicBezTo>
                  <a:pt x="1879600" y="971550"/>
                  <a:pt x="1883981" y="980755"/>
                  <a:pt x="1885950" y="990600"/>
                </a:cubicBezTo>
                <a:cubicBezTo>
                  <a:pt x="1889125" y="1006475"/>
                  <a:pt x="1891963" y="1022421"/>
                  <a:pt x="1895475" y="1038225"/>
                </a:cubicBezTo>
                <a:cubicBezTo>
                  <a:pt x="1922378" y="1159289"/>
                  <a:pt x="1885797" y="980311"/>
                  <a:pt x="1914525" y="1123950"/>
                </a:cubicBezTo>
                <a:cubicBezTo>
                  <a:pt x="1911377" y="1142838"/>
                  <a:pt x="1901044" y="1223156"/>
                  <a:pt x="1885950" y="1238250"/>
                </a:cubicBezTo>
                <a:cubicBezTo>
                  <a:pt x="1802468" y="1321732"/>
                  <a:pt x="1908366" y="1219570"/>
                  <a:pt x="1828800" y="1285875"/>
                </a:cubicBezTo>
                <a:cubicBezTo>
                  <a:pt x="1818452" y="1294499"/>
                  <a:pt x="1812000" y="1307908"/>
                  <a:pt x="1800225" y="1314450"/>
                </a:cubicBezTo>
                <a:cubicBezTo>
                  <a:pt x="1782672" y="1324202"/>
                  <a:pt x="1762125" y="1327150"/>
                  <a:pt x="1743075" y="1333500"/>
                </a:cubicBezTo>
                <a:cubicBezTo>
                  <a:pt x="1720427" y="1341049"/>
                  <a:pt x="1700320" y="1348563"/>
                  <a:pt x="1676400" y="1352550"/>
                </a:cubicBezTo>
                <a:cubicBezTo>
                  <a:pt x="1650218" y="1356914"/>
                  <a:pt x="1537419" y="1369051"/>
                  <a:pt x="1514475" y="1371600"/>
                </a:cubicBezTo>
                <a:cubicBezTo>
                  <a:pt x="1466850" y="1368425"/>
                  <a:pt x="1419068" y="1367072"/>
                  <a:pt x="1371600" y="1362075"/>
                </a:cubicBezTo>
                <a:cubicBezTo>
                  <a:pt x="1358581" y="1360705"/>
                  <a:pt x="1346558" y="1353483"/>
                  <a:pt x="1333500" y="1352550"/>
                </a:cubicBezTo>
                <a:cubicBezTo>
                  <a:pt x="1257428" y="1347116"/>
                  <a:pt x="1181100" y="1346200"/>
                  <a:pt x="1104900" y="1343025"/>
                </a:cubicBezTo>
                <a:cubicBezTo>
                  <a:pt x="988336" y="1304170"/>
                  <a:pt x="1091743" y="1335641"/>
                  <a:pt x="800100" y="1323975"/>
                </a:cubicBezTo>
                <a:lnTo>
                  <a:pt x="600075" y="1314450"/>
                </a:lnTo>
                <a:cubicBezTo>
                  <a:pt x="587375" y="1311275"/>
                  <a:pt x="574914" y="1306916"/>
                  <a:pt x="561975" y="1304925"/>
                </a:cubicBezTo>
                <a:cubicBezTo>
                  <a:pt x="476693" y="1291805"/>
                  <a:pt x="480043" y="1303014"/>
                  <a:pt x="400050" y="1276350"/>
                </a:cubicBezTo>
                <a:cubicBezTo>
                  <a:pt x="381000" y="1270000"/>
                  <a:pt x="359608" y="1268439"/>
                  <a:pt x="342900" y="1257300"/>
                </a:cubicBezTo>
                <a:cubicBezTo>
                  <a:pt x="323850" y="1244600"/>
                  <a:pt x="301939" y="1235389"/>
                  <a:pt x="285750" y="1219200"/>
                </a:cubicBezTo>
                <a:lnTo>
                  <a:pt x="228600" y="1162050"/>
                </a:lnTo>
                <a:cubicBezTo>
                  <a:pt x="211835" y="1111755"/>
                  <a:pt x="224644" y="1141829"/>
                  <a:pt x="180975" y="1076325"/>
                </a:cubicBezTo>
                <a:cubicBezTo>
                  <a:pt x="174625" y="1066800"/>
                  <a:pt x="165545" y="1058610"/>
                  <a:pt x="161925" y="1047750"/>
                </a:cubicBezTo>
                <a:cubicBezTo>
                  <a:pt x="127187" y="943537"/>
                  <a:pt x="182589" y="1101387"/>
                  <a:pt x="133350" y="990600"/>
                </a:cubicBezTo>
                <a:cubicBezTo>
                  <a:pt x="125195" y="972250"/>
                  <a:pt x="120650" y="952500"/>
                  <a:pt x="114300" y="933450"/>
                </a:cubicBezTo>
                <a:cubicBezTo>
                  <a:pt x="111125" y="923925"/>
                  <a:pt x="110344" y="913229"/>
                  <a:pt x="104775" y="904875"/>
                </a:cubicBezTo>
                <a:lnTo>
                  <a:pt x="85725" y="876300"/>
                </a:lnTo>
                <a:cubicBezTo>
                  <a:pt x="49795" y="732582"/>
                  <a:pt x="106959" y="949526"/>
                  <a:pt x="57150" y="800100"/>
                </a:cubicBezTo>
                <a:cubicBezTo>
                  <a:pt x="52030" y="784741"/>
                  <a:pt x="51552" y="768181"/>
                  <a:pt x="47625" y="752475"/>
                </a:cubicBezTo>
                <a:cubicBezTo>
                  <a:pt x="42019" y="730051"/>
                  <a:pt x="34181" y="708224"/>
                  <a:pt x="28575" y="685800"/>
                </a:cubicBezTo>
                <a:cubicBezTo>
                  <a:pt x="24648" y="670094"/>
                  <a:pt x="22562" y="653979"/>
                  <a:pt x="19050" y="638175"/>
                </a:cubicBezTo>
                <a:cubicBezTo>
                  <a:pt x="11077" y="602295"/>
                  <a:pt x="10607" y="603321"/>
                  <a:pt x="0" y="571500"/>
                </a:cubicBezTo>
                <a:cubicBezTo>
                  <a:pt x="5929" y="524064"/>
                  <a:pt x="14133" y="443376"/>
                  <a:pt x="28575" y="400050"/>
                </a:cubicBezTo>
                <a:cubicBezTo>
                  <a:pt x="34925" y="381000"/>
                  <a:pt x="42755" y="362381"/>
                  <a:pt x="47625" y="342900"/>
                </a:cubicBezTo>
                <a:cubicBezTo>
                  <a:pt x="71545" y="247219"/>
                  <a:pt x="58396" y="291538"/>
                  <a:pt x="85725" y="209550"/>
                </a:cubicBezTo>
                <a:lnTo>
                  <a:pt x="95250" y="180975"/>
                </a:lnTo>
                <a:cubicBezTo>
                  <a:pt x="98425" y="155575"/>
                  <a:pt x="101948" y="130216"/>
                  <a:pt x="104775" y="104775"/>
                </a:cubicBezTo>
                <a:cubicBezTo>
                  <a:pt x="108299" y="73062"/>
                  <a:pt x="108042" y="40814"/>
                  <a:pt x="114300" y="9525"/>
                </a:cubicBezTo>
                <a:cubicBezTo>
                  <a:pt x="114923" y="6412"/>
                  <a:pt x="106362" y="1587"/>
                  <a:pt x="10477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007125" y="3555112"/>
            <a:ext cx="2894429" cy="1728339"/>
          </a:xfrm>
          <a:custGeom>
            <a:avLst/>
            <a:gdLst>
              <a:gd name="connsiteX0" fmla="*/ 722729 w 2894429"/>
              <a:gd name="connsiteY0" fmla="*/ 533400 h 1728339"/>
              <a:gd name="connsiteX1" fmla="*/ 722729 w 2894429"/>
              <a:gd name="connsiteY1" fmla="*/ 533400 h 1728339"/>
              <a:gd name="connsiteX2" fmla="*/ 627479 w 2894429"/>
              <a:gd name="connsiteY2" fmla="*/ 600075 h 1728339"/>
              <a:gd name="connsiteX3" fmla="*/ 598904 w 2894429"/>
              <a:gd name="connsiteY3" fmla="*/ 619125 h 1728339"/>
              <a:gd name="connsiteX4" fmla="*/ 484604 w 2894429"/>
              <a:gd name="connsiteY4" fmla="*/ 657225 h 1728339"/>
              <a:gd name="connsiteX5" fmla="*/ 456029 w 2894429"/>
              <a:gd name="connsiteY5" fmla="*/ 666750 h 1728339"/>
              <a:gd name="connsiteX6" fmla="*/ 398879 w 2894429"/>
              <a:gd name="connsiteY6" fmla="*/ 704850 h 1728339"/>
              <a:gd name="connsiteX7" fmla="*/ 370304 w 2894429"/>
              <a:gd name="connsiteY7" fmla="*/ 723900 h 1728339"/>
              <a:gd name="connsiteX8" fmla="*/ 313154 w 2894429"/>
              <a:gd name="connsiteY8" fmla="*/ 742950 h 1728339"/>
              <a:gd name="connsiteX9" fmla="*/ 256004 w 2894429"/>
              <a:gd name="connsiteY9" fmla="*/ 781050 h 1728339"/>
              <a:gd name="connsiteX10" fmla="*/ 227429 w 2894429"/>
              <a:gd name="connsiteY10" fmla="*/ 790575 h 1728339"/>
              <a:gd name="connsiteX11" fmla="*/ 170279 w 2894429"/>
              <a:gd name="connsiteY11" fmla="*/ 819150 h 1728339"/>
              <a:gd name="connsiteX12" fmla="*/ 151229 w 2894429"/>
              <a:gd name="connsiteY12" fmla="*/ 847725 h 1728339"/>
              <a:gd name="connsiteX13" fmla="*/ 122654 w 2894429"/>
              <a:gd name="connsiteY13" fmla="*/ 857250 h 1728339"/>
              <a:gd name="connsiteX14" fmla="*/ 84554 w 2894429"/>
              <a:gd name="connsiteY14" fmla="*/ 895350 h 1728339"/>
              <a:gd name="connsiteX15" fmla="*/ 46454 w 2894429"/>
              <a:gd name="connsiteY15" fmla="*/ 952500 h 1728339"/>
              <a:gd name="connsiteX16" fmla="*/ 36929 w 2894429"/>
              <a:gd name="connsiteY16" fmla="*/ 981075 h 1728339"/>
              <a:gd name="connsiteX17" fmla="*/ 8354 w 2894429"/>
              <a:gd name="connsiteY17" fmla="*/ 1038225 h 1728339"/>
              <a:gd name="connsiteX18" fmla="*/ 17879 w 2894429"/>
              <a:gd name="connsiteY18" fmla="*/ 1114425 h 1728339"/>
              <a:gd name="connsiteX19" fmla="*/ 55979 w 2894429"/>
              <a:gd name="connsiteY19" fmla="*/ 1200150 h 1728339"/>
              <a:gd name="connsiteX20" fmla="*/ 75029 w 2894429"/>
              <a:gd name="connsiteY20" fmla="*/ 1257300 h 1728339"/>
              <a:gd name="connsiteX21" fmla="*/ 84554 w 2894429"/>
              <a:gd name="connsiteY21" fmla="*/ 1285875 h 1728339"/>
              <a:gd name="connsiteX22" fmla="*/ 103604 w 2894429"/>
              <a:gd name="connsiteY22" fmla="*/ 1314450 h 1728339"/>
              <a:gd name="connsiteX23" fmla="*/ 132179 w 2894429"/>
              <a:gd name="connsiteY23" fmla="*/ 1371600 h 1728339"/>
              <a:gd name="connsiteX24" fmla="*/ 189329 w 2894429"/>
              <a:gd name="connsiteY24" fmla="*/ 1400175 h 1728339"/>
              <a:gd name="connsiteX25" fmla="*/ 217904 w 2894429"/>
              <a:gd name="connsiteY25" fmla="*/ 1419225 h 1728339"/>
              <a:gd name="connsiteX26" fmla="*/ 265529 w 2894429"/>
              <a:gd name="connsiteY26" fmla="*/ 1428750 h 1728339"/>
              <a:gd name="connsiteX27" fmla="*/ 303629 w 2894429"/>
              <a:gd name="connsiteY27" fmla="*/ 1438275 h 1728339"/>
              <a:gd name="connsiteX28" fmla="*/ 360779 w 2894429"/>
              <a:gd name="connsiteY28" fmla="*/ 1447800 h 1728339"/>
              <a:gd name="connsiteX29" fmla="*/ 417929 w 2894429"/>
              <a:gd name="connsiteY29" fmla="*/ 1466850 h 1728339"/>
              <a:gd name="connsiteX30" fmla="*/ 503654 w 2894429"/>
              <a:gd name="connsiteY30" fmla="*/ 1495425 h 1728339"/>
              <a:gd name="connsiteX31" fmla="*/ 532229 w 2894429"/>
              <a:gd name="connsiteY31" fmla="*/ 1504950 h 1728339"/>
              <a:gd name="connsiteX32" fmla="*/ 560804 w 2894429"/>
              <a:gd name="connsiteY32" fmla="*/ 1514475 h 1728339"/>
              <a:gd name="connsiteX33" fmla="*/ 770354 w 2894429"/>
              <a:gd name="connsiteY33" fmla="*/ 1533525 h 1728339"/>
              <a:gd name="connsiteX34" fmla="*/ 998954 w 2894429"/>
              <a:gd name="connsiteY34" fmla="*/ 1524000 h 1728339"/>
              <a:gd name="connsiteX35" fmla="*/ 1037054 w 2894429"/>
              <a:gd name="connsiteY35" fmla="*/ 1514475 h 1728339"/>
              <a:gd name="connsiteX36" fmla="*/ 1103729 w 2894429"/>
              <a:gd name="connsiteY36" fmla="*/ 1504950 h 1728339"/>
              <a:gd name="connsiteX37" fmla="*/ 1218029 w 2894429"/>
              <a:gd name="connsiteY37" fmla="*/ 1485900 h 1728339"/>
              <a:gd name="connsiteX38" fmla="*/ 1332329 w 2894429"/>
              <a:gd name="connsiteY38" fmla="*/ 1466850 h 1728339"/>
              <a:gd name="connsiteX39" fmla="*/ 1370429 w 2894429"/>
              <a:gd name="connsiteY39" fmla="*/ 1457325 h 1728339"/>
              <a:gd name="connsiteX40" fmla="*/ 1465679 w 2894429"/>
              <a:gd name="connsiteY40" fmla="*/ 1447800 h 1728339"/>
              <a:gd name="connsiteX41" fmla="*/ 1579979 w 2894429"/>
              <a:gd name="connsiteY41" fmla="*/ 1428750 h 1728339"/>
              <a:gd name="connsiteX42" fmla="*/ 1608554 w 2894429"/>
              <a:gd name="connsiteY42" fmla="*/ 1419225 h 1728339"/>
              <a:gd name="connsiteX43" fmla="*/ 1903829 w 2894429"/>
              <a:gd name="connsiteY43" fmla="*/ 1438275 h 1728339"/>
              <a:gd name="connsiteX44" fmla="*/ 1960979 w 2894429"/>
              <a:gd name="connsiteY44" fmla="*/ 1457325 h 1728339"/>
              <a:gd name="connsiteX45" fmla="*/ 2018129 w 2894429"/>
              <a:gd name="connsiteY45" fmla="*/ 1485900 h 1728339"/>
              <a:gd name="connsiteX46" fmla="*/ 2075279 w 2894429"/>
              <a:gd name="connsiteY46" fmla="*/ 1524000 h 1728339"/>
              <a:gd name="connsiteX47" fmla="*/ 2103854 w 2894429"/>
              <a:gd name="connsiteY47" fmla="*/ 1543050 h 1728339"/>
              <a:gd name="connsiteX48" fmla="*/ 2094329 w 2894429"/>
              <a:gd name="connsiteY48" fmla="*/ 1571625 h 1728339"/>
              <a:gd name="connsiteX49" fmla="*/ 2151479 w 2894429"/>
              <a:gd name="connsiteY49" fmla="*/ 1609725 h 1728339"/>
              <a:gd name="connsiteX50" fmla="*/ 2199104 w 2894429"/>
              <a:gd name="connsiteY50" fmla="*/ 1657350 h 1728339"/>
              <a:gd name="connsiteX51" fmla="*/ 2218154 w 2894429"/>
              <a:gd name="connsiteY51" fmla="*/ 1685925 h 1728339"/>
              <a:gd name="connsiteX52" fmla="*/ 2246729 w 2894429"/>
              <a:gd name="connsiteY52" fmla="*/ 1695450 h 1728339"/>
              <a:gd name="connsiteX53" fmla="*/ 2313404 w 2894429"/>
              <a:gd name="connsiteY53" fmla="*/ 1724025 h 1728339"/>
              <a:gd name="connsiteX54" fmla="*/ 2427704 w 2894429"/>
              <a:gd name="connsiteY54" fmla="*/ 1714500 h 1728339"/>
              <a:gd name="connsiteX55" fmla="*/ 2494379 w 2894429"/>
              <a:gd name="connsiteY55" fmla="*/ 1695450 h 1728339"/>
              <a:gd name="connsiteX56" fmla="*/ 2608679 w 2894429"/>
              <a:gd name="connsiteY56" fmla="*/ 1666875 h 1728339"/>
              <a:gd name="connsiteX57" fmla="*/ 2665829 w 2894429"/>
              <a:gd name="connsiteY57" fmla="*/ 1638300 h 1728339"/>
              <a:gd name="connsiteX58" fmla="*/ 2722979 w 2894429"/>
              <a:gd name="connsiteY58" fmla="*/ 1600200 h 1728339"/>
              <a:gd name="connsiteX59" fmla="*/ 2751554 w 2894429"/>
              <a:gd name="connsiteY59" fmla="*/ 1581150 h 1728339"/>
              <a:gd name="connsiteX60" fmla="*/ 2770604 w 2894429"/>
              <a:gd name="connsiteY60" fmla="*/ 1552575 h 1728339"/>
              <a:gd name="connsiteX61" fmla="*/ 2799179 w 2894429"/>
              <a:gd name="connsiteY61" fmla="*/ 1543050 h 1728339"/>
              <a:gd name="connsiteX62" fmla="*/ 2808704 w 2894429"/>
              <a:gd name="connsiteY62" fmla="*/ 1514475 h 1728339"/>
              <a:gd name="connsiteX63" fmla="*/ 2846804 w 2894429"/>
              <a:gd name="connsiteY63" fmla="*/ 1457325 h 1728339"/>
              <a:gd name="connsiteX64" fmla="*/ 2875379 w 2894429"/>
              <a:gd name="connsiteY64" fmla="*/ 1371600 h 1728339"/>
              <a:gd name="connsiteX65" fmla="*/ 2884904 w 2894429"/>
              <a:gd name="connsiteY65" fmla="*/ 1343025 h 1728339"/>
              <a:gd name="connsiteX66" fmla="*/ 2894429 w 2894429"/>
              <a:gd name="connsiteY66" fmla="*/ 1238250 h 1728339"/>
              <a:gd name="connsiteX67" fmla="*/ 2875379 w 2894429"/>
              <a:gd name="connsiteY67" fmla="*/ 1133475 h 1728339"/>
              <a:gd name="connsiteX68" fmla="*/ 2856329 w 2894429"/>
              <a:gd name="connsiteY68" fmla="*/ 1076325 h 1728339"/>
              <a:gd name="connsiteX69" fmla="*/ 2846804 w 2894429"/>
              <a:gd name="connsiteY69" fmla="*/ 1038225 h 1728339"/>
              <a:gd name="connsiteX70" fmla="*/ 2827754 w 2894429"/>
              <a:gd name="connsiteY70" fmla="*/ 923925 h 1728339"/>
              <a:gd name="connsiteX71" fmla="*/ 2837279 w 2894429"/>
              <a:gd name="connsiteY71" fmla="*/ 771525 h 1728339"/>
              <a:gd name="connsiteX72" fmla="*/ 2856329 w 2894429"/>
              <a:gd name="connsiteY72" fmla="*/ 676275 h 1728339"/>
              <a:gd name="connsiteX73" fmla="*/ 2875379 w 2894429"/>
              <a:gd name="connsiteY73" fmla="*/ 600075 h 1728339"/>
              <a:gd name="connsiteX74" fmla="*/ 2856329 w 2894429"/>
              <a:gd name="connsiteY74" fmla="*/ 304800 h 1728339"/>
              <a:gd name="connsiteX75" fmla="*/ 2846804 w 2894429"/>
              <a:gd name="connsiteY75" fmla="*/ 257175 h 1728339"/>
              <a:gd name="connsiteX76" fmla="*/ 2827754 w 2894429"/>
              <a:gd name="connsiteY76" fmla="*/ 228600 h 1728339"/>
              <a:gd name="connsiteX77" fmla="*/ 2799179 w 2894429"/>
              <a:gd name="connsiteY77" fmla="*/ 171450 h 1728339"/>
              <a:gd name="connsiteX78" fmla="*/ 2637254 w 2894429"/>
              <a:gd name="connsiteY78" fmla="*/ 47625 h 1728339"/>
              <a:gd name="connsiteX79" fmla="*/ 2580104 w 2894429"/>
              <a:gd name="connsiteY79" fmla="*/ 28575 h 1728339"/>
              <a:gd name="connsiteX80" fmla="*/ 2532479 w 2894429"/>
              <a:gd name="connsiteY80" fmla="*/ 9525 h 1728339"/>
              <a:gd name="connsiteX81" fmla="*/ 2475329 w 2894429"/>
              <a:gd name="connsiteY81" fmla="*/ 0 h 1728339"/>
              <a:gd name="connsiteX82" fmla="*/ 2018129 w 2894429"/>
              <a:gd name="connsiteY82" fmla="*/ 9525 h 1728339"/>
              <a:gd name="connsiteX83" fmla="*/ 1665704 w 2894429"/>
              <a:gd name="connsiteY83" fmla="*/ 28575 h 1728339"/>
              <a:gd name="connsiteX84" fmla="*/ 1551404 w 2894429"/>
              <a:gd name="connsiteY84" fmla="*/ 47625 h 1728339"/>
              <a:gd name="connsiteX85" fmla="*/ 1522829 w 2894429"/>
              <a:gd name="connsiteY85" fmla="*/ 57150 h 1728339"/>
              <a:gd name="connsiteX86" fmla="*/ 1484729 w 2894429"/>
              <a:gd name="connsiteY86" fmla="*/ 66675 h 1728339"/>
              <a:gd name="connsiteX87" fmla="*/ 1379954 w 2894429"/>
              <a:gd name="connsiteY87" fmla="*/ 85725 h 1728339"/>
              <a:gd name="connsiteX88" fmla="*/ 1332329 w 2894429"/>
              <a:gd name="connsiteY88" fmla="*/ 95250 h 1728339"/>
              <a:gd name="connsiteX89" fmla="*/ 1256129 w 2894429"/>
              <a:gd name="connsiteY89" fmla="*/ 114300 h 1728339"/>
              <a:gd name="connsiteX90" fmla="*/ 1198979 w 2894429"/>
              <a:gd name="connsiteY90" fmla="*/ 152400 h 1728339"/>
              <a:gd name="connsiteX91" fmla="*/ 1160879 w 2894429"/>
              <a:gd name="connsiteY91" fmla="*/ 171450 h 1728339"/>
              <a:gd name="connsiteX92" fmla="*/ 1132304 w 2894429"/>
              <a:gd name="connsiteY92" fmla="*/ 200025 h 1728339"/>
              <a:gd name="connsiteX93" fmla="*/ 1103729 w 2894429"/>
              <a:gd name="connsiteY93" fmla="*/ 219075 h 1728339"/>
              <a:gd name="connsiteX94" fmla="*/ 1065629 w 2894429"/>
              <a:gd name="connsiteY94" fmla="*/ 247650 h 1728339"/>
              <a:gd name="connsiteX95" fmla="*/ 1037054 w 2894429"/>
              <a:gd name="connsiteY95" fmla="*/ 266700 h 1728339"/>
              <a:gd name="connsiteX96" fmla="*/ 1008479 w 2894429"/>
              <a:gd name="connsiteY96" fmla="*/ 295275 h 1728339"/>
              <a:gd name="connsiteX97" fmla="*/ 922754 w 2894429"/>
              <a:gd name="connsiteY97" fmla="*/ 352425 h 1728339"/>
              <a:gd name="connsiteX98" fmla="*/ 903704 w 2894429"/>
              <a:gd name="connsiteY98" fmla="*/ 381000 h 1728339"/>
              <a:gd name="connsiteX99" fmla="*/ 846554 w 2894429"/>
              <a:gd name="connsiteY99" fmla="*/ 419100 h 1728339"/>
              <a:gd name="connsiteX100" fmla="*/ 827504 w 2894429"/>
              <a:gd name="connsiteY100" fmla="*/ 447675 h 1728339"/>
              <a:gd name="connsiteX101" fmla="*/ 798929 w 2894429"/>
              <a:gd name="connsiteY101" fmla="*/ 466725 h 1728339"/>
              <a:gd name="connsiteX102" fmla="*/ 770354 w 2894429"/>
              <a:gd name="connsiteY102" fmla="*/ 495300 h 1728339"/>
              <a:gd name="connsiteX103" fmla="*/ 722729 w 2894429"/>
              <a:gd name="connsiteY103" fmla="*/ 533400 h 172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894429" h="1728339">
                <a:moveTo>
                  <a:pt x="722729" y="533400"/>
                </a:moveTo>
                <a:lnTo>
                  <a:pt x="722729" y="533400"/>
                </a:lnTo>
                <a:lnTo>
                  <a:pt x="627479" y="600075"/>
                </a:lnTo>
                <a:cubicBezTo>
                  <a:pt x="618067" y="606591"/>
                  <a:pt x="609764" y="615505"/>
                  <a:pt x="598904" y="619125"/>
                </a:cubicBezTo>
                <a:lnTo>
                  <a:pt x="484604" y="657225"/>
                </a:lnTo>
                <a:cubicBezTo>
                  <a:pt x="475079" y="660400"/>
                  <a:pt x="464383" y="661181"/>
                  <a:pt x="456029" y="666750"/>
                </a:cubicBezTo>
                <a:lnTo>
                  <a:pt x="398879" y="704850"/>
                </a:lnTo>
                <a:cubicBezTo>
                  <a:pt x="389354" y="711200"/>
                  <a:pt x="381164" y="720280"/>
                  <a:pt x="370304" y="723900"/>
                </a:cubicBezTo>
                <a:cubicBezTo>
                  <a:pt x="351254" y="730250"/>
                  <a:pt x="329862" y="731811"/>
                  <a:pt x="313154" y="742950"/>
                </a:cubicBezTo>
                <a:cubicBezTo>
                  <a:pt x="294104" y="755650"/>
                  <a:pt x="277724" y="773810"/>
                  <a:pt x="256004" y="781050"/>
                </a:cubicBezTo>
                <a:cubicBezTo>
                  <a:pt x="246479" y="784225"/>
                  <a:pt x="236409" y="786085"/>
                  <a:pt x="227429" y="790575"/>
                </a:cubicBezTo>
                <a:cubicBezTo>
                  <a:pt x="153571" y="827504"/>
                  <a:pt x="242103" y="795209"/>
                  <a:pt x="170279" y="819150"/>
                </a:cubicBezTo>
                <a:cubicBezTo>
                  <a:pt x="163929" y="828675"/>
                  <a:pt x="160168" y="840574"/>
                  <a:pt x="151229" y="847725"/>
                </a:cubicBezTo>
                <a:cubicBezTo>
                  <a:pt x="143389" y="853997"/>
                  <a:pt x="129754" y="850150"/>
                  <a:pt x="122654" y="857250"/>
                </a:cubicBezTo>
                <a:cubicBezTo>
                  <a:pt x="71854" y="908050"/>
                  <a:pt x="160754" y="869950"/>
                  <a:pt x="84554" y="895350"/>
                </a:cubicBezTo>
                <a:cubicBezTo>
                  <a:pt x="71854" y="914400"/>
                  <a:pt x="53694" y="930780"/>
                  <a:pt x="46454" y="952500"/>
                </a:cubicBezTo>
                <a:cubicBezTo>
                  <a:pt x="43279" y="962025"/>
                  <a:pt x="41419" y="972095"/>
                  <a:pt x="36929" y="981075"/>
                </a:cubicBezTo>
                <a:cubicBezTo>
                  <a:pt x="0" y="1054933"/>
                  <a:pt x="32295" y="966401"/>
                  <a:pt x="8354" y="1038225"/>
                </a:cubicBezTo>
                <a:cubicBezTo>
                  <a:pt x="11529" y="1063625"/>
                  <a:pt x="12516" y="1089396"/>
                  <a:pt x="17879" y="1114425"/>
                </a:cubicBezTo>
                <a:cubicBezTo>
                  <a:pt x="41349" y="1223950"/>
                  <a:pt x="25335" y="1131200"/>
                  <a:pt x="55979" y="1200150"/>
                </a:cubicBezTo>
                <a:cubicBezTo>
                  <a:pt x="64134" y="1218500"/>
                  <a:pt x="68679" y="1238250"/>
                  <a:pt x="75029" y="1257300"/>
                </a:cubicBezTo>
                <a:cubicBezTo>
                  <a:pt x="78204" y="1266825"/>
                  <a:pt x="78985" y="1277521"/>
                  <a:pt x="84554" y="1285875"/>
                </a:cubicBezTo>
                <a:cubicBezTo>
                  <a:pt x="90904" y="1295400"/>
                  <a:pt x="98484" y="1304211"/>
                  <a:pt x="103604" y="1314450"/>
                </a:cubicBezTo>
                <a:cubicBezTo>
                  <a:pt x="119098" y="1345438"/>
                  <a:pt x="104882" y="1344303"/>
                  <a:pt x="132179" y="1371600"/>
                </a:cubicBezTo>
                <a:cubicBezTo>
                  <a:pt x="159476" y="1398897"/>
                  <a:pt x="158341" y="1384681"/>
                  <a:pt x="189329" y="1400175"/>
                </a:cubicBezTo>
                <a:cubicBezTo>
                  <a:pt x="199568" y="1405295"/>
                  <a:pt x="207185" y="1415205"/>
                  <a:pt x="217904" y="1419225"/>
                </a:cubicBezTo>
                <a:cubicBezTo>
                  <a:pt x="233063" y="1424909"/>
                  <a:pt x="249725" y="1425238"/>
                  <a:pt x="265529" y="1428750"/>
                </a:cubicBezTo>
                <a:cubicBezTo>
                  <a:pt x="278308" y="1431590"/>
                  <a:pt x="290792" y="1435708"/>
                  <a:pt x="303629" y="1438275"/>
                </a:cubicBezTo>
                <a:cubicBezTo>
                  <a:pt x="322567" y="1442063"/>
                  <a:pt x="342043" y="1443116"/>
                  <a:pt x="360779" y="1447800"/>
                </a:cubicBezTo>
                <a:cubicBezTo>
                  <a:pt x="380260" y="1452670"/>
                  <a:pt x="398879" y="1460500"/>
                  <a:pt x="417929" y="1466850"/>
                </a:cubicBezTo>
                <a:lnTo>
                  <a:pt x="503654" y="1495425"/>
                </a:lnTo>
                <a:lnTo>
                  <a:pt x="532229" y="1504950"/>
                </a:lnTo>
                <a:cubicBezTo>
                  <a:pt x="541754" y="1508125"/>
                  <a:pt x="550789" y="1513760"/>
                  <a:pt x="560804" y="1514475"/>
                </a:cubicBezTo>
                <a:cubicBezTo>
                  <a:pt x="719687" y="1525824"/>
                  <a:pt x="649935" y="1518473"/>
                  <a:pt x="770354" y="1533525"/>
                </a:cubicBezTo>
                <a:cubicBezTo>
                  <a:pt x="846554" y="1530350"/>
                  <a:pt x="922882" y="1529434"/>
                  <a:pt x="998954" y="1524000"/>
                </a:cubicBezTo>
                <a:cubicBezTo>
                  <a:pt x="1012012" y="1523067"/>
                  <a:pt x="1024174" y="1516817"/>
                  <a:pt x="1037054" y="1514475"/>
                </a:cubicBezTo>
                <a:cubicBezTo>
                  <a:pt x="1059143" y="1510459"/>
                  <a:pt x="1081640" y="1508966"/>
                  <a:pt x="1103729" y="1504950"/>
                </a:cubicBezTo>
                <a:cubicBezTo>
                  <a:pt x="1242182" y="1479777"/>
                  <a:pt x="981168" y="1515508"/>
                  <a:pt x="1218029" y="1485900"/>
                </a:cubicBezTo>
                <a:cubicBezTo>
                  <a:pt x="1281837" y="1464631"/>
                  <a:pt x="1213839" y="1485079"/>
                  <a:pt x="1332329" y="1466850"/>
                </a:cubicBezTo>
                <a:cubicBezTo>
                  <a:pt x="1345268" y="1464859"/>
                  <a:pt x="1357470" y="1459176"/>
                  <a:pt x="1370429" y="1457325"/>
                </a:cubicBezTo>
                <a:cubicBezTo>
                  <a:pt x="1402017" y="1452812"/>
                  <a:pt x="1433929" y="1450975"/>
                  <a:pt x="1465679" y="1447800"/>
                </a:cubicBezTo>
                <a:cubicBezTo>
                  <a:pt x="1532670" y="1425470"/>
                  <a:pt x="1452374" y="1450018"/>
                  <a:pt x="1579979" y="1428750"/>
                </a:cubicBezTo>
                <a:cubicBezTo>
                  <a:pt x="1589883" y="1427099"/>
                  <a:pt x="1599029" y="1422400"/>
                  <a:pt x="1608554" y="1419225"/>
                </a:cubicBezTo>
                <a:cubicBezTo>
                  <a:pt x="1727645" y="1423636"/>
                  <a:pt x="1805575" y="1408799"/>
                  <a:pt x="1903829" y="1438275"/>
                </a:cubicBezTo>
                <a:cubicBezTo>
                  <a:pt x="1923063" y="1444045"/>
                  <a:pt x="1944271" y="1446186"/>
                  <a:pt x="1960979" y="1457325"/>
                </a:cubicBezTo>
                <a:cubicBezTo>
                  <a:pt x="2087834" y="1541895"/>
                  <a:pt x="1899823" y="1420175"/>
                  <a:pt x="2018129" y="1485900"/>
                </a:cubicBezTo>
                <a:cubicBezTo>
                  <a:pt x="2038143" y="1497019"/>
                  <a:pt x="2056229" y="1511300"/>
                  <a:pt x="2075279" y="1524000"/>
                </a:cubicBezTo>
                <a:lnTo>
                  <a:pt x="2103854" y="1543050"/>
                </a:lnTo>
                <a:cubicBezTo>
                  <a:pt x="2100679" y="1552575"/>
                  <a:pt x="2088493" y="1563455"/>
                  <a:pt x="2094329" y="1571625"/>
                </a:cubicBezTo>
                <a:cubicBezTo>
                  <a:pt x="2107637" y="1590256"/>
                  <a:pt x="2151479" y="1609725"/>
                  <a:pt x="2151479" y="1609725"/>
                </a:cubicBezTo>
                <a:cubicBezTo>
                  <a:pt x="2202279" y="1685925"/>
                  <a:pt x="2135604" y="1593850"/>
                  <a:pt x="2199104" y="1657350"/>
                </a:cubicBezTo>
                <a:cubicBezTo>
                  <a:pt x="2207199" y="1665445"/>
                  <a:pt x="2209215" y="1678774"/>
                  <a:pt x="2218154" y="1685925"/>
                </a:cubicBezTo>
                <a:cubicBezTo>
                  <a:pt x="2225994" y="1692197"/>
                  <a:pt x="2237749" y="1690960"/>
                  <a:pt x="2246729" y="1695450"/>
                </a:cubicBezTo>
                <a:cubicBezTo>
                  <a:pt x="2312508" y="1728339"/>
                  <a:pt x="2234110" y="1704201"/>
                  <a:pt x="2313404" y="1724025"/>
                </a:cubicBezTo>
                <a:cubicBezTo>
                  <a:pt x="2351504" y="1720850"/>
                  <a:pt x="2389767" y="1719242"/>
                  <a:pt x="2427704" y="1714500"/>
                </a:cubicBezTo>
                <a:cubicBezTo>
                  <a:pt x="2475121" y="1708573"/>
                  <a:pt x="2453710" y="1704488"/>
                  <a:pt x="2494379" y="1695450"/>
                </a:cubicBezTo>
                <a:cubicBezTo>
                  <a:pt x="2526516" y="1688308"/>
                  <a:pt x="2579809" y="1686122"/>
                  <a:pt x="2608679" y="1666875"/>
                </a:cubicBezTo>
                <a:cubicBezTo>
                  <a:pt x="2735534" y="1582305"/>
                  <a:pt x="2547523" y="1704025"/>
                  <a:pt x="2665829" y="1638300"/>
                </a:cubicBezTo>
                <a:cubicBezTo>
                  <a:pt x="2685843" y="1627181"/>
                  <a:pt x="2703929" y="1612900"/>
                  <a:pt x="2722979" y="1600200"/>
                </a:cubicBezTo>
                <a:lnTo>
                  <a:pt x="2751554" y="1581150"/>
                </a:lnTo>
                <a:cubicBezTo>
                  <a:pt x="2757904" y="1571625"/>
                  <a:pt x="2761665" y="1559726"/>
                  <a:pt x="2770604" y="1552575"/>
                </a:cubicBezTo>
                <a:cubicBezTo>
                  <a:pt x="2778444" y="1546303"/>
                  <a:pt x="2792079" y="1550150"/>
                  <a:pt x="2799179" y="1543050"/>
                </a:cubicBezTo>
                <a:cubicBezTo>
                  <a:pt x="2806279" y="1535950"/>
                  <a:pt x="2803828" y="1523252"/>
                  <a:pt x="2808704" y="1514475"/>
                </a:cubicBezTo>
                <a:cubicBezTo>
                  <a:pt x="2819823" y="1494461"/>
                  <a:pt x="2839564" y="1479045"/>
                  <a:pt x="2846804" y="1457325"/>
                </a:cubicBezTo>
                <a:lnTo>
                  <a:pt x="2875379" y="1371600"/>
                </a:lnTo>
                <a:lnTo>
                  <a:pt x="2884904" y="1343025"/>
                </a:lnTo>
                <a:cubicBezTo>
                  <a:pt x="2888079" y="1308100"/>
                  <a:pt x="2894429" y="1273319"/>
                  <a:pt x="2894429" y="1238250"/>
                </a:cubicBezTo>
                <a:cubicBezTo>
                  <a:pt x="2894429" y="1213652"/>
                  <a:pt x="2883716" y="1161264"/>
                  <a:pt x="2875379" y="1133475"/>
                </a:cubicBezTo>
                <a:cubicBezTo>
                  <a:pt x="2869609" y="1114241"/>
                  <a:pt x="2861199" y="1095806"/>
                  <a:pt x="2856329" y="1076325"/>
                </a:cubicBezTo>
                <a:cubicBezTo>
                  <a:pt x="2853154" y="1063625"/>
                  <a:pt x="2849216" y="1051092"/>
                  <a:pt x="2846804" y="1038225"/>
                </a:cubicBezTo>
                <a:cubicBezTo>
                  <a:pt x="2839686" y="1000261"/>
                  <a:pt x="2827754" y="923925"/>
                  <a:pt x="2827754" y="923925"/>
                </a:cubicBezTo>
                <a:cubicBezTo>
                  <a:pt x="2830929" y="873125"/>
                  <a:pt x="2832671" y="822215"/>
                  <a:pt x="2837279" y="771525"/>
                </a:cubicBezTo>
                <a:cubicBezTo>
                  <a:pt x="2841586" y="724146"/>
                  <a:pt x="2847116" y="717736"/>
                  <a:pt x="2856329" y="676275"/>
                </a:cubicBezTo>
                <a:cubicBezTo>
                  <a:pt x="2871654" y="607311"/>
                  <a:pt x="2858358" y="651137"/>
                  <a:pt x="2875379" y="600075"/>
                </a:cubicBezTo>
                <a:cubicBezTo>
                  <a:pt x="2860953" y="210565"/>
                  <a:pt x="2887334" y="444321"/>
                  <a:pt x="2856329" y="304800"/>
                </a:cubicBezTo>
                <a:cubicBezTo>
                  <a:pt x="2852817" y="288996"/>
                  <a:pt x="2852488" y="272334"/>
                  <a:pt x="2846804" y="257175"/>
                </a:cubicBezTo>
                <a:cubicBezTo>
                  <a:pt x="2842784" y="246456"/>
                  <a:pt x="2832874" y="238839"/>
                  <a:pt x="2827754" y="228600"/>
                </a:cubicBezTo>
                <a:cubicBezTo>
                  <a:pt x="2806275" y="185642"/>
                  <a:pt x="2833301" y="212396"/>
                  <a:pt x="2799179" y="171450"/>
                </a:cubicBezTo>
                <a:cubicBezTo>
                  <a:pt x="2763129" y="128190"/>
                  <a:pt x="2655245" y="53622"/>
                  <a:pt x="2637254" y="47625"/>
                </a:cubicBezTo>
                <a:cubicBezTo>
                  <a:pt x="2618204" y="41275"/>
                  <a:pt x="2598748" y="36033"/>
                  <a:pt x="2580104" y="28575"/>
                </a:cubicBezTo>
                <a:cubicBezTo>
                  <a:pt x="2564229" y="22225"/>
                  <a:pt x="2548974" y="14024"/>
                  <a:pt x="2532479" y="9525"/>
                </a:cubicBezTo>
                <a:cubicBezTo>
                  <a:pt x="2513847" y="4443"/>
                  <a:pt x="2494379" y="3175"/>
                  <a:pt x="2475329" y="0"/>
                </a:cubicBezTo>
                <a:lnTo>
                  <a:pt x="2018129" y="9525"/>
                </a:lnTo>
                <a:cubicBezTo>
                  <a:pt x="1944779" y="11682"/>
                  <a:pt x="1745551" y="23878"/>
                  <a:pt x="1665704" y="28575"/>
                </a:cubicBezTo>
                <a:cubicBezTo>
                  <a:pt x="1564760" y="53811"/>
                  <a:pt x="1714919" y="17895"/>
                  <a:pt x="1551404" y="47625"/>
                </a:cubicBezTo>
                <a:cubicBezTo>
                  <a:pt x="1541526" y="49421"/>
                  <a:pt x="1532483" y="54392"/>
                  <a:pt x="1522829" y="57150"/>
                </a:cubicBezTo>
                <a:cubicBezTo>
                  <a:pt x="1510242" y="60746"/>
                  <a:pt x="1497566" y="64108"/>
                  <a:pt x="1484729" y="66675"/>
                </a:cubicBezTo>
                <a:cubicBezTo>
                  <a:pt x="1449921" y="73637"/>
                  <a:pt x="1414844" y="79183"/>
                  <a:pt x="1379954" y="85725"/>
                </a:cubicBezTo>
                <a:cubicBezTo>
                  <a:pt x="1364042" y="88709"/>
                  <a:pt x="1348104" y="91610"/>
                  <a:pt x="1332329" y="95250"/>
                </a:cubicBezTo>
                <a:cubicBezTo>
                  <a:pt x="1306818" y="101137"/>
                  <a:pt x="1256129" y="114300"/>
                  <a:pt x="1256129" y="114300"/>
                </a:cubicBezTo>
                <a:cubicBezTo>
                  <a:pt x="1237079" y="127000"/>
                  <a:pt x="1219457" y="142161"/>
                  <a:pt x="1198979" y="152400"/>
                </a:cubicBezTo>
                <a:cubicBezTo>
                  <a:pt x="1186279" y="158750"/>
                  <a:pt x="1172433" y="163197"/>
                  <a:pt x="1160879" y="171450"/>
                </a:cubicBezTo>
                <a:cubicBezTo>
                  <a:pt x="1149918" y="179280"/>
                  <a:pt x="1142652" y="191401"/>
                  <a:pt x="1132304" y="200025"/>
                </a:cubicBezTo>
                <a:cubicBezTo>
                  <a:pt x="1123510" y="207354"/>
                  <a:pt x="1113044" y="212421"/>
                  <a:pt x="1103729" y="219075"/>
                </a:cubicBezTo>
                <a:cubicBezTo>
                  <a:pt x="1090811" y="228302"/>
                  <a:pt x="1078547" y="238423"/>
                  <a:pt x="1065629" y="247650"/>
                </a:cubicBezTo>
                <a:cubicBezTo>
                  <a:pt x="1056314" y="254304"/>
                  <a:pt x="1045848" y="259371"/>
                  <a:pt x="1037054" y="266700"/>
                </a:cubicBezTo>
                <a:cubicBezTo>
                  <a:pt x="1026706" y="275324"/>
                  <a:pt x="1019255" y="287193"/>
                  <a:pt x="1008479" y="295275"/>
                </a:cubicBezTo>
                <a:cubicBezTo>
                  <a:pt x="981005" y="315881"/>
                  <a:pt x="922754" y="352425"/>
                  <a:pt x="922754" y="352425"/>
                </a:cubicBezTo>
                <a:cubicBezTo>
                  <a:pt x="916404" y="361950"/>
                  <a:pt x="912319" y="373462"/>
                  <a:pt x="903704" y="381000"/>
                </a:cubicBezTo>
                <a:cubicBezTo>
                  <a:pt x="886474" y="396077"/>
                  <a:pt x="846554" y="419100"/>
                  <a:pt x="846554" y="419100"/>
                </a:cubicBezTo>
                <a:cubicBezTo>
                  <a:pt x="840204" y="428625"/>
                  <a:pt x="835599" y="439580"/>
                  <a:pt x="827504" y="447675"/>
                </a:cubicBezTo>
                <a:cubicBezTo>
                  <a:pt x="819409" y="455770"/>
                  <a:pt x="807723" y="459396"/>
                  <a:pt x="798929" y="466725"/>
                </a:cubicBezTo>
                <a:cubicBezTo>
                  <a:pt x="788581" y="475349"/>
                  <a:pt x="780702" y="486676"/>
                  <a:pt x="770354" y="495300"/>
                </a:cubicBezTo>
                <a:cubicBezTo>
                  <a:pt x="698260" y="555378"/>
                  <a:pt x="778151" y="477978"/>
                  <a:pt x="722729" y="5334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32516"/>
              </p:ext>
            </p:extLst>
          </p:nvPr>
        </p:nvGraphicFramePr>
        <p:xfrm>
          <a:off x="7453312" y="865315"/>
          <a:ext cx="44958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Fname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Lname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Dno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29512" y="4843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EMPLOYEE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14156"/>
              </p:ext>
            </p:extLst>
          </p:nvPr>
        </p:nvGraphicFramePr>
        <p:xfrm>
          <a:off x="7986713" y="2770315"/>
          <a:ext cx="2819401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Pnumber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986712" y="2313115"/>
            <a:ext cx="118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51"/>
              </p:ext>
            </p:extLst>
          </p:nvPr>
        </p:nvGraphicFramePr>
        <p:xfrm>
          <a:off x="7986713" y="1855915"/>
          <a:ext cx="2819401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Pnumber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986712" y="139871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WORKS_ON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7643812" y="1360615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9091612" y="2503615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Multivalued</a:t>
            </a:r>
            <a:r>
              <a:rPr lang="en-US" dirty="0"/>
              <a:t>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2087880"/>
            <a:ext cx="6547104" cy="4043046"/>
          </a:xfrm>
        </p:spPr>
        <p:txBody>
          <a:bodyPr>
            <a:normAutofit/>
          </a:bodyPr>
          <a:lstStyle/>
          <a:p>
            <a:r>
              <a:rPr lang="en-US" dirty="0"/>
              <a:t>Each multi-valued attribute A in the entity E1 gets its own relation</a:t>
            </a:r>
          </a:p>
          <a:p>
            <a:pPr lvl="1"/>
            <a:r>
              <a:rPr lang="en-US" dirty="0"/>
              <a:t>Relation includes the attribute A and a foreign key pointing at the primary key of the relation associated with E1</a:t>
            </a:r>
          </a:p>
          <a:p>
            <a:pPr lvl="1"/>
            <a:r>
              <a:rPr lang="en-US" dirty="0"/>
              <a:t>Primary key of the new relation is a combination of A and the foreign key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2170" t="10810" r="-2839" b="69114"/>
          <a:stretch>
            <a:fillRect/>
          </a:stretch>
        </p:blipFill>
        <p:spPr bwMode="auto">
          <a:xfrm>
            <a:off x="3971544" y="4078224"/>
            <a:ext cx="356967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47424"/>
              </p:ext>
            </p:extLst>
          </p:nvPr>
        </p:nvGraphicFramePr>
        <p:xfrm>
          <a:off x="8299705" y="2545080"/>
          <a:ext cx="2819401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Dname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Dnumber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MgrSsn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71105" y="2087880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DEPARTMENT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11880"/>
              </p:ext>
            </p:extLst>
          </p:nvPr>
        </p:nvGraphicFramePr>
        <p:xfrm>
          <a:off x="8223504" y="3764280"/>
          <a:ext cx="2059682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Dno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Dlocation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94904" y="3307080"/>
            <a:ext cx="227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DEPT_LOCATIONS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8642604" y="3040380"/>
            <a:ext cx="838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relationships modeled using cross-reference approach</a:t>
            </a:r>
          </a:p>
          <a:p>
            <a:pPr lvl="1"/>
            <a:r>
              <a:rPr lang="en-US" dirty="0"/>
              <a:t>Each n-</a:t>
            </a:r>
            <a:r>
              <a:rPr lang="en-US" dirty="0" err="1"/>
              <a:t>ary</a:t>
            </a:r>
            <a:r>
              <a:rPr lang="en-US" dirty="0"/>
              <a:t> relationship is made into a new relation</a:t>
            </a:r>
          </a:p>
          <a:p>
            <a:pPr lvl="2"/>
            <a:r>
              <a:rPr lang="en-US" sz="1600" dirty="0"/>
              <a:t>Attributes of this relation include foreign keys pointing at the primary keys of all the participating entity relations</a:t>
            </a:r>
          </a:p>
          <a:p>
            <a:pPr lvl="2"/>
            <a:r>
              <a:rPr lang="en-US" sz="1600" dirty="0"/>
              <a:t>Include all simple attributes as well</a:t>
            </a:r>
          </a:p>
          <a:p>
            <a:pPr lvl="2"/>
            <a:r>
              <a:rPr lang="en-US" sz="1600" dirty="0"/>
              <a:t>Primary key is usually a combination of all foreign keys</a:t>
            </a:r>
          </a:p>
          <a:p>
            <a:pPr lvl="3"/>
            <a:r>
              <a:rPr lang="en-US" sz="1600" dirty="0"/>
              <a:t>Be careful – cardinality constraints may mean that we need to leave some of these out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ER-to-Relational mapping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2157985"/>
            <a:ext cx="79248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ER Diagram HW is due today by the end of class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Read Hoberman chapters 7-9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An updated syllabus is on the course web page with the correct course ID for the Microsoft Access eLab/text.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First quiz next Tuesday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ER-Relational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2066543"/>
            <a:ext cx="3264408" cy="3877057"/>
          </a:xfrm>
        </p:spPr>
        <p:txBody>
          <a:bodyPr/>
          <a:lstStyle/>
          <a:p>
            <a:r>
              <a:rPr lang="en-US" sz="2000"/>
              <a:t>So how do we get from this</a:t>
            </a:r>
          </a:p>
          <a:p>
            <a:r>
              <a:rPr lang="en-US"/>
              <a:t>to this?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272" y="1953768"/>
            <a:ext cx="66350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8FB3BE1-70EE-B48A-DDCD-0804DC1D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10297"/>
          <a:stretch>
            <a:fillRect/>
          </a:stretch>
        </p:blipFill>
        <p:spPr bwMode="auto">
          <a:xfrm>
            <a:off x="4308028" y="174171"/>
            <a:ext cx="7879554" cy="668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ER-Model to Relational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our ER-Model, we use it to come up with our Relational model</a:t>
            </a:r>
          </a:p>
          <a:p>
            <a:pPr lvl="1"/>
            <a:r>
              <a:rPr lang="en-US" dirty="0"/>
              <a:t>Must map elements of ER-model to elements of relational model</a:t>
            </a:r>
          </a:p>
          <a:p>
            <a:pPr lvl="2"/>
            <a:r>
              <a:rPr lang="en-US" sz="1600" dirty="0"/>
              <a:t>Entities, Relationships, Attributes, etc. must become Relations, Attributes, etc.</a:t>
            </a:r>
          </a:p>
          <a:p>
            <a:pPr lvl="2"/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296" y="2118359"/>
            <a:ext cx="8985504" cy="2529841"/>
          </a:xfrm>
        </p:spPr>
        <p:txBody>
          <a:bodyPr/>
          <a:lstStyle/>
          <a:p>
            <a:r>
              <a:rPr lang="en-US" dirty="0"/>
              <a:t>Each strong entity type in an ER model becomes a relation</a:t>
            </a:r>
          </a:p>
          <a:p>
            <a:pPr lvl="1"/>
            <a:r>
              <a:rPr lang="en-US" dirty="0"/>
              <a:t>Entity type </a:t>
            </a:r>
            <a:r>
              <a:rPr lang="en-US"/>
              <a:t>E </a:t>
            </a:r>
            <a:r>
              <a:rPr lang="en-US">
                <a:sym typeface="Symbol" panose="05050102010706020507" pitchFamily="18" charset="2"/>
              </a:rPr>
              <a:t></a:t>
            </a:r>
            <a:r>
              <a:rPr lang="en-US"/>
              <a:t> </a:t>
            </a:r>
            <a:r>
              <a:rPr lang="en-US" dirty="0"/>
              <a:t>Relation R</a:t>
            </a:r>
          </a:p>
          <a:p>
            <a:pPr lvl="1"/>
            <a:r>
              <a:rPr lang="en-US" dirty="0"/>
              <a:t>Simple attributes of E become attributes of R</a:t>
            </a:r>
          </a:p>
          <a:p>
            <a:pPr lvl="1"/>
            <a:r>
              <a:rPr lang="en-US" dirty="0"/>
              <a:t>Include </a:t>
            </a:r>
            <a:r>
              <a:rPr lang="en-US" i="1" dirty="0"/>
              <a:t>only</a:t>
            </a:r>
            <a:r>
              <a:rPr lang="en-US" dirty="0"/>
              <a:t> the component attributes of a composite attribute</a:t>
            </a:r>
          </a:p>
          <a:p>
            <a:pPr lvl="1"/>
            <a:r>
              <a:rPr lang="en-US" dirty="0"/>
              <a:t>Choose one key of E to become the primary key of R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0216" y="5900928"/>
            <a:ext cx="1981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6" name="Oval 5"/>
          <p:cNvSpPr/>
          <p:nvPr/>
        </p:nvSpPr>
        <p:spPr>
          <a:xfrm>
            <a:off x="1347216" y="4986528"/>
            <a:ext cx="1066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</a:rPr>
              <a:t>Ssn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14216" y="4986528"/>
            <a:ext cx="14478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</p:txBody>
      </p:sp>
      <p:sp>
        <p:nvSpPr>
          <p:cNvPr id="8" name="Oval 7"/>
          <p:cNvSpPr/>
          <p:nvPr/>
        </p:nvSpPr>
        <p:spPr>
          <a:xfrm>
            <a:off x="2642616" y="4986528"/>
            <a:ext cx="1219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</a:t>
            </a: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16200000" flipH="1">
            <a:off x="2223516" y="5177028"/>
            <a:ext cx="381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</p:cNvCxnSpPr>
          <p:nvPr/>
        </p:nvCxnSpPr>
        <p:spPr>
          <a:xfrm rot="5400000">
            <a:off x="3061716" y="5710428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4"/>
          </p:cNvCxnSpPr>
          <p:nvPr/>
        </p:nvCxnSpPr>
        <p:spPr>
          <a:xfrm rot="5400000">
            <a:off x="4109466" y="5272278"/>
            <a:ext cx="38100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28216" y="4300728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09416" y="4300728"/>
            <a:ext cx="1295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9816" y="4300728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" name="Straight Connector 14"/>
          <p:cNvCxnSpPr>
            <a:stCxn id="12" idx="4"/>
          </p:cNvCxnSpPr>
          <p:nvPr/>
        </p:nvCxnSpPr>
        <p:spPr>
          <a:xfrm rot="16200000" flipH="1">
            <a:off x="2585468" y="4624577"/>
            <a:ext cx="152399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rot="5400000">
            <a:off x="3214116" y="4872228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</p:cNvCxnSpPr>
          <p:nvPr/>
        </p:nvCxnSpPr>
        <p:spPr>
          <a:xfrm rot="5400000">
            <a:off x="3918966" y="4624578"/>
            <a:ext cx="2286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72200" y="5029200"/>
          <a:ext cx="4038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Fname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Lname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48400" y="4648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EMPLOYEE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989533"/>
            <a:ext cx="5446757" cy="4159492"/>
          </a:xfrm>
        </p:spPr>
        <p:txBody>
          <a:bodyPr>
            <a:normAutofit/>
          </a:bodyPr>
          <a:lstStyle/>
          <a:p>
            <a:r>
              <a:rPr lang="en-US" dirty="0"/>
              <a:t>Each weak entity type becomes a relation</a:t>
            </a:r>
          </a:p>
          <a:p>
            <a:pPr lvl="1"/>
            <a:r>
              <a:rPr lang="en-US" dirty="0"/>
              <a:t>Weak entity W owned by entity E</a:t>
            </a:r>
          </a:p>
          <a:p>
            <a:pPr lvl="2"/>
            <a:r>
              <a:rPr lang="en-US" sz="1600" dirty="0"/>
              <a:t>Entity E -&gt; Relation R1</a:t>
            </a:r>
          </a:p>
          <a:p>
            <a:pPr lvl="2"/>
            <a:r>
              <a:rPr lang="en-US" sz="1600" dirty="0"/>
              <a:t>Entity W -&gt; Relation R2</a:t>
            </a:r>
          </a:p>
          <a:p>
            <a:pPr lvl="1"/>
            <a:r>
              <a:rPr lang="en-US" dirty="0"/>
              <a:t>All simple attributes of W become attributes in R2</a:t>
            </a:r>
          </a:p>
          <a:p>
            <a:pPr lvl="2"/>
            <a:r>
              <a:rPr lang="en-US" sz="1600" dirty="0"/>
              <a:t>Include as a foreign key the primary key attribute of R1</a:t>
            </a:r>
          </a:p>
          <a:p>
            <a:pPr lvl="2"/>
            <a:r>
              <a:rPr lang="en-US" sz="1600" dirty="0"/>
              <a:t>Primary key of R2 will be that foreign key, plus the partial key of 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96792" y="4077337"/>
            <a:ext cx="4876800" cy="2209800"/>
            <a:chOff x="2133600" y="3657600"/>
            <a:chExt cx="6858000" cy="2438400"/>
          </a:xfrm>
        </p:grpSpPr>
        <p:sp>
          <p:nvSpPr>
            <p:cNvPr id="6" name="Rectangle 5"/>
            <p:cNvSpPr/>
            <p:nvPr/>
          </p:nvSpPr>
          <p:spPr>
            <a:xfrm>
              <a:off x="2133600" y="3886200"/>
              <a:ext cx="1981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EMPLOYEE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4038601"/>
              <a:ext cx="1564882" cy="288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Dependents_of</a:t>
              </a:r>
              <a:endParaRPr lang="en-US" sz="1100" dirty="0"/>
            </a:p>
          </p:txBody>
        </p:sp>
        <p:sp>
          <p:nvSpPr>
            <p:cNvPr id="8" name="Diamond 7"/>
            <p:cNvSpPr/>
            <p:nvPr/>
          </p:nvSpPr>
          <p:spPr>
            <a:xfrm>
              <a:off x="5410200" y="3733800"/>
              <a:ext cx="2133600" cy="914400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0200" y="4800600"/>
              <a:ext cx="21336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6" idx="3"/>
              <a:endCxn id="13" idx="1"/>
            </p:cNvCxnSpPr>
            <p:nvPr/>
          </p:nvCxnSpPr>
          <p:spPr>
            <a:xfrm>
              <a:off x="4114800" y="4076700"/>
              <a:ext cx="11430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486400" y="4876800"/>
              <a:ext cx="1981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DEPENDENT</a:t>
              </a:r>
            </a:p>
          </p:txBody>
        </p:sp>
        <p:cxnSp>
          <p:nvCxnSpPr>
            <p:cNvPr id="12" name="Straight Connector 11"/>
            <p:cNvCxnSpPr>
              <a:stCxn id="11" idx="0"/>
              <a:endCxn id="13" idx="2"/>
            </p:cNvCxnSpPr>
            <p:nvPr/>
          </p:nvCxnSpPr>
          <p:spPr>
            <a:xfrm rot="5400000" flipH="1" flipV="1">
              <a:off x="6400800" y="4800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iamond 12"/>
            <p:cNvSpPr/>
            <p:nvPr/>
          </p:nvSpPr>
          <p:spPr>
            <a:xfrm>
              <a:off x="5257800" y="3657600"/>
              <a:ext cx="2438400" cy="1066800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52800" y="4724400"/>
              <a:ext cx="10668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Sex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781800" y="5562600"/>
              <a:ext cx="22098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Relationship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581400" y="5410200"/>
              <a:ext cx="12192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tx1"/>
                  </a:solidFill>
                </a:rPr>
                <a:t>Bdate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29200" y="5562600"/>
              <a:ext cx="1295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u="dash" dirty="0">
                  <a:solidFill>
                    <a:schemeClr val="tx1"/>
                  </a:solidFill>
                </a:rPr>
                <a:t>Name</a:t>
              </a:r>
            </a:p>
          </p:txBody>
        </p:sp>
        <p:cxnSp>
          <p:nvCxnSpPr>
            <p:cNvPr id="18" name="Straight Connector 17"/>
            <p:cNvCxnSpPr>
              <a:stCxn id="17" idx="0"/>
            </p:cNvCxnSpPr>
            <p:nvPr/>
          </p:nvCxnSpPr>
          <p:spPr>
            <a:xfrm rot="5400000" flipH="1" flipV="1">
              <a:off x="5619750" y="5314950"/>
              <a:ext cx="304800" cy="190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1"/>
              <a:endCxn id="14" idx="6"/>
            </p:cNvCxnSpPr>
            <p:nvPr/>
          </p:nvCxnSpPr>
          <p:spPr>
            <a:xfrm rot="10800000">
              <a:off x="4419600" y="4991100"/>
              <a:ext cx="106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4800600" y="5257800"/>
              <a:ext cx="762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6324600" y="4800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29400" y="4572000"/>
              <a:ext cx="503142" cy="407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3810001"/>
              <a:ext cx="361128" cy="407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6858000" y="5257800"/>
              <a:ext cx="1066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82303"/>
              </p:ext>
            </p:extLst>
          </p:nvPr>
        </p:nvGraphicFramePr>
        <p:xfrm>
          <a:off x="7668768" y="2595285"/>
          <a:ext cx="4038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Fname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Lname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744968" y="221428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EMPLOYEE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09416"/>
              </p:ext>
            </p:extLst>
          </p:nvPr>
        </p:nvGraphicFramePr>
        <p:xfrm>
          <a:off x="7592568" y="3585885"/>
          <a:ext cx="42672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Essn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Bdate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Relationship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821169" y="320488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DEPENDENT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7517162" y="3281085"/>
            <a:ext cx="60880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1:1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approaches:</a:t>
            </a:r>
          </a:p>
          <a:p>
            <a:pPr lvl="1"/>
            <a:r>
              <a:rPr lang="en-US" dirty="0"/>
              <a:t>Foreign Key Approach</a:t>
            </a:r>
          </a:p>
          <a:p>
            <a:pPr lvl="1"/>
            <a:r>
              <a:rPr lang="en-US" dirty="0"/>
              <a:t>Merged relation Approach</a:t>
            </a:r>
          </a:p>
          <a:p>
            <a:pPr lvl="1"/>
            <a:r>
              <a:rPr lang="en-US" dirty="0"/>
              <a:t>Cross-reference Approach</a:t>
            </a:r>
          </a:p>
          <a:p>
            <a:pPr lvl="1"/>
            <a:r>
              <a:rPr lang="en-US" dirty="0"/>
              <a:t>Should use “Foreign key approach” unless there is good reason not 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1:1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key approach</a:t>
            </a:r>
          </a:p>
          <a:p>
            <a:pPr lvl="1"/>
            <a:r>
              <a:rPr lang="en-US" dirty="0"/>
              <a:t>Two entities in the relationship – E1 and E2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sz="1600" dirty="0"/>
              <a:t>Generate two relations R1 and R2 associated with E1 and E2</a:t>
            </a:r>
          </a:p>
          <a:p>
            <a:pPr marL="1128712" lvl="2" indent="-457200">
              <a:buFont typeface="+mj-lt"/>
              <a:buAutoNum type="arabicPeriod"/>
            </a:pPr>
            <a:r>
              <a:rPr lang="en-US" sz="1600" dirty="0"/>
              <a:t>Include in R1 a foreign key pointing at the primary key of R2</a:t>
            </a:r>
          </a:p>
          <a:p>
            <a:pPr marL="1446212" lvl="3" indent="-457200"/>
            <a:r>
              <a:rPr lang="en-US" sz="1600" dirty="0"/>
              <a:t>R1 should be an entity with Total Participation if possible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3529" r="1176" b="56082"/>
          <a:stretch>
            <a:fillRect/>
          </a:stretch>
        </p:blipFill>
        <p:spPr bwMode="auto">
          <a:xfrm>
            <a:off x="1789176" y="4105657"/>
            <a:ext cx="4972050" cy="216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3962400" y="46482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77840" y="5714999"/>
            <a:ext cx="1127760" cy="645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20060197">
            <a:off x="3188300" y="5143488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996127">
            <a:off x="4727113" y="5156656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82172"/>
              </p:ext>
            </p:extLst>
          </p:nvPr>
        </p:nvGraphicFramePr>
        <p:xfrm>
          <a:off x="7574278" y="2749614"/>
          <a:ext cx="4038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Fname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Lname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650478" y="236861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EMPLOYEE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53445"/>
              </p:ext>
            </p:extLst>
          </p:nvPr>
        </p:nvGraphicFramePr>
        <p:xfrm>
          <a:off x="8336279" y="3834702"/>
          <a:ext cx="2819401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Dname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Dnumber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MgrSsn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107679" y="3359214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DEPARTMENT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8031478" y="3148902"/>
            <a:ext cx="2514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D2A7D43-4AD7-1406-2BDF-DA9E82778293}"/>
              </a:ext>
            </a:extLst>
          </p:cNvPr>
          <p:cNvSpPr/>
          <p:nvPr/>
        </p:nvSpPr>
        <p:spPr>
          <a:xfrm>
            <a:off x="5053584" y="6013403"/>
            <a:ext cx="762000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1:1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296144" cy="3760891"/>
          </a:xfrm>
        </p:spPr>
        <p:txBody>
          <a:bodyPr/>
          <a:lstStyle/>
          <a:p>
            <a:r>
              <a:rPr lang="en-US" dirty="0"/>
              <a:t>Merged relation approach</a:t>
            </a:r>
          </a:p>
          <a:p>
            <a:pPr lvl="1"/>
            <a:r>
              <a:rPr lang="en-US" dirty="0"/>
              <a:t>If both entities have TOTAL participation in the relationship, you can merge them into a single entity</a:t>
            </a:r>
          </a:p>
          <a:p>
            <a:pPr lvl="2"/>
            <a:r>
              <a:rPr lang="en-US" sz="1600" dirty="0"/>
              <a:t>Each table would have an exact one-to-one correspondence between rows, so they’re essentially the same entity</a:t>
            </a:r>
          </a:p>
          <a:p>
            <a:r>
              <a:rPr lang="en-US" dirty="0"/>
              <a:t>Cross-reference approach</a:t>
            </a:r>
          </a:p>
          <a:p>
            <a:pPr lvl="1"/>
            <a:r>
              <a:rPr lang="en-US" dirty="0"/>
              <a:t>Set up a third relation as a “lookup table” for the relationship</a:t>
            </a:r>
          </a:p>
          <a:p>
            <a:pPr lvl="2"/>
            <a:r>
              <a:rPr lang="en-US" sz="1600" dirty="0"/>
              <a:t>Required for many-to-many relationships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676</Words>
  <Application>Microsoft Office PowerPoint</Application>
  <PresentationFormat>Widescreen</PresentationFormat>
  <Paragraphs>154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Adelon-Light</vt:lpstr>
      <vt:lpstr>AR ESSENCE</vt:lpstr>
      <vt:lpstr>Calibri</vt:lpstr>
      <vt:lpstr>Calibri Light</vt:lpstr>
      <vt:lpstr>Constantia</vt:lpstr>
      <vt:lpstr>Speak Pro</vt:lpstr>
      <vt:lpstr>RetrospectVTI</vt:lpstr>
      <vt:lpstr>COMP 1100 Data Modeling &amp; Management</vt:lpstr>
      <vt:lpstr>ALERTS</vt:lpstr>
      <vt:lpstr>ER-Relational Mapping</vt:lpstr>
      <vt:lpstr>ER-Model to Relational Model</vt:lpstr>
      <vt:lpstr>Strong Entity Types</vt:lpstr>
      <vt:lpstr>Weak Entity Types</vt:lpstr>
      <vt:lpstr>Binary 1:1 Relationships</vt:lpstr>
      <vt:lpstr>Binary 1:1 Relationships</vt:lpstr>
      <vt:lpstr>Binary 1:1 relationships</vt:lpstr>
      <vt:lpstr>Binary 1:N Relationships</vt:lpstr>
      <vt:lpstr>Binary M:N Relationships</vt:lpstr>
      <vt:lpstr>Multivalued Attributes</vt:lpstr>
      <vt:lpstr>N-ary Relationships</vt:lpstr>
      <vt:lpstr>Summary of ER-to-Relational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66</cp:revision>
  <dcterms:created xsi:type="dcterms:W3CDTF">2021-01-24T03:14:21Z</dcterms:created>
  <dcterms:modified xsi:type="dcterms:W3CDTF">2024-01-25T18:21:29Z</dcterms:modified>
</cp:coreProperties>
</file>