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266" r:id="rId5"/>
    <p:sldId id="310" r:id="rId6"/>
    <p:sldId id="311" r:id="rId7"/>
    <p:sldId id="348" r:id="rId8"/>
    <p:sldId id="274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0" r:id="rId27"/>
    <p:sldId id="349" r:id="rId28"/>
    <p:sldId id="3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1100" y="3025299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cxnSp>
        <p:nvCxnSpPr>
          <p:cNvPr id="6" name="Straight Connector 5"/>
          <p:cNvCxnSpPr>
            <a:stCxn id="7" idx="1"/>
          </p:cNvCxnSpPr>
          <p:nvPr/>
        </p:nvCxnSpPr>
        <p:spPr>
          <a:xfrm rot="10800000">
            <a:off x="5143500" y="3406299"/>
            <a:ext cx="228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5372100" y="4244499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3"/>
          </p:cNvCxnSpPr>
          <p:nvPr/>
        </p:nvCxnSpPr>
        <p:spPr>
          <a:xfrm flipV="1">
            <a:off x="6819900" y="3406299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24501" y="4549300"/>
            <a:ext cx="117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SUPERVISION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3701" y="4015900"/>
            <a:ext cx="105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SUPERVISEE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501" y="4015900"/>
            <a:ext cx="109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SUPERVISOR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The cardinality ratio of a binary relationship specifies the maximum number of relationship instances an entity can participate in</a:t>
            </a:r>
          </a:p>
          <a:p>
            <a:pPr lvl="1"/>
            <a:r>
              <a:rPr lang="en-US" sz="2000" dirty="0"/>
              <a:t>Can be:</a:t>
            </a:r>
          </a:p>
          <a:p>
            <a:pPr lvl="2"/>
            <a:r>
              <a:rPr lang="en-US" sz="2000" dirty="0"/>
              <a:t>1-to-1 (1:1)</a:t>
            </a:r>
          </a:p>
          <a:p>
            <a:pPr lvl="2"/>
            <a:r>
              <a:rPr lang="en-US" sz="2000" dirty="0"/>
              <a:t>1-to-many (1:M)</a:t>
            </a:r>
          </a:p>
          <a:p>
            <a:pPr lvl="2"/>
            <a:r>
              <a:rPr lang="en-US" sz="2000" dirty="0"/>
              <a:t>Many-to-1 (M:1)</a:t>
            </a:r>
          </a:p>
          <a:p>
            <a:pPr lvl="2"/>
            <a:r>
              <a:rPr lang="en-US" sz="2000" dirty="0"/>
              <a:t>Many-to-Many (M:N)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 binary relationship - MANAGES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203" r="9616" b="11777"/>
          <a:stretch>
            <a:fillRect/>
          </a:stretch>
        </p:blipFill>
        <p:spPr bwMode="auto">
          <a:xfrm>
            <a:off x="3124200" y="212750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M:N binary relationship – WORKS_ON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8775" r="25411"/>
          <a:stretch>
            <a:fillRect/>
          </a:stretch>
        </p:blipFill>
        <p:spPr bwMode="auto">
          <a:xfrm>
            <a:off x="3578352" y="2002536"/>
            <a:ext cx="5017008" cy="43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We indicate cardinality ratios on ER diagrams by annotating the lines connecting entities to relationships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5257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3434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4343400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43434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2705100" y="45339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3543300" y="50673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4591050" y="462915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098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4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3067052" y="398144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3695700" y="4229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4400550" y="398145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1"/>
            <a:endCxn id="5" idx="3"/>
          </p:cNvCxnSpPr>
          <p:nvPr/>
        </p:nvCxnSpPr>
        <p:spPr>
          <a:xfrm rot="10800000">
            <a:off x="4953000" y="544830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mond 18"/>
          <p:cNvSpPr/>
          <p:nvPr/>
        </p:nvSpPr>
        <p:spPr>
          <a:xfrm>
            <a:off x="5410200" y="502920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525780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WorksFor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51816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22" name="Oval 21"/>
          <p:cNvSpPr/>
          <p:nvPr/>
        </p:nvSpPr>
        <p:spPr>
          <a:xfrm>
            <a:off x="5943600" y="37338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23" name="Oval 22"/>
          <p:cNvSpPr/>
          <p:nvPr/>
        </p:nvSpPr>
        <p:spPr>
          <a:xfrm>
            <a:off x="7848600" y="381000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24" name="Straight Connector 23"/>
          <p:cNvCxnSpPr>
            <a:stCxn id="22" idx="4"/>
          </p:cNvCxnSpPr>
          <p:nvPr/>
        </p:nvCxnSpPr>
        <p:spPr>
          <a:xfrm rot="16200000" flipH="1">
            <a:off x="6743700" y="43815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4"/>
            <a:endCxn id="21" idx="0"/>
          </p:cNvCxnSpPr>
          <p:nvPr/>
        </p:nvCxnSpPr>
        <p:spPr>
          <a:xfrm rot="5400000">
            <a:off x="7943850" y="4476750"/>
            <a:ext cx="838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686800" y="44196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7" name="Straight Connector 26"/>
          <p:cNvCxnSpPr>
            <a:stCxn id="21" idx="3"/>
            <a:endCxn id="26" idx="4"/>
          </p:cNvCxnSpPr>
          <p:nvPr/>
        </p:nvCxnSpPr>
        <p:spPr>
          <a:xfrm flipV="1">
            <a:off x="9067800" y="4953000"/>
            <a:ext cx="5334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62800" y="57150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8" idx="0"/>
            <a:endCxn id="21" idx="2"/>
          </p:cNvCxnSpPr>
          <p:nvPr/>
        </p:nvCxnSpPr>
        <p:spPr>
          <a:xfrm rot="5400000" flipH="1" flipV="1">
            <a:off x="8001000" y="563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1"/>
            <a:endCxn id="19" idx="3"/>
          </p:cNvCxnSpPr>
          <p:nvPr/>
        </p:nvCxnSpPr>
        <p:spPr>
          <a:xfrm rot="10800000" flipV="1">
            <a:off x="6858000" y="537210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5105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502920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832"/>
            <a:ext cx="10460736" cy="436200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Specifies the </a:t>
            </a:r>
            <a:r>
              <a:rPr lang="en-US" sz="2400" i="1" dirty="0">
                <a:solidFill>
                  <a:schemeClr val="accent1"/>
                </a:solidFill>
              </a:rPr>
              <a:t>minimum</a:t>
            </a:r>
            <a:r>
              <a:rPr lang="en-US" sz="2400" dirty="0">
                <a:solidFill>
                  <a:schemeClr val="accent1"/>
                </a:solidFill>
              </a:rPr>
              <a:t> number of relationship instances each entity can participate in</a:t>
            </a:r>
          </a:p>
          <a:p>
            <a:pPr lvl="1"/>
            <a:r>
              <a:rPr lang="en-US" sz="2000" dirty="0"/>
              <a:t>“minimum cardinality constraint”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Total participation constraint</a:t>
            </a:r>
          </a:p>
          <a:p>
            <a:pPr lvl="1"/>
            <a:r>
              <a:rPr lang="en-US" sz="2000" dirty="0"/>
              <a:t>Every entity in an entity set must be related to an entity in the other entity set</a:t>
            </a:r>
          </a:p>
          <a:p>
            <a:pPr lvl="2"/>
            <a:r>
              <a:rPr lang="en-US" sz="1900" dirty="0"/>
              <a:t>Example: WORKS_FOR – every EMPLOYEE must be related to a DEPARTMENT entity via the WORKS_FOR relationship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Partial participation constraint</a:t>
            </a:r>
          </a:p>
          <a:p>
            <a:pPr lvl="1"/>
            <a:r>
              <a:rPr lang="en-US" sz="2000" dirty="0"/>
              <a:t>Some entities in an entity set are related to an entity in the other set, but this is not required</a:t>
            </a:r>
          </a:p>
          <a:p>
            <a:pPr lvl="2"/>
            <a:r>
              <a:rPr lang="en-US" sz="2000" dirty="0"/>
              <a:t>Example: MANAGES – only some EMPLOYEE entities are managers for DEPARTMENT entities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Total participation constraints indicated by double lines</a:t>
            </a:r>
          </a:p>
          <a:p>
            <a:pPr lvl="1"/>
            <a:r>
              <a:rPr lang="en-US" sz="2000" dirty="0"/>
              <a:t>Partial participation constraints indicated by single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470916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9476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794760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379476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2705100" y="398526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3543300" y="45186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4591050" y="408051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09800" y="310896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10896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400" y="310896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3067052" y="343280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3695700" y="368046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4400550" y="343281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1"/>
            <a:endCxn id="5" idx="3"/>
          </p:cNvCxnSpPr>
          <p:nvPr/>
        </p:nvCxnSpPr>
        <p:spPr>
          <a:xfrm rot="10800000">
            <a:off x="4953000" y="489966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mond 18"/>
          <p:cNvSpPr/>
          <p:nvPr/>
        </p:nvSpPr>
        <p:spPr>
          <a:xfrm>
            <a:off x="5410200" y="448056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470916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WorksFor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463296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22" name="Oval 21"/>
          <p:cNvSpPr/>
          <p:nvPr/>
        </p:nvSpPr>
        <p:spPr>
          <a:xfrm>
            <a:off x="5943600" y="31851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23" name="Oval 22"/>
          <p:cNvSpPr/>
          <p:nvPr/>
        </p:nvSpPr>
        <p:spPr>
          <a:xfrm>
            <a:off x="7848600" y="326136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24" name="Straight Connector 23"/>
          <p:cNvCxnSpPr>
            <a:stCxn id="22" idx="4"/>
          </p:cNvCxnSpPr>
          <p:nvPr/>
        </p:nvCxnSpPr>
        <p:spPr>
          <a:xfrm rot="16200000" flipH="1">
            <a:off x="6743700" y="383286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4"/>
            <a:endCxn id="21" idx="0"/>
          </p:cNvCxnSpPr>
          <p:nvPr/>
        </p:nvCxnSpPr>
        <p:spPr>
          <a:xfrm rot="5400000">
            <a:off x="7943850" y="3928110"/>
            <a:ext cx="838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686800" y="38709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7" name="Straight Connector 26"/>
          <p:cNvCxnSpPr>
            <a:stCxn id="21" idx="3"/>
            <a:endCxn id="26" idx="4"/>
          </p:cNvCxnSpPr>
          <p:nvPr/>
        </p:nvCxnSpPr>
        <p:spPr>
          <a:xfrm flipV="1">
            <a:off x="9067800" y="4404360"/>
            <a:ext cx="5334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62800" y="51663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8" idx="0"/>
            <a:endCxn id="21" idx="2"/>
          </p:cNvCxnSpPr>
          <p:nvPr/>
        </p:nvCxnSpPr>
        <p:spPr>
          <a:xfrm rot="5400000" flipH="1" flipV="1">
            <a:off x="8001000" y="509016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1"/>
            <a:endCxn id="19" idx="3"/>
          </p:cNvCxnSpPr>
          <p:nvPr/>
        </p:nvCxnSpPr>
        <p:spPr>
          <a:xfrm rot="10800000" flipV="1">
            <a:off x="6858000" y="482346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455676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44805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4953000" y="493776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6705600" y="470916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/>
          <p:cNvSpPr/>
          <p:nvPr/>
        </p:nvSpPr>
        <p:spPr>
          <a:xfrm>
            <a:off x="5257800" y="539496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10200" y="5699760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Manages</a:t>
            </a:r>
          </a:p>
        </p:txBody>
      </p:sp>
      <p:cxnSp>
        <p:nvCxnSpPr>
          <p:cNvPr id="40" name="Straight Connector 39"/>
          <p:cNvCxnSpPr>
            <a:stCxn id="38" idx="1"/>
          </p:cNvCxnSpPr>
          <p:nvPr/>
        </p:nvCxnSpPr>
        <p:spPr>
          <a:xfrm rot="10800000">
            <a:off x="4572000" y="5090160"/>
            <a:ext cx="685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3"/>
          </p:cNvCxnSpPr>
          <p:nvPr/>
        </p:nvCxnSpPr>
        <p:spPr>
          <a:xfrm flipV="1">
            <a:off x="6705600" y="5013960"/>
            <a:ext cx="533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515100" y="512826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53000" y="52425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29400" y="51663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6544"/>
            <a:ext cx="10058400" cy="438029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Relationship types can have attributes</a:t>
            </a:r>
          </a:p>
          <a:p>
            <a:pPr lvl="1"/>
            <a:r>
              <a:rPr lang="en-US" sz="2000" dirty="0"/>
              <a:t>For 1:N or 1:1 relationships, the attributes can be on either the entity types or on the relationship type</a:t>
            </a:r>
          </a:p>
          <a:p>
            <a:pPr lvl="2"/>
            <a:r>
              <a:rPr lang="en-US" sz="2000" dirty="0"/>
              <a:t>1:1 – relationship between two entities, attribute could be on either</a:t>
            </a:r>
          </a:p>
          <a:p>
            <a:pPr lvl="3"/>
            <a:r>
              <a:rPr lang="en-US" sz="2000" dirty="0"/>
              <a:t>MANAGES relationship – relates EMPLOYEE entity as manager of a DEPARTMENT entity</a:t>
            </a:r>
          </a:p>
          <a:p>
            <a:pPr lvl="4"/>
            <a:r>
              <a:rPr lang="en-US" sz="2000"/>
              <a:t>MGR_START</a:t>
            </a:r>
            <a:r>
              <a:rPr lang="en-US" sz="2000" dirty="0"/>
              <a:t>_DATE attribute – could be on EMPLOYEE or on DEPARTMENT</a:t>
            </a:r>
          </a:p>
          <a:p>
            <a:pPr lvl="2"/>
            <a:r>
              <a:rPr lang="en-US" sz="2000" dirty="0"/>
              <a:t>1:N – relationship between one entity and many entities, attribute needs to be on the “many entity” side</a:t>
            </a:r>
          </a:p>
          <a:p>
            <a:pPr lvl="3"/>
            <a:r>
              <a:rPr lang="en-US" sz="2000" dirty="0"/>
              <a:t>WORKS_FOR relationship – relates EMPLOYEE entity as working for a DEPARTMENT entity</a:t>
            </a:r>
          </a:p>
          <a:p>
            <a:pPr lvl="4"/>
            <a:r>
              <a:rPr lang="en-US" sz="2000" dirty="0"/>
              <a:t>START_DATE attribute – could ONLY be on EMPLOYEE type – start date varies by EMPLOYEE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For M:N relationships, attributes are determined by a combination of both entities</a:t>
            </a:r>
          </a:p>
          <a:p>
            <a:pPr lvl="2"/>
            <a:r>
              <a:rPr lang="en-US" sz="2000" dirty="0"/>
              <a:t>Cannot be modeled as part of the entity type – must be part of the relationship type</a:t>
            </a:r>
          </a:p>
          <a:p>
            <a:pPr lvl="3"/>
            <a:r>
              <a:rPr lang="en-US" sz="2000" dirty="0"/>
              <a:t>WORKS_ON relationship – relates an EMPLOYEE entity with a PROJECT entity</a:t>
            </a:r>
          </a:p>
          <a:p>
            <a:pPr lvl="3"/>
            <a:r>
              <a:rPr lang="en-US" sz="2000" dirty="0"/>
              <a:t>Attribute: HOURS_WORKED – how many hours an EMPLOYEE worked on a particular PROJECT</a:t>
            </a:r>
          </a:p>
          <a:p>
            <a:pPr lvl="4"/>
            <a:r>
              <a:rPr lang="en-US" sz="2000" dirty="0"/>
              <a:t>Can’t associate it with the EMPLOYEE entity – could work on many projects</a:t>
            </a:r>
          </a:p>
          <a:p>
            <a:pPr lvl="4"/>
            <a:r>
              <a:rPr lang="en-US" sz="2000" dirty="0"/>
              <a:t>Can’t associate it with the PROJECT entity – could have many EMPLOYEEs working on the project</a:t>
            </a:r>
          </a:p>
          <a:p>
            <a:pPr lvl="4"/>
            <a:r>
              <a:rPr lang="en-US" sz="2000" dirty="0"/>
              <a:t>Must associate it with the relationship directly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We indicate relationship attributes by connecting them to the relationship entity via a 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470916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7" name="Oval 6"/>
          <p:cNvSpPr/>
          <p:nvPr/>
        </p:nvSpPr>
        <p:spPr>
          <a:xfrm>
            <a:off x="1981200" y="379476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Ssn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3794760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9" name="Oval 8"/>
          <p:cNvSpPr/>
          <p:nvPr/>
        </p:nvSpPr>
        <p:spPr>
          <a:xfrm>
            <a:off x="3276600" y="379476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10" name="Straight Connector 9"/>
          <p:cNvCxnSpPr>
            <a:stCxn id="7" idx="4"/>
          </p:cNvCxnSpPr>
          <p:nvPr/>
        </p:nvCxnSpPr>
        <p:spPr>
          <a:xfrm rot="16200000" flipH="1">
            <a:off x="2857500" y="398526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</p:cNvCxnSpPr>
          <p:nvPr/>
        </p:nvCxnSpPr>
        <p:spPr>
          <a:xfrm rot="5400000">
            <a:off x="3695700" y="45186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</p:cNvCxnSpPr>
          <p:nvPr/>
        </p:nvCxnSpPr>
        <p:spPr>
          <a:xfrm rot="5400000">
            <a:off x="4743450" y="408051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62200" y="310896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0" y="310896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310896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6" name="Straight Connector 15"/>
          <p:cNvCxnSpPr>
            <a:stCxn id="13" idx="4"/>
          </p:cNvCxnSpPr>
          <p:nvPr/>
        </p:nvCxnSpPr>
        <p:spPr>
          <a:xfrm rot="16200000" flipH="1">
            <a:off x="3219452" y="343280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0"/>
          </p:cNvCxnSpPr>
          <p:nvPr/>
        </p:nvCxnSpPr>
        <p:spPr>
          <a:xfrm rot="5400000">
            <a:off x="3848100" y="368046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</p:cNvCxnSpPr>
          <p:nvPr/>
        </p:nvCxnSpPr>
        <p:spPr>
          <a:xfrm rot="5400000">
            <a:off x="4552950" y="343281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1"/>
            <a:endCxn id="6" idx="3"/>
          </p:cNvCxnSpPr>
          <p:nvPr/>
        </p:nvCxnSpPr>
        <p:spPr>
          <a:xfrm rot="10800000">
            <a:off x="5105400" y="489966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5562600" y="448056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470916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WorksFor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239000" y="463296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23" name="Oval 22"/>
          <p:cNvSpPr/>
          <p:nvPr/>
        </p:nvSpPr>
        <p:spPr>
          <a:xfrm>
            <a:off x="6096000" y="31851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326136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 rot="16200000" flipH="1">
            <a:off x="6896100" y="383286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4"/>
            <a:endCxn id="22" idx="0"/>
          </p:cNvCxnSpPr>
          <p:nvPr/>
        </p:nvCxnSpPr>
        <p:spPr>
          <a:xfrm rot="5400000">
            <a:off x="8096250" y="3928110"/>
            <a:ext cx="838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839200" y="38709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8" name="Straight Connector 27"/>
          <p:cNvCxnSpPr>
            <a:stCxn id="22" idx="3"/>
            <a:endCxn id="27" idx="4"/>
          </p:cNvCxnSpPr>
          <p:nvPr/>
        </p:nvCxnSpPr>
        <p:spPr>
          <a:xfrm flipV="1">
            <a:off x="9220200" y="4404360"/>
            <a:ext cx="5334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315200" y="516636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9" idx="0"/>
            <a:endCxn id="22" idx="2"/>
          </p:cNvCxnSpPr>
          <p:nvPr/>
        </p:nvCxnSpPr>
        <p:spPr>
          <a:xfrm rot="5400000" flipH="1" flipV="1">
            <a:off x="8153400" y="509016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1"/>
            <a:endCxn id="20" idx="3"/>
          </p:cNvCxnSpPr>
          <p:nvPr/>
        </p:nvCxnSpPr>
        <p:spPr>
          <a:xfrm rot="10800000" flipV="1">
            <a:off x="7010400" y="482346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7800" y="455676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0" y="44805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5105400" y="493776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6858000" y="470916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62600" y="5699760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Manages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4724400" y="5090160"/>
            <a:ext cx="685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58000" y="5013960"/>
            <a:ext cx="533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667500" y="512826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05400" y="52425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1800" y="516636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2" name="Diamond 41"/>
          <p:cNvSpPr/>
          <p:nvPr/>
        </p:nvSpPr>
        <p:spPr>
          <a:xfrm>
            <a:off x="5410200" y="539496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3707" y="3993542"/>
            <a:ext cx="1219200" cy="4406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Start_date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flipV="1">
            <a:off x="6591300" y="4432144"/>
            <a:ext cx="100025" cy="200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Peter Chen</a:t>
            </a:r>
            <a:endParaRPr lang="en-US" dirty="0"/>
          </a:p>
        </p:txBody>
      </p:sp>
      <p:pic>
        <p:nvPicPr>
          <p:cNvPr id="1028" name="Picture 4" descr="Peter Chen">
            <a:extLst>
              <a:ext uri="{FF2B5EF4-FFF2-40B4-BE49-F238E27FC236}">
                <a16:creationId xmlns:a16="http://schemas.microsoft.com/office/drawing/2014/main" id="{997BAA39-7D09-68FF-AD2E-39240B06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00" y="910668"/>
            <a:ext cx="3695179" cy="45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11" y="2407436"/>
            <a:ext cx="6576032" cy="3461657"/>
          </a:xfrm>
        </p:spPr>
        <p:txBody>
          <a:bodyPr>
            <a:normAutofit/>
          </a:bodyPr>
          <a:lstStyle/>
          <a:p>
            <a:r>
              <a:rPr lang="en-US" sz="2800"/>
              <a:t>"The </a:t>
            </a:r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entity-relationship model </a:t>
            </a:r>
            <a:r>
              <a:rPr lang="en-US" sz="2800"/>
              <a:t>adopts the more natural view that the 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real world</a:t>
            </a:r>
            <a:r>
              <a:rPr lang="en-US" sz="2800"/>
              <a:t> consists of 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entities</a:t>
            </a:r>
            <a:r>
              <a:rPr lang="en-US" sz="2800"/>
              <a:t> and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relationships</a:t>
            </a:r>
            <a:r>
              <a:rPr lang="en-US" sz="2800"/>
              <a:t>. It incorporates some of the important 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</a:rPr>
              <a:t>semantic information </a:t>
            </a:r>
            <a:r>
              <a:rPr lang="en-US" sz="2800"/>
              <a:t>about the real world." (1976)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Entity types without a key attribute</a:t>
            </a:r>
          </a:p>
          <a:p>
            <a:pPr lvl="1"/>
            <a:r>
              <a:rPr lang="en-US" sz="2000" dirty="0"/>
              <a:t>Considered to “belong” to another entity in another entity set</a:t>
            </a:r>
          </a:p>
          <a:p>
            <a:pPr lvl="1"/>
            <a:r>
              <a:rPr lang="en-US" sz="2000" dirty="0"/>
              <a:t>We can only identify an entity in a weak entity type uniquely if we know which entity it “belongs” to</a:t>
            </a:r>
          </a:p>
          <a:p>
            <a:pPr lvl="2"/>
            <a:r>
              <a:rPr lang="en-US" sz="2000" dirty="0"/>
              <a:t>Known as the </a:t>
            </a:r>
            <a:r>
              <a:rPr lang="en-US" sz="2000" i="1" dirty="0"/>
              <a:t>identifying entity type</a:t>
            </a:r>
          </a:p>
          <a:p>
            <a:pPr lvl="2"/>
            <a:r>
              <a:rPr lang="en-US" sz="2000" dirty="0"/>
              <a:t>Connected to weak entity type via an </a:t>
            </a:r>
            <a:r>
              <a:rPr lang="en-US" sz="2000" i="1" dirty="0"/>
              <a:t>identifying relationship</a:t>
            </a:r>
            <a:endParaRPr lang="en-US" sz="2000" dirty="0"/>
          </a:p>
          <a:p>
            <a:pPr lvl="3"/>
            <a:r>
              <a:rPr lang="en-US" sz="2000" dirty="0"/>
              <a:t>Total existence constraint – every entity in the weak entity type MUST have an associated entity in the identifying entity type</a:t>
            </a:r>
          </a:p>
          <a:p>
            <a:pPr lvl="2"/>
            <a:r>
              <a:rPr lang="en-US" sz="2000" dirty="0"/>
              <a:t>Partial key – key that uniquely identifies the line IF you know which entity it belongs to</a:t>
            </a:r>
          </a:p>
          <a:p>
            <a:pPr lvl="2"/>
            <a:endParaRPr lang="en-US" sz="1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Example: DEPENDENT entity type</a:t>
            </a:r>
          </a:p>
          <a:p>
            <a:pPr lvl="1"/>
            <a:r>
              <a:rPr lang="en-US" sz="2000" dirty="0"/>
              <a:t>Attribute are Name, </a:t>
            </a:r>
            <a:r>
              <a:rPr lang="en-US" sz="2000" dirty="0" err="1"/>
              <a:t>Birth_date</a:t>
            </a:r>
            <a:r>
              <a:rPr lang="en-US" sz="2000" dirty="0"/>
              <a:t>, Sex and Relationship to the employee (son, daughter, spouse)</a:t>
            </a:r>
          </a:p>
          <a:p>
            <a:pPr lvl="2"/>
            <a:r>
              <a:rPr lang="en-US" sz="2000" dirty="0"/>
              <a:t>None of these attributes are uniquely identifying on their own or in combination</a:t>
            </a:r>
          </a:p>
          <a:p>
            <a:pPr lvl="3"/>
            <a:r>
              <a:rPr lang="en-US" sz="2000" dirty="0"/>
              <a:t>You could have two people with the same first name, same birth date, same gender and same relationship to their respective employees</a:t>
            </a:r>
          </a:p>
          <a:p>
            <a:pPr lvl="3"/>
            <a:r>
              <a:rPr lang="en-US" sz="2000" dirty="0"/>
              <a:t>The only unique distinction between them is which employee they are associated with</a:t>
            </a:r>
          </a:p>
          <a:p>
            <a:pPr lvl="3"/>
            <a:r>
              <a:rPr lang="en-US" sz="2000" dirty="0"/>
              <a:t>Partial key – Name – as long as you assume that first names are unique in a household</a:t>
            </a:r>
          </a:p>
          <a:p>
            <a:pPr lvl="4"/>
            <a:r>
              <a:rPr lang="en-US" sz="2000" dirty="0"/>
              <a:t>Name and Birthdate as a compound key is probably safer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We denote weak entities by double lines around their boxes</a:t>
            </a:r>
          </a:p>
          <a:p>
            <a:pPr lvl="1"/>
            <a:r>
              <a:rPr lang="en-US" sz="2000" dirty="0"/>
              <a:t>Identifying relationship identified the same way</a:t>
            </a:r>
          </a:p>
          <a:p>
            <a:pPr lvl="1"/>
            <a:r>
              <a:rPr lang="en-US" sz="2000" dirty="0"/>
              <a:t>Dashed line under the </a:t>
            </a:r>
            <a:r>
              <a:rPr lang="en-US" sz="2000" i="1" dirty="0"/>
              <a:t>partial key</a:t>
            </a:r>
            <a:endParaRPr lang="en-US" sz="20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57600" y="38862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1" y="40386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Dependents_of</a:t>
            </a:r>
            <a:endParaRPr lang="en-US" dirty="0"/>
          </a:p>
        </p:txBody>
      </p:sp>
      <p:sp>
        <p:nvSpPr>
          <p:cNvPr id="18" name="Diamond 17"/>
          <p:cNvSpPr/>
          <p:nvPr/>
        </p:nvSpPr>
        <p:spPr>
          <a:xfrm>
            <a:off x="6934200" y="3733800"/>
            <a:ext cx="21336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48006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5" idx="3"/>
            <a:endCxn id="27" idx="1"/>
          </p:cNvCxnSpPr>
          <p:nvPr/>
        </p:nvCxnSpPr>
        <p:spPr>
          <a:xfrm>
            <a:off x="5638800" y="4076700"/>
            <a:ext cx="11430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10400" y="4876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DEPENDENT</a:t>
            </a:r>
          </a:p>
        </p:txBody>
      </p:sp>
      <p:cxnSp>
        <p:nvCxnSpPr>
          <p:cNvPr id="25" name="Straight Connector 24"/>
          <p:cNvCxnSpPr>
            <a:stCxn id="24" idx="0"/>
            <a:endCxn id="27" idx="2"/>
          </p:cNvCxnSpPr>
          <p:nvPr/>
        </p:nvCxnSpPr>
        <p:spPr>
          <a:xfrm rot="5400000" flipH="1" flipV="1">
            <a:off x="7924800" y="4800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mond 26"/>
          <p:cNvSpPr/>
          <p:nvPr/>
        </p:nvSpPr>
        <p:spPr>
          <a:xfrm>
            <a:off x="6781800" y="3657600"/>
            <a:ext cx="2438400" cy="10668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6800" y="47244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Sex</a:t>
            </a:r>
          </a:p>
        </p:txBody>
      </p:sp>
      <p:sp>
        <p:nvSpPr>
          <p:cNvPr id="35" name="Oval 34"/>
          <p:cNvSpPr/>
          <p:nvPr/>
        </p:nvSpPr>
        <p:spPr>
          <a:xfrm>
            <a:off x="8305800" y="5562600"/>
            <a:ext cx="2209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Relationship</a:t>
            </a:r>
          </a:p>
        </p:txBody>
      </p:sp>
      <p:sp>
        <p:nvSpPr>
          <p:cNvPr id="36" name="Oval 35"/>
          <p:cNvSpPr/>
          <p:nvPr/>
        </p:nvSpPr>
        <p:spPr>
          <a:xfrm>
            <a:off x="5105400" y="54102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53200" y="5562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ash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40" name="Straight Connector 39"/>
          <p:cNvCxnSpPr>
            <a:stCxn id="37" idx="0"/>
          </p:cNvCxnSpPr>
          <p:nvPr/>
        </p:nvCxnSpPr>
        <p:spPr>
          <a:xfrm rot="5400000" flipH="1" flipV="1">
            <a:off x="7143750" y="5314950"/>
            <a:ext cx="304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1"/>
            <a:endCxn id="34" idx="6"/>
          </p:cNvCxnSpPr>
          <p:nvPr/>
        </p:nvCxnSpPr>
        <p:spPr>
          <a:xfrm rot="10800000">
            <a:off x="5943600" y="4991100"/>
            <a:ext cx="106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6324600" y="52578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7848600" y="4800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153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24600" y="381000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8382000" y="5257800"/>
            <a:ext cx="106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8D139D-96E0-37EF-36F8-0BFA2C9C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0297"/>
          <a:stretch>
            <a:fillRect/>
          </a:stretch>
        </p:blipFill>
        <p:spPr bwMode="auto">
          <a:xfrm>
            <a:off x="141205" y="349321"/>
            <a:ext cx="7291536" cy="6185043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Sample conceptual model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6E60-6B2B-405F-5EF2-B619A38D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49C48-E086-278F-264B-7C6AEEFD6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Continue to work on In-class assignment 1</a:t>
            </a:r>
          </a:p>
        </p:txBody>
      </p:sp>
    </p:spTree>
    <p:extLst>
      <p:ext uri="{BB962C8B-B14F-4D97-AF65-F5344CB8AC3E}">
        <p14:creationId xmlns:p14="http://schemas.microsoft.com/office/powerpoint/2010/main" val="393855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Introduction to the Relational Data Model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Read Hoberman chapters 4-6</a:t>
            </a:r>
          </a:p>
          <a:p>
            <a:pPr lvl="2"/>
            <a:r>
              <a:rPr lang="en-US" sz="2000"/>
              <a:t>Chapter 4: What are entities?</a:t>
            </a:r>
          </a:p>
          <a:p>
            <a:pPr lvl="2"/>
            <a:r>
              <a:rPr lang="en-US" sz="2000"/>
              <a:t>Chapter 5: What are attributes?</a:t>
            </a:r>
          </a:p>
          <a:p>
            <a:pPr lvl="2"/>
            <a:r>
              <a:rPr lang="en-US" sz="2000"/>
              <a:t>Chapter 6: What are relationships?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In-class assignment 1 is due next Tuesday in class.</a:t>
            </a:r>
          </a:p>
          <a:p>
            <a:pPr lvl="1"/>
            <a:r>
              <a:rPr lang="en-US" sz="2400"/>
              <a:t>HW assignment 2 is available on the course web page</a:t>
            </a:r>
          </a:p>
          <a:p>
            <a:pPr lvl="2"/>
            <a:r>
              <a:rPr lang="en-US" sz="2000"/>
              <a:t>Due next Thursday in class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Entity-Relationship (ER)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Outline</a:t>
            </a:r>
          </a:p>
          <a:p>
            <a:pPr lvl="1"/>
            <a:r>
              <a:rPr lang="en-US" sz="2200"/>
              <a:t>Overview</a:t>
            </a:r>
          </a:p>
          <a:p>
            <a:pPr lvl="1"/>
            <a:r>
              <a:rPr lang="en-US" sz="2200"/>
              <a:t>History</a:t>
            </a:r>
          </a:p>
          <a:p>
            <a:pPr lvl="1"/>
            <a:r>
              <a:rPr lang="en-US" sz="2200"/>
              <a:t>Entities</a:t>
            </a:r>
          </a:p>
          <a:p>
            <a:pPr lvl="1"/>
            <a:r>
              <a:rPr lang="en-US" sz="2200"/>
              <a:t>Attributes</a:t>
            </a:r>
          </a:p>
          <a:p>
            <a:pPr lvl="1"/>
            <a:r>
              <a:rPr lang="en-US" sz="2200"/>
              <a:t>Binary relationships</a:t>
            </a:r>
          </a:p>
          <a:p>
            <a:pPr lvl="1"/>
            <a:r>
              <a:rPr lang="en-US" sz="2200"/>
              <a:t>Weak entity types</a:t>
            </a:r>
          </a:p>
        </p:txBody>
      </p:sp>
    </p:spTree>
    <p:extLst>
      <p:ext uri="{BB962C8B-B14F-4D97-AF65-F5344CB8AC3E}">
        <p14:creationId xmlns:p14="http://schemas.microsoft.com/office/powerpoint/2010/main" val="38153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(preliminary) Conceptual Designs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1579" r="38947" b="53165"/>
          <a:stretch>
            <a:fillRect/>
          </a:stretch>
        </p:blipFill>
        <p:spPr bwMode="auto">
          <a:xfrm>
            <a:off x="1196613" y="1956557"/>
            <a:ext cx="4518387" cy="3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158" t="44433" r="33684" b="325"/>
          <a:stretch>
            <a:fillRect/>
          </a:stretch>
        </p:blipFill>
        <p:spPr bwMode="auto">
          <a:xfrm>
            <a:off x="5809488" y="1983232"/>
            <a:ext cx="5364480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 ER diagrams relationships are shown as diamond boxes, connected by lines to the participating entities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52578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343400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Ssn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4343400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43434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2705100" y="4533900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3543300" y="50673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4591050" y="4629150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098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657600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400" y="3657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3067052" y="3981449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3695700" y="42291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4400550" y="3981450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1"/>
            <a:endCxn id="5" idx="3"/>
          </p:cNvCxnSpPr>
          <p:nvPr/>
        </p:nvCxnSpPr>
        <p:spPr>
          <a:xfrm rot="10800000">
            <a:off x="4953000" y="544830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5410200" y="5029200"/>
            <a:ext cx="1447800" cy="9144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62600" y="525780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WorksFor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86600" y="5181600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DEPARTMENT</a:t>
            </a:r>
          </a:p>
        </p:txBody>
      </p:sp>
      <p:sp>
        <p:nvSpPr>
          <p:cNvPr id="31" name="Oval 30"/>
          <p:cNvSpPr/>
          <p:nvPr/>
        </p:nvSpPr>
        <p:spPr>
          <a:xfrm>
            <a:off x="5943600" y="37338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32" name="Oval 31"/>
          <p:cNvSpPr/>
          <p:nvPr/>
        </p:nvSpPr>
        <p:spPr>
          <a:xfrm>
            <a:off x="7848600" y="3810000"/>
            <a:ext cx="1600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Number</a:t>
            </a:r>
          </a:p>
        </p:txBody>
      </p:sp>
      <p:cxnSp>
        <p:nvCxnSpPr>
          <p:cNvPr id="33" name="Straight Connector 32"/>
          <p:cNvCxnSpPr>
            <a:stCxn id="31" idx="4"/>
          </p:cNvCxnSpPr>
          <p:nvPr/>
        </p:nvCxnSpPr>
        <p:spPr>
          <a:xfrm rot="16200000" flipH="1">
            <a:off x="6743700" y="43815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4"/>
            <a:endCxn id="30" idx="0"/>
          </p:cNvCxnSpPr>
          <p:nvPr/>
        </p:nvCxnSpPr>
        <p:spPr>
          <a:xfrm rot="5400000">
            <a:off x="7943850" y="4476750"/>
            <a:ext cx="838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686800" y="44196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36" name="Straight Connector 35"/>
          <p:cNvCxnSpPr>
            <a:stCxn id="30" idx="3"/>
            <a:endCxn id="35" idx="4"/>
          </p:cNvCxnSpPr>
          <p:nvPr/>
        </p:nvCxnSpPr>
        <p:spPr>
          <a:xfrm flipV="1">
            <a:off x="9067800" y="4953000"/>
            <a:ext cx="5334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162800" y="5715000"/>
            <a:ext cx="1828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ManagerStartDate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7" idx="0"/>
            <a:endCxn id="30" idx="2"/>
          </p:cNvCxnSpPr>
          <p:nvPr/>
        </p:nvCxnSpPr>
        <p:spPr>
          <a:xfrm rot="5400000" flipH="1" flipV="1">
            <a:off x="8001000" y="563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1"/>
            <a:endCxn id="26" idx="3"/>
          </p:cNvCxnSpPr>
          <p:nvPr/>
        </p:nvCxnSpPr>
        <p:spPr>
          <a:xfrm rot="10800000" flipV="1">
            <a:off x="6858000" y="537210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The </a:t>
            </a:r>
            <a:r>
              <a:rPr lang="en-US" sz="2400" i="1" dirty="0">
                <a:solidFill>
                  <a:schemeClr val="accent3"/>
                </a:solidFill>
              </a:rPr>
              <a:t>degree</a:t>
            </a:r>
            <a:r>
              <a:rPr lang="en-US" sz="2400" dirty="0">
                <a:solidFill>
                  <a:schemeClr val="accent3"/>
                </a:solidFill>
              </a:rPr>
              <a:t> of the relationship is the number of </a:t>
            </a:r>
            <a:r>
              <a:rPr lang="en-US" sz="2400">
                <a:solidFill>
                  <a:schemeClr val="accent3"/>
                </a:solidFill>
              </a:rPr>
              <a:t>participating entities</a:t>
            </a:r>
          </a:p>
          <a:p>
            <a:endParaRPr lang="en-US" sz="2400" dirty="0">
              <a:solidFill>
                <a:schemeClr val="accent3"/>
              </a:solidFill>
            </a:endParaRPr>
          </a:p>
          <a:p>
            <a:pPr lvl="1"/>
            <a:r>
              <a:rPr lang="en-US" sz="2400" dirty="0"/>
              <a:t>WORKS_FOR has degree 2 – “binary</a:t>
            </a:r>
            <a:r>
              <a:rPr lang="en-US" sz="2400"/>
              <a:t>” relationship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Most common relationship is the binary relationship</a:t>
            </a:r>
          </a:p>
          <a:p>
            <a:pPr lvl="2"/>
            <a:r>
              <a:rPr lang="en-US" sz="2400" dirty="0"/>
              <a:t>Larger degrees possible – “ternary” relationships of degree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DEAF9-3E22-4A2D-37AE-2D72D85F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2468"/>
          <a:stretch>
            <a:fillRect/>
          </a:stretch>
        </p:blipFill>
        <p:spPr bwMode="auto">
          <a:xfrm>
            <a:off x="194120" y="475488"/>
            <a:ext cx="7205337" cy="6112313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Ternary Relationship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Same entity type participates in a relationship with itself in different roles</a:t>
            </a:r>
          </a:p>
          <a:p>
            <a:pPr lvl="1"/>
            <a:r>
              <a:rPr lang="en-US" sz="2400" dirty="0"/>
              <a:t>Example: Supervision relationship</a:t>
            </a:r>
          </a:p>
          <a:p>
            <a:pPr lvl="2"/>
            <a:r>
              <a:rPr lang="en-US" sz="2400" dirty="0"/>
              <a:t>One EMPLOYEE supervises another EMPLOYEE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Here we need to represent the role of each entity participating in the relationship</a:t>
            </a:r>
          </a:p>
          <a:p>
            <a:pPr lvl="1"/>
            <a:r>
              <a:rPr lang="en-US" sz="2400" dirty="0"/>
              <a:t>e.g. “SUPEVISOR” vs. “SUPERVISEE”</a:t>
            </a:r>
          </a:p>
          <a:p>
            <a:pPr lvl="1"/>
            <a:r>
              <a:rPr lang="en-US" sz="2400" dirty="0"/>
              <a:t>We include the relationship on the lines connecting the entity to the relationship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1008</Words>
  <Application>Microsoft Office PowerPoint</Application>
  <PresentationFormat>Widescreen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Adelon-Light</vt:lpstr>
      <vt:lpstr>AR ESSENCE</vt:lpstr>
      <vt:lpstr>Calibri</vt:lpstr>
      <vt:lpstr>Calibri Light</vt:lpstr>
      <vt:lpstr>Constantia</vt:lpstr>
      <vt:lpstr>Speak Pro</vt:lpstr>
      <vt:lpstr>RetrospectVTI</vt:lpstr>
      <vt:lpstr>COMP 1100 Data Modeling &amp; Management</vt:lpstr>
      <vt:lpstr>Peter Chen</vt:lpstr>
      <vt:lpstr>ALERTS</vt:lpstr>
      <vt:lpstr>Entity-Relationship (ER) Model</vt:lpstr>
      <vt:lpstr>Sample (preliminary) Conceptual Designs</vt:lpstr>
      <vt:lpstr>Relationships</vt:lpstr>
      <vt:lpstr>Relationships</vt:lpstr>
      <vt:lpstr>Ternary Relationship</vt:lpstr>
      <vt:lpstr>Recursive Relationships</vt:lpstr>
      <vt:lpstr>Recursive Relationships</vt:lpstr>
      <vt:lpstr>Cardinality Ratios</vt:lpstr>
      <vt:lpstr>1:1 binary relationship - MANAGES</vt:lpstr>
      <vt:lpstr>M:N binary relationship – WORKS_ON</vt:lpstr>
      <vt:lpstr>Cardinality ratios</vt:lpstr>
      <vt:lpstr>Participation constraints</vt:lpstr>
      <vt:lpstr>Participation constraints</vt:lpstr>
      <vt:lpstr>Relationship attributes</vt:lpstr>
      <vt:lpstr>Relationship attributes</vt:lpstr>
      <vt:lpstr>Relationship attributes</vt:lpstr>
      <vt:lpstr>Weak Entity Types</vt:lpstr>
      <vt:lpstr>Weak Entity Types</vt:lpstr>
      <vt:lpstr>Weak Entity Types</vt:lpstr>
      <vt:lpstr>Sample conceptual model</vt:lpstr>
      <vt:lpstr>Exercise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66</cp:revision>
  <dcterms:created xsi:type="dcterms:W3CDTF">2021-01-24T03:14:21Z</dcterms:created>
  <dcterms:modified xsi:type="dcterms:W3CDTF">2024-01-18T04:21:24Z</dcterms:modified>
</cp:coreProperties>
</file>