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66" r:id="rId5"/>
    <p:sldId id="310" r:id="rId6"/>
    <p:sldId id="311" r:id="rId7"/>
    <p:sldId id="348" r:id="rId8"/>
    <p:sldId id="349" r:id="rId9"/>
    <p:sldId id="350" r:id="rId10"/>
    <p:sldId id="351" r:id="rId11"/>
    <p:sldId id="354" r:id="rId12"/>
    <p:sldId id="352" r:id="rId13"/>
    <p:sldId id="353" r:id="rId14"/>
    <p:sldId id="34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DDD-3A18-7170-A4AB-9F2E55E8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C1D-07B0-19B9-116C-3242A695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58302"/>
          </a:xfrm>
        </p:spPr>
        <p:txBody>
          <a:bodyPr>
            <a:normAutofit/>
          </a:bodyPr>
          <a:lstStyle/>
          <a:p>
            <a:pPr lvl="1"/>
            <a:r>
              <a:rPr lang="en-US" sz="2400">
                <a:solidFill>
                  <a:schemeClr val="accent5"/>
                </a:solidFill>
              </a:rPr>
              <a:t>Storage mechanisms on the computer</a:t>
            </a:r>
          </a:p>
          <a:p>
            <a:pPr lvl="2"/>
            <a:r>
              <a:rPr lang="en-US" sz="1800"/>
              <a:t>File system</a:t>
            </a:r>
          </a:p>
          <a:p>
            <a:pPr lvl="2"/>
            <a:r>
              <a:rPr lang="en-US" sz="1800"/>
              <a:t>File structure and organization</a:t>
            </a:r>
          </a:p>
          <a:p>
            <a:pPr lvl="2"/>
            <a:r>
              <a:rPr lang="en-US" sz="1800"/>
              <a:t>etc., ...</a:t>
            </a:r>
          </a:p>
          <a:p>
            <a:pPr lvl="1"/>
            <a:r>
              <a:rPr lang="en-US" sz="2200">
                <a:solidFill>
                  <a:schemeClr val="accent2"/>
                </a:solidFill>
              </a:rPr>
              <a:t>Concerns of efficiency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5736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Entity Relationship Diagrams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Steve Hoberman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5870447" cy="413715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/>
              <a:t>Data modeling is more than a job or a career – it is a </a:t>
            </a:r>
            <a:r>
              <a:rPr lang="en-US" sz="3600">
                <a:solidFill>
                  <a:schemeClr val="accent1"/>
                </a:solidFill>
              </a:rPr>
              <a:t>mindset</a:t>
            </a:r>
            <a:r>
              <a:rPr lang="en-US" sz="3600"/>
              <a:t>, an </a:t>
            </a:r>
            <a:r>
              <a:rPr lang="en-US" sz="3600">
                <a:solidFill>
                  <a:schemeClr val="accent3"/>
                </a:solidFill>
              </a:rPr>
              <a:t>invaluable process</a:t>
            </a:r>
            <a:r>
              <a:rPr lang="en-US" sz="3600"/>
              <a:t>, a </a:t>
            </a:r>
            <a:r>
              <a:rPr lang="en-US" sz="3600">
                <a:solidFill>
                  <a:schemeClr val="accent5"/>
                </a:solidFill>
              </a:rPr>
              <a:t>healthy addiction</a:t>
            </a:r>
            <a:r>
              <a:rPr lang="en-US" sz="3600"/>
              <a:t>, a </a:t>
            </a:r>
            <a:r>
              <a:rPr lang="en-US" sz="3600">
                <a:solidFill>
                  <a:schemeClr val="accent4"/>
                </a:solidFill>
              </a:rPr>
              <a:t>way of life</a:t>
            </a:r>
            <a:r>
              <a:rPr lang="en-US" sz="3600"/>
              <a:t>. Remember to </a:t>
            </a:r>
            <a:r>
              <a:rPr lang="en-US" sz="3600">
                <a:solidFill>
                  <a:schemeClr val="accent6"/>
                </a:solidFill>
              </a:rPr>
              <a:t>Keep It Simple</a:t>
            </a:r>
            <a:r>
              <a:rPr lang="en-US" sz="3600"/>
              <a:t>,</a:t>
            </a:r>
            <a:br>
              <a:rPr lang="en-US" sz="3600"/>
            </a:br>
            <a:r>
              <a:rPr lang="en-US" sz="3600"/>
              <a:t>and </a:t>
            </a:r>
            <a:r>
              <a:rPr lang="en-US" sz="3600">
                <a:solidFill>
                  <a:schemeClr val="accent2"/>
                </a:solidFill>
              </a:rPr>
              <a:t>enjoy the ride</a:t>
            </a:r>
            <a:r>
              <a:rPr lang="en-US" sz="3600"/>
              <a:t>!</a:t>
            </a:r>
            <a:endParaRPr lang="en-US" sz="3600" dirty="0"/>
          </a:p>
        </p:txBody>
      </p:sp>
      <p:pic>
        <p:nvPicPr>
          <p:cNvPr id="4" name="Picture 2" descr="Steve Hoberman | Columbia University School of Professional Studies">
            <a:extLst>
              <a:ext uri="{FF2B5EF4-FFF2-40B4-BE49-F238E27FC236}">
                <a16:creationId xmlns:a16="http://schemas.microsoft.com/office/drawing/2014/main" id="{12C1531F-790A-58C8-71DD-E70BB921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89" y="2181352"/>
            <a:ext cx="3760891" cy="37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Read Hoberman "Read me first!" &amp; chapters 1-3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D852B-1AD9-4565-9DA6-49B5CA69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5DE5F-D62C-4F4A-1D83-0C8876A3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Let's review:</a:t>
            </a:r>
          </a:p>
          <a:p>
            <a:pPr lvl="1"/>
            <a:endParaRPr lang="en-US" sz="2000">
              <a:solidFill>
                <a:schemeClr val="accent2"/>
              </a:solidFill>
            </a:endParaRPr>
          </a:p>
          <a:p>
            <a:pPr lvl="1"/>
            <a:r>
              <a:rPr lang="en-US" sz="2000">
                <a:solidFill>
                  <a:schemeClr val="accent2"/>
                </a:solidFill>
              </a:rPr>
              <a:t>Why are we interested in data modeling?</a:t>
            </a:r>
          </a:p>
          <a:p>
            <a:pPr lvl="1"/>
            <a:r>
              <a:rPr lang="en-US" sz="2000">
                <a:solidFill>
                  <a:schemeClr val="accent6"/>
                </a:solidFill>
              </a:rPr>
              <a:t>What is a model?</a:t>
            </a:r>
          </a:p>
          <a:p>
            <a:pPr lvl="1"/>
            <a:r>
              <a:rPr lang="en-US" sz="2000">
                <a:solidFill>
                  <a:schemeClr val="accent3"/>
                </a:solidFill>
              </a:rPr>
              <a:t>How does a model work (i.e., what function does it perform)?</a:t>
            </a:r>
          </a:p>
          <a:p>
            <a:pPr lvl="2"/>
            <a:r>
              <a:rPr lang="en-US" sz="1600"/>
              <a:t>Communication (symbolic)</a:t>
            </a:r>
          </a:p>
          <a:p>
            <a:pPr lvl="2"/>
            <a:r>
              <a:rPr lang="en-US" sz="1600"/>
              <a:t>Simplification &amp; Focus (abstraction)</a:t>
            </a:r>
          </a:p>
          <a:p>
            <a:pPr lvl="1"/>
            <a:r>
              <a:rPr lang="en-US" sz="2000">
                <a:solidFill>
                  <a:schemeClr val="accent5"/>
                </a:solidFill>
              </a:rPr>
              <a:t>What is the difference between data and model?</a:t>
            </a:r>
          </a:p>
          <a:p>
            <a:pPr lvl="2"/>
            <a:r>
              <a:rPr lang="en-US" sz="1600"/>
              <a:t>Data is a sampling of the world</a:t>
            </a:r>
          </a:p>
          <a:p>
            <a:pPr lvl="2"/>
            <a:r>
              <a:rPr lang="en-US" sz="1600"/>
              <a:t>Model captures the structure of the world</a:t>
            </a:r>
          </a:p>
        </p:txBody>
      </p:sp>
    </p:spTree>
    <p:extLst>
      <p:ext uri="{BB962C8B-B14F-4D97-AF65-F5344CB8AC3E}">
        <p14:creationId xmlns:p14="http://schemas.microsoft.com/office/powerpoint/2010/main" val="38153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DDD-3A18-7170-A4AB-9F2E55E8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Modeling: A Structure!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C1D-07B0-19B9-116C-3242A695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b="1">
                <a:solidFill>
                  <a:schemeClr val="accent3">
                    <a:lumMod val="50000"/>
                  </a:schemeClr>
                </a:solidFill>
              </a:rPr>
              <a:t>Types</a:t>
            </a:r>
            <a:r>
              <a:rPr lang="en-US" sz="2000"/>
              <a:t>: the entries in a data model aren't values, but abstract descriptions of possible values</a:t>
            </a:r>
          </a:p>
          <a:p>
            <a:pPr lvl="2"/>
            <a:r>
              <a:rPr lang="en-US" sz="1600">
                <a:solidFill>
                  <a:schemeClr val="accent4"/>
                </a:solidFill>
              </a:rPr>
              <a:t>Make</a:t>
            </a:r>
            <a:r>
              <a:rPr lang="en-US" sz="1600"/>
              <a:t> and </a:t>
            </a:r>
            <a:r>
              <a:rPr lang="en-US" sz="1600">
                <a:solidFill>
                  <a:schemeClr val="accent5"/>
                </a:solidFill>
              </a:rPr>
              <a:t>model</a:t>
            </a:r>
            <a:r>
              <a:rPr lang="en-US" sz="1600"/>
              <a:t> of vehicle rather than </a:t>
            </a:r>
            <a:r>
              <a:rPr lang="en-US" sz="1600">
                <a:solidFill>
                  <a:schemeClr val="accent4"/>
                </a:solidFill>
              </a:rPr>
              <a:t>Ford</a:t>
            </a:r>
            <a:r>
              <a:rPr lang="en-US" sz="1600"/>
              <a:t> </a:t>
            </a:r>
            <a:r>
              <a:rPr lang="en-US" sz="1600">
                <a:solidFill>
                  <a:schemeClr val="accent5"/>
                </a:solidFill>
              </a:rPr>
              <a:t>Escape</a:t>
            </a:r>
            <a:r>
              <a:rPr lang="en-US" sz="1600"/>
              <a:t> or </a:t>
            </a:r>
            <a:r>
              <a:rPr lang="en-US" sz="1600">
                <a:solidFill>
                  <a:schemeClr val="accent4"/>
                </a:solidFill>
              </a:rPr>
              <a:t>Nissan</a:t>
            </a:r>
            <a:r>
              <a:rPr lang="en-US" sz="1600"/>
              <a:t> </a:t>
            </a:r>
            <a:r>
              <a:rPr lang="en-US" sz="1600">
                <a:solidFill>
                  <a:schemeClr val="accent5"/>
                </a:solidFill>
              </a:rPr>
              <a:t>Rogue</a:t>
            </a:r>
          </a:p>
          <a:p>
            <a:pPr lvl="1"/>
            <a:r>
              <a:rPr lang="en-US" sz="2000" b="1">
                <a:solidFill>
                  <a:schemeClr val="accent5">
                    <a:lumMod val="50000"/>
                  </a:schemeClr>
                </a:solidFill>
              </a:rPr>
              <a:t>Interactions</a:t>
            </a:r>
            <a:r>
              <a:rPr lang="en-US" sz="2000"/>
              <a:t>: how do different data elements interact or have dependencies between them?</a:t>
            </a:r>
          </a:p>
          <a:p>
            <a:pPr lvl="2"/>
            <a:r>
              <a:rPr lang="en-US" sz="1600"/>
              <a:t>What is wrong with </a:t>
            </a:r>
            <a:r>
              <a:rPr lang="en-US" sz="1600">
                <a:solidFill>
                  <a:schemeClr val="accent4"/>
                </a:solidFill>
              </a:rPr>
              <a:t>Ford</a:t>
            </a:r>
            <a:r>
              <a:rPr lang="en-US" sz="1600"/>
              <a:t> </a:t>
            </a:r>
            <a:r>
              <a:rPr lang="en-US" sz="1600">
                <a:solidFill>
                  <a:schemeClr val="accent5"/>
                </a:solidFill>
              </a:rPr>
              <a:t>Rogue</a:t>
            </a:r>
            <a:r>
              <a:rPr lang="en-US" sz="1600"/>
              <a:t>?</a:t>
            </a:r>
          </a:p>
          <a:p>
            <a:pPr lvl="2"/>
            <a:r>
              <a:rPr lang="en-US" sz="1600"/>
              <a:t>How do 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steering wheels and automobiles </a:t>
            </a:r>
            <a:r>
              <a:rPr lang="en-US" sz="1600"/>
              <a:t>relate to each other? </a:t>
            </a:r>
            <a:r>
              <a:rPr lang="en-US" sz="1600">
                <a:solidFill>
                  <a:schemeClr val="accent6"/>
                </a:solidFill>
              </a:rPr>
              <a:t>Spark plugs &amp; tires</a:t>
            </a:r>
            <a:r>
              <a:rPr lang="en-US" sz="1600"/>
              <a:t>? </a:t>
            </a:r>
            <a:r>
              <a:rPr lang="en-US" sz="1600">
                <a:solidFill>
                  <a:schemeClr val="accent2"/>
                </a:solidFill>
              </a:rPr>
              <a:t>SUVs &amp; Automobiles</a:t>
            </a:r>
            <a:r>
              <a:rPr lang="en-US" sz="1600"/>
              <a:t>?</a:t>
            </a:r>
          </a:p>
          <a:p>
            <a:pPr lvl="1"/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Concise Communication</a:t>
            </a:r>
            <a:r>
              <a:rPr lang="en-US" sz="2000"/>
              <a:t>: a diagram can be a powerful communicator</a:t>
            </a:r>
          </a:p>
          <a:p>
            <a:pPr lvl="2"/>
            <a:r>
              <a:rPr lang="en-US" sz="1600">
                <a:solidFill>
                  <a:schemeClr val="accent1"/>
                </a:solidFill>
              </a:rPr>
              <a:t>"A picture is worth _________________"</a:t>
            </a:r>
          </a:p>
          <a:p>
            <a:pPr lvl="2"/>
            <a:r>
              <a:rPr lang="en-US" sz="1600">
                <a:solidFill>
                  <a:schemeClr val="accent6"/>
                </a:solidFill>
              </a:rPr>
              <a:t>Abstraction</a:t>
            </a:r>
            <a:r>
              <a:rPr lang="en-US" sz="1600"/>
              <a:t> &amp; </a:t>
            </a:r>
            <a:r>
              <a:rPr lang="en-US" sz="1600">
                <a:solidFill>
                  <a:schemeClr val="accent5"/>
                </a:solidFill>
              </a:rPr>
              <a:t>Visualization</a:t>
            </a:r>
            <a:r>
              <a:rPr lang="en-US" sz="1600"/>
              <a:t> are the key ingredients</a:t>
            </a:r>
          </a:p>
        </p:txBody>
      </p:sp>
    </p:spTree>
    <p:extLst>
      <p:ext uri="{BB962C8B-B14F-4D97-AF65-F5344CB8AC3E}">
        <p14:creationId xmlns:p14="http://schemas.microsoft.com/office/powerpoint/2010/main" val="38159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243D-97BA-E078-6ED7-7AFB7133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Modeling: A Process!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814D-6601-7372-255B-BA76A2D7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Where do data models come from?</a:t>
            </a:r>
          </a:p>
          <a:p>
            <a:pPr lvl="1"/>
            <a:r>
              <a:rPr lang="en-US" sz="2000"/>
              <a:t>There is a design process:</a:t>
            </a:r>
          </a:p>
          <a:p>
            <a:pPr lvl="2"/>
            <a:r>
              <a:rPr lang="en-US" sz="1600">
                <a:solidFill>
                  <a:schemeClr val="accent4"/>
                </a:solidFill>
              </a:rPr>
              <a:t>Analysis of the domain (huh? what's that mean?)</a:t>
            </a:r>
          </a:p>
          <a:p>
            <a:pPr lvl="2"/>
            <a:r>
              <a:rPr lang="en-US" sz="1600">
                <a:solidFill>
                  <a:schemeClr val="accent5"/>
                </a:solidFill>
              </a:rPr>
              <a:t>Understand the problem (how is that different?)</a:t>
            </a:r>
          </a:p>
          <a:p>
            <a:pPr lvl="2"/>
            <a:r>
              <a:rPr lang="en-US" sz="1600">
                <a:solidFill>
                  <a:schemeClr val="accent2"/>
                </a:solidFill>
              </a:rPr>
              <a:t>Working with clients: interviews, collaborations, etc.</a:t>
            </a:r>
          </a:p>
          <a:p>
            <a:pPr lvl="2"/>
            <a:r>
              <a:rPr lang="en-US" sz="1600">
                <a:solidFill>
                  <a:schemeClr val="accent6"/>
                </a:solidFill>
              </a:rPr>
              <a:t>Abstraction: determine what to </a:t>
            </a:r>
            <a:r>
              <a:rPr lang="en-US" sz="1600" b="1" i="1">
                <a:solidFill>
                  <a:schemeClr val="accent6"/>
                </a:solidFill>
              </a:rPr>
              <a:t>attend</a:t>
            </a:r>
            <a:r>
              <a:rPr lang="en-US" sz="1600" b="1">
                <a:solidFill>
                  <a:schemeClr val="accent6"/>
                </a:solidFill>
              </a:rPr>
              <a:t> </a:t>
            </a:r>
            <a:r>
              <a:rPr lang="en-US" sz="1600" b="1" i="1">
                <a:solidFill>
                  <a:schemeClr val="accent6"/>
                </a:solidFill>
              </a:rPr>
              <a:t>to</a:t>
            </a:r>
            <a:r>
              <a:rPr lang="en-US" sz="1600" b="1">
                <a:solidFill>
                  <a:schemeClr val="accent6"/>
                </a:solidFill>
              </a:rPr>
              <a:t> </a:t>
            </a:r>
            <a:r>
              <a:rPr lang="en-US" sz="1600">
                <a:solidFill>
                  <a:schemeClr val="accent6"/>
                </a:solidFill>
              </a:rPr>
              <a:t>and what to </a:t>
            </a:r>
            <a:r>
              <a:rPr lang="en-US" sz="1600" b="1" i="1">
                <a:solidFill>
                  <a:schemeClr val="accent6"/>
                </a:solidFill>
              </a:rPr>
              <a:t>ignore</a:t>
            </a:r>
          </a:p>
          <a:p>
            <a:pPr lvl="1"/>
            <a:r>
              <a:rPr lang="en-US" sz="2000"/>
              <a:t>The primary tool for data modeling is the Entity-Relationship Diagram</a:t>
            </a:r>
          </a:p>
          <a:p>
            <a:pPr lvl="2"/>
            <a:r>
              <a:rPr lang="en-US" sz="1600"/>
              <a:t>Peter Chen (1976)</a:t>
            </a:r>
          </a:p>
          <a:p>
            <a:pPr lvl="2"/>
            <a:r>
              <a:rPr lang="en-US" sz="1600"/>
              <a:t>This represents the output of the </a:t>
            </a:r>
            <a:r>
              <a:rPr lang="en-US" sz="1600" b="1">
                <a:solidFill>
                  <a:schemeClr val="accent1"/>
                </a:solidFill>
              </a:rPr>
              <a:t>Conceptual Modeling </a:t>
            </a:r>
            <a:r>
              <a:rPr lang="en-US" sz="1600"/>
              <a:t>phase (what are the other two?)</a:t>
            </a:r>
          </a:p>
          <a:p>
            <a:pPr lvl="2"/>
            <a:r>
              <a:rPr lang="en-US" sz="1600">
                <a:solidFill>
                  <a:schemeClr val="accent4"/>
                </a:solidFill>
              </a:rPr>
              <a:t>G. Lawrence Sanders</a:t>
            </a:r>
            <a:r>
              <a:rPr lang="en-US" sz="1600"/>
              <a:t>: </a:t>
            </a:r>
            <a:r>
              <a:rPr lang="en-US" sz="1600">
                <a:solidFill>
                  <a:schemeClr val="tx2">
                    <a:lumMod val="40000"/>
                    <a:lumOff val="60000"/>
                  </a:schemeClr>
                </a:solidFill>
              </a:rPr>
              <a:t>"First, we should emphasize that conceptual design cannot be very much helped by automatic tools; the designer has full responsibility for the process of understanding and transforming requirements into conceptual schema."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2050" name="Picture 2" descr="Peter Chen">
            <a:extLst>
              <a:ext uri="{FF2B5EF4-FFF2-40B4-BE49-F238E27FC236}">
                <a16:creationId xmlns:a16="http://schemas.microsoft.com/office/drawing/2014/main" id="{D0BC431A-FC91-F5FC-B52D-B3829C4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80" y="27192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DDD-3A18-7170-A4AB-9F2E55E8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C1D-07B0-19B9-116C-3242A695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400">
                <a:solidFill>
                  <a:schemeClr val="accent1"/>
                </a:solidFill>
              </a:rPr>
              <a:t>The modeling process takes place at 3 different levels of granularity, orientation, and focus </a:t>
            </a:r>
          </a:p>
          <a:p>
            <a:pPr marL="201168" lvl="1" indent="0">
              <a:buNone/>
            </a:pPr>
            <a:endParaRPr lang="en-US" sz="2400">
              <a:solidFill>
                <a:schemeClr val="accent1"/>
              </a:solidFill>
            </a:endParaRPr>
          </a:p>
          <a:p>
            <a:pPr lvl="1"/>
            <a:r>
              <a:rPr lang="en-US" sz="2400">
                <a:solidFill>
                  <a:schemeClr val="accent6"/>
                </a:solidFill>
              </a:rPr>
              <a:t>Conceptual Model</a:t>
            </a:r>
          </a:p>
          <a:p>
            <a:pPr lvl="2"/>
            <a:endParaRPr lang="en-US" sz="1800">
              <a:solidFill>
                <a:schemeClr val="tx1"/>
              </a:solidFill>
            </a:endParaRPr>
          </a:p>
          <a:p>
            <a:pPr lvl="1"/>
            <a:r>
              <a:rPr lang="en-US" sz="2400">
                <a:solidFill>
                  <a:schemeClr val="accent4"/>
                </a:solidFill>
              </a:rPr>
              <a:t>Logical Model</a:t>
            </a:r>
          </a:p>
          <a:p>
            <a:pPr lvl="2"/>
            <a:endParaRPr lang="en-US" sz="1800"/>
          </a:p>
          <a:p>
            <a:pPr lvl="1"/>
            <a:r>
              <a:rPr lang="en-US" sz="2400">
                <a:solidFill>
                  <a:schemeClr val="accent5"/>
                </a:solidFill>
              </a:rPr>
              <a:t>Physical Model</a:t>
            </a:r>
          </a:p>
          <a:p>
            <a:pPr lvl="2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DDD-3A18-7170-A4AB-9F2E55E8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C1D-07B0-19B9-116C-3242A695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>
                <a:solidFill>
                  <a:schemeClr val="accent1"/>
                </a:solidFill>
              </a:rPr>
              <a:t>Identifying Entities, Attributes, and Relationships</a:t>
            </a:r>
          </a:p>
          <a:p>
            <a:pPr lvl="2"/>
            <a:r>
              <a:rPr lang="en-US" sz="1800">
                <a:solidFill>
                  <a:schemeClr val="tx1"/>
                </a:solidFill>
              </a:rPr>
              <a:t>Examples: a pizza place; a library; a gradebook</a:t>
            </a:r>
          </a:p>
          <a:p>
            <a:pPr lvl="1"/>
            <a:r>
              <a:rPr lang="en-US" sz="2400">
                <a:solidFill>
                  <a:schemeClr val="accent3"/>
                </a:solidFill>
              </a:rPr>
              <a:t>Graphical Representation</a:t>
            </a:r>
          </a:p>
          <a:p>
            <a:pPr lvl="2"/>
            <a:r>
              <a:rPr lang="en-US" sz="1800"/>
              <a:t>Boxes &amp; Arrows</a:t>
            </a:r>
          </a:p>
          <a:p>
            <a:pPr lvl="2"/>
            <a:r>
              <a:rPr lang="en-US" sz="1800"/>
              <a:t>Annotations &amp; Text</a:t>
            </a:r>
          </a:p>
          <a:p>
            <a:pPr lvl="1"/>
            <a:r>
              <a:rPr lang="en-US" sz="2400">
                <a:solidFill>
                  <a:schemeClr val="accent5"/>
                </a:solidFill>
              </a:rPr>
              <a:t>Orientation</a:t>
            </a:r>
          </a:p>
          <a:p>
            <a:pPr lvl="2"/>
            <a:r>
              <a:rPr lang="en-US" sz="1800">
                <a:solidFill>
                  <a:schemeClr val="tx1"/>
                </a:solidFill>
              </a:rPr>
              <a:t>Abstract</a:t>
            </a:r>
          </a:p>
          <a:p>
            <a:pPr lvl="2"/>
            <a:r>
              <a:rPr lang="en-US" sz="1800">
                <a:solidFill>
                  <a:schemeClr val="tx1"/>
                </a:solidFill>
              </a:rPr>
              <a:t>Business or problem oriented</a:t>
            </a:r>
          </a:p>
        </p:txBody>
      </p:sp>
    </p:spTree>
    <p:extLst>
      <p:ext uri="{BB962C8B-B14F-4D97-AF65-F5344CB8AC3E}">
        <p14:creationId xmlns:p14="http://schemas.microsoft.com/office/powerpoint/2010/main" val="21743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DDD-3A18-7170-A4AB-9F2E55E8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C1D-07B0-19B9-116C-3242A695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58302"/>
          </a:xfrm>
        </p:spPr>
        <p:txBody>
          <a:bodyPr>
            <a:normAutofit/>
          </a:bodyPr>
          <a:lstStyle/>
          <a:p>
            <a:pPr lvl="1"/>
            <a:r>
              <a:rPr lang="en-US" sz="2400">
                <a:solidFill>
                  <a:schemeClr val="accent4"/>
                </a:solidFill>
              </a:rPr>
              <a:t>Formal Data Specification</a:t>
            </a:r>
          </a:p>
          <a:p>
            <a:pPr lvl="1"/>
            <a:r>
              <a:rPr lang="en-US" sz="2400">
                <a:solidFill>
                  <a:schemeClr val="accent6"/>
                </a:solidFill>
              </a:rPr>
              <a:t>Logical Data Model</a:t>
            </a:r>
          </a:p>
          <a:p>
            <a:pPr lvl="2"/>
            <a:r>
              <a:rPr lang="en-US" sz="1800"/>
              <a:t>Relational</a:t>
            </a:r>
          </a:p>
          <a:p>
            <a:pPr lvl="2"/>
            <a:r>
              <a:rPr lang="en-US" sz="1800"/>
              <a:t>Object-Oriented</a:t>
            </a:r>
          </a:p>
          <a:p>
            <a:pPr lvl="2"/>
            <a:r>
              <a:rPr lang="en-US" sz="1800"/>
              <a:t>noSQL</a:t>
            </a:r>
          </a:p>
          <a:p>
            <a:pPr lvl="2"/>
            <a:r>
              <a:rPr lang="en-US" sz="1800"/>
              <a:t>Others...</a:t>
            </a:r>
          </a:p>
          <a:p>
            <a:pPr lvl="1"/>
            <a:r>
              <a:rPr lang="en-US" sz="2400">
                <a:solidFill>
                  <a:schemeClr val="accent1"/>
                </a:solidFill>
              </a:rPr>
              <a:t>Mapping Conceptual to Logical</a:t>
            </a:r>
          </a:p>
          <a:p>
            <a:pPr lvl="2"/>
            <a:r>
              <a:rPr lang="en-US" sz="1800">
                <a:solidFill>
                  <a:schemeClr val="tx1"/>
                </a:solidFill>
              </a:rPr>
              <a:t>Relational Tables with attributes &amp; data domains</a:t>
            </a:r>
          </a:p>
          <a:p>
            <a:pPr lvl="1"/>
            <a:r>
              <a:rPr lang="en-US" sz="2200">
                <a:solidFill>
                  <a:schemeClr val="accent3">
                    <a:lumMod val="50000"/>
                  </a:schemeClr>
                </a:solidFill>
              </a:rPr>
              <a:t>Data Dictionary</a:t>
            </a:r>
          </a:p>
          <a:p>
            <a:pPr lvl="1"/>
            <a:r>
              <a:rPr lang="en-US" sz="2200">
                <a:solidFill>
                  <a:schemeClr val="accent2"/>
                </a:solidFill>
              </a:rPr>
              <a:t>Normalization</a:t>
            </a:r>
          </a:p>
        </p:txBody>
      </p:sp>
    </p:spTree>
    <p:extLst>
      <p:ext uri="{BB962C8B-B14F-4D97-AF65-F5344CB8AC3E}">
        <p14:creationId xmlns:p14="http://schemas.microsoft.com/office/powerpoint/2010/main" val="34386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482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Adelon-Light</vt:lpstr>
      <vt:lpstr>AR ESSENCE</vt:lpstr>
      <vt:lpstr>Calibri</vt:lpstr>
      <vt:lpstr>Calibri Light</vt:lpstr>
      <vt:lpstr>Constantia</vt:lpstr>
      <vt:lpstr>Speak Pro</vt:lpstr>
      <vt:lpstr>RetrospectVTI</vt:lpstr>
      <vt:lpstr>COMP 1100 Data Modeling &amp; Management</vt:lpstr>
      <vt:lpstr>Steve Hoberman</vt:lpstr>
      <vt:lpstr>ALERTS</vt:lpstr>
      <vt:lpstr>Data Modeling</vt:lpstr>
      <vt:lpstr>Data Modeling: A Structure!</vt:lpstr>
      <vt:lpstr>Data Modeling: A Process!</vt:lpstr>
      <vt:lpstr>Levels of Modeling</vt:lpstr>
      <vt:lpstr>Conceptual Modeling</vt:lpstr>
      <vt:lpstr>Logical Modeling</vt:lpstr>
      <vt:lpstr>Physical Modeling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42</cp:revision>
  <dcterms:created xsi:type="dcterms:W3CDTF">2021-01-24T03:14:21Z</dcterms:created>
  <dcterms:modified xsi:type="dcterms:W3CDTF">2024-01-11T18:50:37Z</dcterms:modified>
</cp:coreProperties>
</file>