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5"/>
  </p:notesMasterIdLst>
  <p:sldIdLst>
    <p:sldId id="266" r:id="rId5"/>
    <p:sldId id="310" r:id="rId6"/>
    <p:sldId id="348" r:id="rId7"/>
    <p:sldId id="311" r:id="rId8"/>
    <p:sldId id="355" r:id="rId9"/>
    <p:sldId id="356" r:id="rId10"/>
    <p:sldId id="358" r:id="rId11"/>
    <p:sldId id="354" r:id="rId12"/>
    <p:sldId id="349" r:id="rId13"/>
    <p:sldId id="34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57" autoAdjust="0"/>
    <p:restoredTop sz="94619" autoAdjust="0"/>
  </p:normalViewPr>
  <p:slideViewPr>
    <p:cSldViewPr snapToGrid="0">
      <p:cViewPr varScale="1">
        <p:scale>
          <a:sx n="70" d="100"/>
          <a:sy n="70" d="100"/>
        </p:scale>
        <p:origin x="72" y="7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605DE3-FFF9-4227-9AD0-2239B4C4B670}" type="datetimeFigureOut">
              <a:rPr lang="en-US" smtClean="0"/>
              <a:t>1/7/2024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42ED59-7496-4E0E-A218-8EFCDC52B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258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Bring Wirth &amp; playing cards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42ED59-7496-4E0E-A218-8EFCDC52B56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261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1/7/2024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293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1/7/2024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980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1/7/2024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331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1/7/2024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611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1/7/2024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80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1/7/2024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771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1/7/2024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701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302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1/7/2024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826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6014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faculty.otterbein.edu/DStucki/COMP1100/" TargetMode="External"/><Relationship Id="rId2" Type="http://schemas.openxmlformats.org/officeDocument/2006/relationships/hyperlink" Target="http://faculty.otterbein.edu/DStucki/COMP1100/comp1100sp2024.pd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eckerson.com/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F452A527-3631-41ED-858D-3777A7D14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0000" y="639097"/>
            <a:ext cx="4813072" cy="3494791"/>
          </a:xfrm>
        </p:spPr>
        <p:txBody>
          <a:bodyPr>
            <a:noAutofit/>
          </a:bodyPr>
          <a:lstStyle/>
          <a:p>
            <a:r>
              <a:rPr lang="en-US" sz="5400">
                <a:latin typeface="AR ESSENCE" panose="02000000000000000000" pitchFamily="2" charset="0"/>
              </a:rPr>
              <a:t>COMP 1100</a:t>
            </a:r>
            <a:br>
              <a:rPr lang="en-US" sz="5400">
                <a:latin typeface="AR ESSENCE" panose="02000000000000000000" pitchFamily="2" charset="0"/>
              </a:rPr>
            </a:br>
            <a:r>
              <a:rPr lang="en-US" sz="5400">
                <a:latin typeface="AR ESSENCE" panose="02000000000000000000" pitchFamily="2" charset="0"/>
              </a:rPr>
              <a:t>Data Modeling &amp; Management</a:t>
            </a:r>
            <a:endParaRPr lang="en-US" sz="5400" dirty="0">
              <a:latin typeface="AR ESSENCE" panose="02000000000000000000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29999" y="4455621"/>
            <a:ext cx="4829101" cy="1238616"/>
          </a:xfrm>
        </p:spPr>
        <p:txBody>
          <a:bodyPr>
            <a:normAutofit/>
          </a:bodyPr>
          <a:lstStyle/>
          <a:p>
            <a:r>
              <a:rPr lang="en-US" cap="none">
                <a:latin typeface="Adelon-Light" panose="00000300000000000000" pitchFamily="2" charset="0"/>
                <a:ea typeface="Adelon-Light" panose="00000300000000000000" pitchFamily="2" charset="0"/>
              </a:rPr>
              <a:t>David </a:t>
            </a:r>
            <a:r>
              <a:rPr lang="en-US" cap="none" dirty="0">
                <a:latin typeface="Adelon-Light" panose="00000300000000000000" pitchFamily="2" charset="0"/>
                <a:ea typeface="Adelon-Light" panose="00000300000000000000" pitchFamily="2" charset="0"/>
              </a:rPr>
              <a:t>J Stucki</a:t>
            </a:r>
          </a:p>
          <a:p>
            <a:r>
              <a:rPr lang="en-US" cap="none" dirty="0">
                <a:latin typeface="Adelon-Light" panose="00000300000000000000" pitchFamily="2" charset="0"/>
                <a:ea typeface="Adelon-Light" panose="00000300000000000000" pitchFamily="2" charset="0"/>
              </a:rPr>
              <a:t>Otterbein University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294754"/>
            <a:ext cx="43891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close-up of water droplets&#10;&#10;Description automatically generated with low confidence">
            <a:extLst>
              <a:ext uri="{FF2B5EF4-FFF2-40B4-BE49-F238E27FC236}">
                <a16:creationId xmlns:a16="http://schemas.microsoft.com/office/drawing/2014/main" id="{1B6400FB-E79D-8229-8937-DF37B33D483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5400000">
            <a:off x="-874395" y="874394"/>
            <a:ext cx="6857996" cy="5109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915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CD4EB-A43A-4E83-963E-487BA8286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Time...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F27151-426A-4640-B9E6-D435BF233E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>
                <a:solidFill>
                  <a:schemeClr val="accent4">
                    <a:lumMod val="75000"/>
                  </a:schemeClr>
                </a:solidFill>
              </a:rPr>
              <a:t>Diving Deeper into Data Modeling...</a:t>
            </a:r>
            <a:endParaRPr lang="en-US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525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67B74F2B-9534-4540-96B0-5C8E958B9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373DF9-F779-4D58-9F5A-0E2C43909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2074" y="286603"/>
            <a:ext cx="5983605" cy="1450757"/>
          </a:xfrm>
        </p:spPr>
        <p:txBody>
          <a:bodyPr>
            <a:normAutofit/>
          </a:bodyPr>
          <a:lstStyle/>
          <a:p>
            <a:r>
              <a:rPr lang="en-US"/>
              <a:t>George E. P. Box</a:t>
            </a:r>
            <a:endParaRPr lang="en-US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5AF7DED2-50B4-6D40-4EFF-454E2A1C40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480"/>
          <a:stretch/>
        </p:blipFill>
        <p:spPr bwMode="auto">
          <a:xfrm>
            <a:off x="20" y="10"/>
            <a:ext cx="458007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35" name="Straight Connector 1034">
            <a:extLst>
              <a:ext uri="{FF2B5EF4-FFF2-40B4-BE49-F238E27FC236}">
                <a16:creationId xmlns:a16="http://schemas.microsoft.com/office/drawing/2014/main" id="{33BECB2B-2CFA-412C-880F-C4B6097493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42903" y="1917852"/>
            <a:ext cx="59436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E81F05-8F36-42A8-AB98-EFE099808F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2074" y="2108201"/>
            <a:ext cx="5983606" cy="3760891"/>
          </a:xfrm>
        </p:spPr>
        <p:txBody>
          <a:bodyPr>
            <a:normAutofit fontScale="40000" lnSpcReduction="20000"/>
          </a:bodyPr>
          <a:lstStyle/>
          <a:p>
            <a:pPr algn="ctr">
              <a:spcAft>
                <a:spcPts val="1200"/>
              </a:spcAft>
            </a:pPr>
            <a:r>
              <a:rPr lang="en-US" sz="6200">
                <a:solidFill>
                  <a:schemeClr val="accent6"/>
                </a:solidFill>
              </a:rPr>
              <a:t>All models are wrong but some are useful</a:t>
            </a:r>
          </a:p>
          <a:p>
            <a:pPr algn="just"/>
            <a:r>
              <a:rPr lang="en-US" sz="5000"/>
              <a:t>Now it </a:t>
            </a:r>
            <a:r>
              <a:rPr lang="en-US" sz="5000">
                <a:solidFill>
                  <a:schemeClr val="tx2">
                    <a:lumMod val="60000"/>
                    <a:lumOff val="40000"/>
                  </a:schemeClr>
                </a:solidFill>
              </a:rPr>
              <a:t>would be very remarkable</a:t>
            </a:r>
            <a:r>
              <a:rPr lang="en-US" sz="5000"/>
              <a:t> if any system existing in the real world could be </a:t>
            </a:r>
            <a:r>
              <a:rPr lang="en-US" sz="5000">
                <a:solidFill>
                  <a:schemeClr val="accent3">
                    <a:lumMod val="75000"/>
                  </a:schemeClr>
                </a:solidFill>
              </a:rPr>
              <a:t>exactly represented </a:t>
            </a:r>
            <a:r>
              <a:rPr lang="en-US" sz="5000"/>
              <a:t>by </a:t>
            </a:r>
            <a:r>
              <a:rPr lang="en-US" sz="5000">
                <a:solidFill>
                  <a:schemeClr val="accent5">
                    <a:lumMod val="75000"/>
                  </a:schemeClr>
                </a:solidFill>
              </a:rPr>
              <a:t>any simple model</a:t>
            </a:r>
            <a:r>
              <a:rPr lang="en-US" sz="5000"/>
              <a:t>. However, cunningly chosen parsimonious models often do provide remarkably </a:t>
            </a:r>
            <a:r>
              <a:rPr lang="en-US" sz="5000">
                <a:solidFill>
                  <a:schemeClr val="accent2"/>
                </a:solidFill>
              </a:rPr>
              <a:t>useful approximations</a:t>
            </a:r>
            <a:r>
              <a:rPr lang="en-US" sz="5000"/>
              <a:t>. ... For such a model there is no need to ask the question "</a:t>
            </a:r>
            <a:r>
              <a:rPr lang="en-US" sz="5000">
                <a:solidFill>
                  <a:srgbClr val="FFC000"/>
                </a:solidFill>
              </a:rPr>
              <a:t>Is the model true?</a:t>
            </a:r>
            <a:r>
              <a:rPr lang="en-US" sz="5000"/>
              <a:t>". If "truth" is to be the "whole truth" the answer must be "No". The only question of interest is "</a:t>
            </a:r>
            <a:r>
              <a:rPr lang="en-US" sz="5000">
                <a:solidFill>
                  <a:schemeClr val="accent6"/>
                </a:solidFill>
              </a:rPr>
              <a:t>Is the model illuminating and useful?</a:t>
            </a:r>
            <a:r>
              <a:rPr lang="en-US" sz="5000"/>
              <a:t>" (1978)</a:t>
            </a:r>
          </a:p>
        </p:txBody>
      </p:sp>
    </p:spTree>
    <p:extLst>
      <p:ext uri="{BB962C8B-B14F-4D97-AF65-F5344CB8AC3E}">
        <p14:creationId xmlns:p14="http://schemas.microsoft.com/office/powerpoint/2010/main" val="191440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6CD852B-1AD9-4565-9DA6-49B5CA69C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9754" y="639098"/>
            <a:ext cx="6253317" cy="129888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Introductions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025DE5F-D62C-4F4A-1D83-0C8876A3AC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89753" y="2456598"/>
            <a:ext cx="6269347" cy="3944195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cap="none">
                <a:solidFill>
                  <a:schemeClr val="tx1">
                    <a:lumMod val="85000"/>
                    <a:lumOff val="15000"/>
                  </a:schemeClr>
                </a:solidFill>
              </a:rPr>
              <a:t>Please share:</a:t>
            </a:r>
            <a:endParaRPr lang="en-US" sz="2400" spc="20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lvl="1">
              <a:spcBef>
                <a:spcPts val="24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r>
              <a:rPr lang="en-US" sz="2400" spc="200">
                <a:solidFill>
                  <a:schemeClr val="accent2">
                    <a:lumMod val="50000"/>
                  </a:schemeClr>
                </a:solidFill>
              </a:rPr>
              <a:t>What is your name, major, and year?</a:t>
            </a:r>
          </a:p>
          <a:p>
            <a:pPr marL="0" lvl="1">
              <a:spcBef>
                <a:spcPts val="24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r>
              <a:rPr lang="en-US" sz="2400" spc="200">
                <a:solidFill>
                  <a:schemeClr val="accent3">
                    <a:lumMod val="50000"/>
                  </a:schemeClr>
                </a:solidFill>
              </a:rPr>
              <a:t>Why are you taking this course?</a:t>
            </a:r>
          </a:p>
          <a:p>
            <a:pPr marL="0" lvl="1">
              <a:spcBef>
                <a:spcPts val="24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r>
              <a:rPr lang="en-US" sz="2400" spc="200">
                <a:solidFill>
                  <a:schemeClr val="accent5">
                    <a:lumMod val="50000"/>
                  </a:schemeClr>
                </a:solidFill>
              </a:rPr>
              <a:t>What is data modeling?</a:t>
            </a:r>
          </a:p>
          <a:p>
            <a:pPr marL="0" lvl="2">
              <a:spcBef>
                <a:spcPts val="24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r>
              <a:rPr lang="en-US" sz="2400" spc="200">
                <a:solidFill>
                  <a:schemeClr val="accent6">
                    <a:lumMod val="50000"/>
                  </a:schemeClr>
                </a:solidFill>
              </a:rPr>
              <a:t>Name a non-academic interest of yours</a:t>
            </a:r>
          </a:p>
        </p:txBody>
      </p:sp>
      <p:pic>
        <p:nvPicPr>
          <p:cNvPr id="7" name="Picture 6" descr="A network formed by white dots">
            <a:extLst>
              <a:ext uri="{FF2B5EF4-FFF2-40B4-BE49-F238E27FC236}">
                <a16:creationId xmlns:a16="http://schemas.microsoft.com/office/drawing/2014/main" id="{6EF10281-1685-96EB-207C-F96AF59864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185" r="2770" b="-1"/>
          <a:stretch/>
        </p:blipFill>
        <p:spPr>
          <a:xfrm>
            <a:off x="-1" y="1"/>
            <a:ext cx="4635315" cy="6857999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203004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5381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1451C-7B6C-4C56-A74A-808F187B0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Course Information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B3B6D-611C-426B-9E2C-131AE700E9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800">
                <a:hlinkClick r:id="rId2"/>
              </a:rPr>
              <a:t>Syllabus</a:t>
            </a:r>
            <a:endParaRPr lang="en-US" sz="2000"/>
          </a:p>
          <a:p>
            <a:pPr lvl="1"/>
            <a:r>
              <a:rPr lang="en-US" sz="2400">
                <a:hlinkClick r:id="rId3"/>
              </a:rPr>
              <a:t>Course Web Site</a:t>
            </a:r>
            <a:endParaRPr lang="en-US" sz="2400"/>
          </a:p>
          <a:p>
            <a:pPr lvl="1"/>
            <a:endParaRPr lang="en-US" sz="2400"/>
          </a:p>
          <a:p>
            <a:pPr lvl="1"/>
            <a:r>
              <a:rPr lang="en-US" sz="2400"/>
              <a:t>Academic Demographics</a:t>
            </a:r>
          </a:p>
          <a:p>
            <a:pPr lvl="1"/>
            <a:endParaRPr lang="en-US" sz="2400"/>
          </a:p>
          <a:p>
            <a:pPr lvl="1"/>
            <a:r>
              <a:rPr lang="en-US" sz="2400"/>
              <a:t>First Assignment</a:t>
            </a:r>
          </a:p>
          <a:p>
            <a:pPr lvl="2"/>
            <a:r>
              <a:rPr lang="en-US" sz="2000"/>
              <a:t>Read Hoberman "Read me first!" &amp; chapters 1-2 (pp. 5-26)</a:t>
            </a:r>
          </a:p>
          <a:p>
            <a:pPr lvl="1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749420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4A458-28B1-3D7C-6626-51B4CA2E7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D8B7EB-62F9-1786-E1C7-BB8E5F46E9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806365"/>
          </a:xfrm>
        </p:spPr>
        <p:txBody>
          <a:bodyPr>
            <a:normAutofit fontScale="92500" lnSpcReduction="10000"/>
          </a:bodyPr>
          <a:lstStyle/>
          <a:p>
            <a:r>
              <a:rPr lang="en-US" sz="2800"/>
              <a:t>Data Modeling Story Time</a:t>
            </a:r>
          </a:p>
          <a:p>
            <a:endParaRPr lang="en-US" sz="2800"/>
          </a:p>
          <a:p>
            <a:endParaRPr lang="en-US" sz="2800"/>
          </a:p>
          <a:p>
            <a:endParaRPr lang="en-US" sz="2400">
              <a:solidFill>
                <a:schemeClr val="accent1"/>
              </a:solidFill>
            </a:endParaRPr>
          </a:p>
          <a:p>
            <a:endParaRPr lang="en-US" sz="2400">
              <a:solidFill>
                <a:schemeClr val="accent1"/>
              </a:solidFill>
            </a:endParaRPr>
          </a:p>
          <a:p>
            <a:endParaRPr lang="en-US" sz="2400">
              <a:solidFill>
                <a:schemeClr val="accent1"/>
              </a:solidFill>
            </a:endParaRPr>
          </a:p>
          <a:p>
            <a:endParaRPr lang="en-US" sz="2400">
              <a:solidFill>
                <a:schemeClr val="accent1"/>
              </a:solidFill>
            </a:endParaRPr>
          </a:p>
          <a:p>
            <a:endParaRPr lang="en-US" sz="2400">
              <a:solidFill>
                <a:schemeClr val="accent1"/>
              </a:solidFill>
            </a:endParaRPr>
          </a:p>
          <a:p>
            <a:endParaRPr lang="en-US" sz="2400">
              <a:solidFill>
                <a:schemeClr val="accent1"/>
              </a:solidFill>
            </a:endParaRPr>
          </a:p>
          <a:p>
            <a:endParaRPr lang="en-US" sz="2400">
              <a:solidFill>
                <a:schemeClr val="accent1"/>
              </a:solidFill>
            </a:endParaRPr>
          </a:p>
          <a:p>
            <a:r>
              <a:rPr lang="en-US" sz="2400">
                <a:solidFill>
                  <a:schemeClr val="accent1"/>
                </a:solidFill>
              </a:rPr>
              <a:t>Discussion?</a:t>
            </a:r>
            <a:endParaRPr lang="en-US" sz="2800">
              <a:solidFill>
                <a:schemeClr val="accent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598D56-2D10-1C10-711F-0ACF7E33E2A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7A52C63-675D-4610-1CAD-43A95512CA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6538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EC28B4-45BC-4F37-25D8-8FE827B53C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4928" y="1360582"/>
            <a:ext cx="6653606" cy="4519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380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AC87A-62BD-06F5-7F7F-42DE06394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ED6F91-8787-D73D-9924-AD8E2AEB17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Foreword by </a:t>
            </a:r>
          </a:p>
          <a:p>
            <a:r>
              <a:rPr lang="en-US"/>
              <a:t>Wayne W. Eckerson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 b="0" i="0">
                <a:solidFill>
                  <a:srgbClr val="424242"/>
                </a:solidFill>
                <a:effectLst/>
                <a:latin typeface="Helvetica Neue"/>
              </a:rPr>
              <a:t>Wayne Eckerson, a globally-known author, speaker, and consultant, formed </a:t>
            </a:r>
            <a:r>
              <a:rPr lang="en-US" b="0" i="0" u="none" strike="noStrike">
                <a:solidFill>
                  <a:srgbClr val="337AB7"/>
                </a:solidFill>
                <a:effectLst/>
                <a:latin typeface="Helvetica Neue"/>
                <a:hlinkClick r:id="rId2"/>
              </a:rPr>
              <a:t>Eckerson Group</a:t>
            </a:r>
            <a:r>
              <a:rPr lang="en-US" b="0" i="0">
                <a:solidFill>
                  <a:srgbClr val="424242"/>
                </a:solidFill>
                <a:effectLst/>
                <a:latin typeface="Helvetica Neue"/>
              </a:rPr>
              <a:t> to help organizations get more value from their data. His goal was to provide organizations with expert guidance during every stage of their data and analytics journey.</a:t>
            </a:r>
            <a:endParaRPr lang="en-US"/>
          </a:p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137D75-F4C4-B844-70E9-DA8A8D89515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896BA58-39E9-EACD-9920-3AC829703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320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FF9086F-8FDE-FDCC-393B-70CB0C68A0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3156" y="538838"/>
            <a:ext cx="2202386" cy="2589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595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6CD852B-1AD9-4565-9DA6-49B5CA69C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 Modeling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025DE5F-D62C-4F4A-1D83-0C8876A3AC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800">
                <a:solidFill>
                  <a:schemeClr val="accent2"/>
                </a:solidFill>
              </a:rPr>
              <a:t>Why?</a:t>
            </a:r>
          </a:p>
          <a:p>
            <a:pPr lvl="2"/>
            <a:r>
              <a:rPr lang="en-US" sz="2400">
                <a:solidFill>
                  <a:schemeClr val="tx1"/>
                </a:solidFill>
              </a:rPr>
              <a:t>What did the museum story or the textbook preface suggest?</a:t>
            </a:r>
          </a:p>
          <a:p>
            <a:pPr lvl="2"/>
            <a:r>
              <a:rPr lang="en-US" sz="2400">
                <a:solidFill>
                  <a:schemeClr val="tx1"/>
                </a:solidFill>
              </a:rPr>
              <a:t>Automation!</a:t>
            </a:r>
          </a:p>
          <a:p>
            <a:pPr lvl="2"/>
            <a:endParaRPr lang="en-US" sz="2400">
              <a:solidFill>
                <a:schemeClr val="accent2"/>
              </a:solidFill>
            </a:endParaRPr>
          </a:p>
          <a:p>
            <a:pPr lvl="1"/>
            <a:r>
              <a:rPr lang="en-US" sz="2800">
                <a:solidFill>
                  <a:schemeClr val="accent6"/>
                </a:solidFill>
              </a:rPr>
              <a:t>What is a model?</a:t>
            </a:r>
          </a:p>
          <a:p>
            <a:pPr lvl="2"/>
            <a:r>
              <a:rPr lang="en-US" sz="2400"/>
              <a:t>Descriptively?</a:t>
            </a:r>
          </a:p>
          <a:p>
            <a:pPr lvl="2"/>
            <a:r>
              <a:rPr lang="en-US" sz="2400"/>
              <a:t>Examples?</a:t>
            </a: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987676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6CD852B-1AD9-4565-9DA6-49B5CA69C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 Modeling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025DE5F-D62C-4F4A-1D83-0C8876A3AC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800">
                <a:solidFill>
                  <a:schemeClr val="accent3">
                    <a:lumMod val="50000"/>
                  </a:schemeClr>
                </a:solidFill>
              </a:rPr>
              <a:t>How does a model work (i.e., what function does it perform)?</a:t>
            </a:r>
          </a:p>
          <a:p>
            <a:pPr lvl="2"/>
            <a:r>
              <a:rPr lang="en-US" sz="2400"/>
              <a:t>Communication (symbolic)</a:t>
            </a:r>
          </a:p>
          <a:p>
            <a:pPr lvl="2"/>
            <a:r>
              <a:rPr lang="en-US" sz="2400"/>
              <a:t>Simplification &amp; Focus (abstraction)</a:t>
            </a:r>
          </a:p>
          <a:p>
            <a:pPr lvl="1"/>
            <a:endParaRPr lang="en-US" sz="2800"/>
          </a:p>
          <a:p>
            <a:pPr lvl="1"/>
            <a:r>
              <a:rPr lang="en-US" sz="2800">
                <a:solidFill>
                  <a:schemeClr val="accent5"/>
                </a:solidFill>
              </a:rPr>
              <a:t>What is the difference between data and model?</a:t>
            </a:r>
          </a:p>
          <a:p>
            <a:pPr lvl="2"/>
            <a:r>
              <a:rPr lang="en-US" sz="2400"/>
              <a:t>Data is a sampling of the world</a:t>
            </a:r>
          </a:p>
          <a:p>
            <a:pPr lvl="2"/>
            <a:r>
              <a:rPr lang="en-US" sz="2400"/>
              <a:t>Model captures the structure of the world</a:t>
            </a:r>
          </a:p>
          <a:p>
            <a:pPr lvl="1"/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532617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0CDDD-3A18-7170-A4AB-9F2E55E89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 Modeling: A Structure!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31CC1D-07B0-19B9-116C-3242A69506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000" b="1">
                <a:solidFill>
                  <a:schemeClr val="accent3">
                    <a:lumMod val="50000"/>
                  </a:schemeClr>
                </a:solidFill>
              </a:rPr>
              <a:t>Types</a:t>
            </a:r>
            <a:r>
              <a:rPr lang="en-US" sz="2000"/>
              <a:t>: the entries in a data model aren't values, but abstract descriptions of possible values</a:t>
            </a:r>
          </a:p>
          <a:p>
            <a:pPr lvl="2"/>
            <a:r>
              <a:rPr lang="en-US" sz="1600">
                <a:solidFill>
                  <a:schemeClr val="accent4"/>
                </a:solidFill>
              </a:rPr>
              <a:t>Make</a:t>
            </a:r>
            <a:r>
              <a:rPr lang="en-US" sz="1600"/>
              <a:t> and </a:t>
            </a:r>
            <a:r>
              <a:rPr lang="en-US" sz="1600">
                <a:solidFill>
                  <a:schemeClr val="accent5"/>
                </a:solidFill>
              </a:rPr>
              <a:t>model</a:t>
            </a:r>
            <a:r>
              <a:rPr lang="en-US" sz="1600"/>
              <a:t> of vehicle rather than </a:t>
            </a:r>
            <a:r>
              <a:rPr lang="en-US" sz="1600">
                <a:solidFill>
                  <a:schemeClr val="accent4"/>
                </a:solidFill>
              </a:rPr>
              <a:t>Ford</a:t>
            </a:r>
            <a:r>
              <a:rPr lang="en-US" sz="1600"/>
              <a:t> </a:t>
            </a:r>
            <a:r>
              <a:rPr lang="en-US" sz="1600">
                <a:solidFill>
                  <a:schemeClr val="accent5"/>
                </a:solidFill>
              </a:rPr>
              <a:t>Escape</a:t>
            </a:r>
            <a:r>
              <a:rPr lang="en-US" sz="1600"/>
              <a:t> or </a:t>
            </a:r>
            <a:r>
              <a:rPr lang="en-US" sz="1600">
                <a:solidFill>
                  <a:schemeClr val="accent4"/>
                </a:solidFill>
              </a:rPr>
              <a:t>Nissan</a:t>
            </a:r>
            <a:r>
              <a:rPr lang="en-US" sz="1600"/>
              <a:t> </a:t>
            </a:r>
            <a:r>
              <a:rPr lang="en-US" sz="1600">
                <a:solidFill>
                  <a:schemeClr val="accent5"/>
                </a:solidFill>
              </a:rPr>
              <a:t>Rogue</a:t>
            </a:r>
          </a:p>
          <a:p>
            <a:pPr lvl="1"/>
            <a:r>
              <a:rPr lang="en-US" sz="2000" b="1">
                <a:solidFill>
                  <a:schemeClr val="accent5">
                    <a:lumMod val="50000"/>
                  </a:schemeClr>
                </a:solidFill>
              </a:rPr>
              <a:t>Interactions</a:t>
            </a:r>
            <a:r>
              <a:rPr lang="en-US" sz="2000"/>
              <a:t>: how do different data elements interact or have dependencies between them?</a:t>
            </a:r>
          </a:p>
          <a:p>
            <a:pPr lvl="2"/>
            <a:r>
              <a:rPr lang="en-US" sz="1600"/>
              <a:t>What is wrong with </a:t>
            </a:r>
            <a:r>
              <a:rPr lang="en-US" sz="1600">
                <a:solidFill>
                  <a:schemeClr val="accent4"/>
                </a:solidFill>
              </a:rPr>
              <a:t>Ford</a:t>
            </a:r>
            <a:r>
              <a:rPr lang="en-US" sz="1600"/>
              <a:t> </a:t>
            </a:r>
            <a:r>
              <a:rPr lang="en-US" sz="1600">
                <a:solidFill>
                  <a:schemeClr val="accent5"/>
                </a:solidFill>
              </a:rPr>
              <a:t>Rogue</a:t>
            </a:r>
            <a:r>
              <a:rPr lang="en-US" sz="1600"/>
              <a:t>?</a:t>
            </a:r>
          </a:p>
          <a:p>
            <a:pPr lvl="2"/>
            <a:r>
              <a:rPr lang="en-US" sz="1600"/>
              <a:t>How do </a:t>
            </a:r>
            <a:r>
              <a:rPr lang="en-US" sz="1600">
                <a:solidFill>
                  <a:schemeClr val="accent3">
                    <a:lumMod val="50000"/>
                  </a:schemeClr>
                </a:solidFill>
              </a:rPr>
              <a:t>steering wheels and automobiles </a:t>
            </a:r>
            <a:r>
              <a:rPr lang="en-US" sz="1600"/>
              <a:t>relate to each other? </a:t>
            </a:r>
            <a:r>
              <a:rPr lang="en-US" sz="1600">
                <a:solidFill>
                  <a:schemeClr val="accent6"/>
                </a:solidFill>
              </a:rPr>
              <a:t>Spark plugs &amp; tires</a:t>
            </a:r>
            <a:r>
              <a:rPr lang="en-US" sz="1600"/>
              <a:t>? </a:t>
            </a:r>
            <a:r>
              <a:rPr lang="en-US" sz="1600">
                <a:solidFill>
                  <a:schemeClr val="accent2"/>
                </a:solidFill>
              </a:rPr>
              <a:t>SUVs &amp; Automobiles</a:t>
            </a:r>
            <a:r>
              <a:rPr lang="en-US" sz="1600"/>
              <a:t>?</a:t>
            </a:r>
          </a:p>
          <a:p>
            <a:pPr lvl="1"/>
            <a:r>
              <a:rPr lang="en-US" sz="2000" b="1">
                <a:solidFill>
                  <a:schemeClr val="accent1">
                    <a:lumMod val="50000"/>
                  </a:schemeClr>
                </a:solidFill>
              </a:rPr>
              <a:t>Concise Communication</a:t>
            </a:r>
            <a:r>
              <a:rPr lang="en-US" sz="2000"/>
              <a:t>: a diagram can be a powerful communicator</a:t>
            </a:r>
          </a:p>
          <a:p>
            <a:pPr lvl="2"/>
            <a:r>
              <a:rPr lang="en-US" sz="1600">
                <a:solidFill>
                  <a:schemeClr val="accent1"/>
                </a:solidFill>
              </a:rPr>
              <a:t>"A picture is worth _________________"</a:t>
            </a:r>
          </a:p>
          <a:p>
            <a:pPr lvl="2"/>
            <a:r>
              <a:rPr lang="en-US" sz="1600">
                <a:solidFill>
                  <a:schemeClr val="accent6"/>
                </a:solidFill>
              </a:rPr>
              <a:t>Abstraction</a:t>
            </a:r>
            <a:r>
              <a:rPr lang="en-US" sz="1600"/>
              <a:t> &amp; </a:t>
            </a:r>
            <a:r>
              <a:rPr lang="en-US" sz="1600">
                <a:solidFill>
                  <a:schemeClr val="accent5"/>
                </a:solidFill>
              </a:rPr>
              <a:t>Visualization</a:t>
            </a:r>
            <a:r>
              <a:rPr lang="en-US" sz="1600"/>
              <a:t> are the key ingredients</a:t>
            </a:r>
          </a:p>
        </p:txBody>
      </p:sp>
    </p:spTree>
    <p:extLst>
      <p:ext uri="{BB962C8B-B14F-4D97-AF65-F5344CB8AC3E}">
        <p14:creationId xmlns:p14="http://schemas.microsoft.com/office/powerpoint/2010/main" val="3815943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RetrospectVTI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Calibri Light-Constantia">
      <a:majorFont>
        <a:latin typeface="Calibri Light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 panose="02030602050306030303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6377351-63A1-4C2E-8C9A-66CDD70F16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F3CD65D-61A5-43C9-A837-6EC73C7DA8AB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31F006B4-A9E1-4F39-85C8-FB836F91934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4208</TotalTime>
  <Words>421</Words>
  <Application>Microsoft Office PowerPoint</Application>
  <PresentationFormat>Widescreen</PresentationFormat>
  <Paragraphs>66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Adelon-Light</vt:lpstr>
      <vt:lpstr>AR ESSENCE</vt:lpstr>
      <vt:lpstr>Arial</vt:lpstr>
      <vt:lpstr>Calibri</vt:lpstr>
      <vt:lpstr>Calibri Light</vt:lpstr>
      <vt:lpstr>Constantia</vt:lpstr>
      <vt:lpstr>Helvetica Neue</vt:lpstr>
      <vt:lpstr>Speak Pro</vt:lpstr>
      <vt:lpstr>RetrospectVTI</vt:lpstr>
      <vt:lpstr>COMP 1100 Data Modeling &amp; Management</vt:lpstr>
      <vt:lpstr>George E. P. Box</vt:lpstr>
      <vt:lpstr>Introductions</vt:lpstr>
      <vt:lpstr>Course Information</vt:lpstr>
      <vt:lpstr>PowerPoint Presentation</vt:lpstr>
      <vt:lpstr>PowerPoint Presentation</vt:lpstr>
      <vt:lpstr>Data Modeling</vt:lpstr>
      <vt:lpstr>Data Modeling</vt:lpstr>
      <vt:lpstr>Data Modeling: A Structure!</vt:lpstr>
      <vt:lpstr>Next Time...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 2000 Object-Oriented Design</dc:title>
  <dc:creator>Stucki, David</dc:creator>
  <cp:lastModifiedBy>David Stucki</cp:lastModifiedBy>
  <cp:revision>42</cp:revision>
  <dcterms:created xsi:type="dcterms:W3CDTF">2021-01-24T03:14:21Z</dcterms:created>
  <dcterms:modified xsi:type="dcterms:W3CDTF">2024-01-09T17:30:23Z</dcterms:modified>
</cp:coreProperties>
</file>