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9"/>
  </p:notesMasterIdLst>
  <p:sldIdLst>
    <p:sldId id="590" r:id="rId2"/>
    <p:sldId id="650" r:id="rId3"/>
    <p:sldId id="652" r:id="rId4"/>
    <p:sldId id="658" r:id="rId5"/>
    <p:sldId id="659" r:id="rId6"/>
    <p:sldId id="660" r:id="rId7"/>
    <p:sldId id="666" r:id="rId8"/>
    <p:sldId id="667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33"/>
    <a:srgbClr val="FF33CC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1" d="100"/>
          <a:sy n="91" d="100"/>
        </p:scale>
        <p:origin x="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5129D7-F477-466A-804C-0FE88EE3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5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AF71556-261E-4BAF-ADAC-E3B40AEB4DF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Thin outer atmosphere, usually swamped by other light and hence invisible</a:t>
            </a:r>
          </a:p>
        </p:txBody>
      </p:sp>
    </p:spTree>
    <p:extLst>
      <p:ext uri="{BB962C8B-B14F-4D97-AF65-F5344CB8AC3E}">
        <p14:creationId xmlns:p14="http://schemas.microsoft.com/office/powerpoint/2010/main" val="55435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5A796CE-0651-49F9-91D1-F3146F3333D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Moon appears reddish due to light bent by Earth’s atmosphere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Aristotle argues earth is round based on shape of its shadow on the moon</a:t>
            </a:r>
          </a:p>
        </p:txBody>
      </p:sp>
    </p:spTree>
    <p:extLst>
      <p:ext uri="{BB962C8B-B14F-4D97-AF65-F5344CB8AC3E}">
        <p14:creationId xmlns:p14="http://schemas.microsoft.com/office/powerpoint/2010/main" val="401415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Note: outer planets are </a:t>
            </a:r>
            <a:r>
              <a:rPr lang="en-US" altLang="en-US" i="1" smtClean="0"/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8454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129D7-F477-466A-804C-0FE88EE3FD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A91E-509C-4E8A-A71F-6EDDA8C44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FB87-2B0E-4431-9740-A58DB1F17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B246-D4EC-45E1-BC62-5A7980016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4F23-100B-458C-989D-DDC80816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6EB8-E734-4B6A-A825-6ABCD63A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4DAC-BF97-44EF-BBD8-5E409020E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7B0D-58CA-4480-875E-BADF87B6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6573-24A5-4D3F-B8A8-03077869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90AD-21BB-483E-9538-55703AE3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53F69-441C-488C-83AB-3BF4FDCDE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7C44-A68D-485E-96F2-FF3CDBD5E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3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4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8B348D-3DBB-4A00-91D2-2EF613CF2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pparent_retrograde_motion_of_Mars_in_2003.gif" TargetMode="External"/><Relationship Id="rId2" Type="http://schemas.openxmlformats.org/officeDocument/2006/relationships/hyperlink" Target="http://cseligman.com/text/sky/retrograd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uip.lib.uchicago.edu/diglib/science/cultural_astronomy/interactives/polaris/polaris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Phases of </a:t>
            </a:r>
            <a:r>
              <a:rPr lang="en-US" altLang="en-US" smtClean="0"/>
              <a:t>the Moon &amp; Motion </a:t>
            </a:r>
            <a:r>
              <a:rPr lang="en-US" altLang="en-US" dirty="0" smtClean="0"/>
              <a:t>of the Planets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2053" name="Picture 5" descr="Photographic composite showing the retrograde motion of Mars' orb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77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029200"/>
            <a:ext cx="7772400" cy="1362075"/>
          </a:xfrm>
        </p:spPr>
        <p:txBody>
          <a:bodyPr/>
          <a:lstStyle/>
          <a:p>
            <a:r>
              <a:rPr lang="en-US" dirty="0" smtClean="0"/>
              <a:t>Mars and Uranus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see </a:t>
            </a:r>
            <a:r>
              <a:rPr lang="en-US" sz="2400" b="0" dirty="0" err="1" smtClean="0">
                <a:solidFill>
                  <a:schemeClr val="tx1"/>
                </a:solidFill>
              </a:rPr>
              <a:t>skygazer</a:t>
            </a:r>
            <a:r>
              <a:rPr lang="en-US" sz="2400" b="0" dirty="0" smtClean="0">
                <a:solidFill>
                  <a:schemeClr val="tx1"/>
                </a:solidFill>
              </a:rPr>
              <a:t>: path of the planets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715000"/>
            <a:ext cx="7772400" cy="890587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unc</a:t>
            </a:r>
            <a:r>
              <a:rPr lang="en-US" dirty="0" smtClean="0"/>
              <a:t> </a:t>
            </a:r>
            <a:r>
              <a:rPr lang="en-US" dirty="0"/>
              <a:t>Tezel</a:t>
            </a:r>
          </a:p>
        </p:txBody>
      </p:sp>
      <p:pic>
        <p:nvPicPr>
          <p:cNvPr id="37892" name="Picture 4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1912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349405"/>
            <a:ext cx="129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righter, </a:t>
            </a: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loopy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987" y="1339275"/>
            <a:ext cx="120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dimmer,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straight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16737"/>
            <a:ext cx="12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d</a:t>
            </a:r>
            <a:r>
              <a:rPr lang="en-US" sz="2400" dirty="0" smtClean="0">
                <a:solidFill>
                  <a:schemeClr val="accent3"/>
                </a:solidFill>
              </a:rPr>
              <a:t>immer, 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straight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Mars  2005</a:t>
            </a:r>
            <a:endParaRPr lang="en-US" b="0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652463" y="5105400"/>
            <a:ext cx="7772400" cy="1500188"/>
          </a:xfrm>
        </p:spPr>
        <p:txBody>
          <a:bodyPr/>
          <a:lstStyle/>
          <a:p>
            <a:r>
              <a:rPr lang="en-US" altLang="en-US" smtClean="0"/>
              <a:t>Simulation of Mars 2003 is also on </a:t>
            </a:r>
            <a:r>
              <a:rPr lang="en-US" altLang="en-US" smtClean="0">
                <a:hlinkClick r:id="rId2"/>
              </a:rPr>
              <a:t>this Webpage</a:t>
            </a:r>
            <a:r>
              <a:rPr lang="en-US" altLang="en-US" smtClean="0"/>
              <a:t> by C. Seligman</a:t>
            </a:r>
          </a:p>
        </p:txBody>
      </p:sp>
      <p:pic>
        <p:nvPicPr>
          <p:cNvPr id="4100" name="Picture 2" descr="http://cseligman.com/text/sky/retromars0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5025"/>
            <a:ext cx="70961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Motion of Planets in the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962400" cy="4114800"/>
          </a:xfrm>
        </p:spPr>
        <p:txBody>
          <a:bodyPr/>
          <a:lstStyle/>
          <a:p>
            <a:r>
              <a:rPr lang="en-US" dirty="0" smtClean="0"/>
              <a:t>Here: Mars relative to (the stars of) Aquarius</a:t>
            </a:r>
          </a:p>
          <a:p>
            <a:r>
              <a:rPr lang="en-US" dirty="0" smtClean="0"/>
              <a:t>Note that Mars and Taurus would rise and set many times while this motion of Mars with respect to Aquarius happens!</a:t>
            </a:r>
          </a:p>
        </p:txBody>
      </p:sp>
      <p:pic>
        <p:nvPicPr>
          <p:cNvPr id="1028" name="Picture 4" descr="https://upload.wikimedia.org/wikipedia/commons/7/70/Apparent_retrograde_motion_of_Mars_in_2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193357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642937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(by 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Eugene Alvin </a:t>
            </a:r>
            <a:r>
              <a:rPr lang="en-US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Villar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2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r>
              <a:rPr lang="en-US" sz="2800" dirty="0" smtClean="0"/>
              <a:t>Don’t confuse “</a:t>
            </a:r>
            <a:r>
              <a:rPr lang="en-US" sz="2800" dirty="0" smtClean="0">
                <a:solidFill>
                  <a:srgbClr val="FF0000"/>
                </a:solidFill>
              </a:rPr>
              <a:t>orbit</a:t>
            </a:r>
            <a:r>
              <a:rPr lang="en-US" sz="2800" dirty="0" smtClean="0"/>
              <a:t>” with “</a:t>
            </a:r>
            <a:r>
              <a:rPr lang="en-US" sz="2800" dirty="0" smtClean="0">
                <a:solidFill>
                  <a:srgbClr val="66FF33"/>
                </a:solidFill>
              </a:rPr>
              <a:t>path in the sky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Potentially confusing, double meaning of “South”, etc.</a:t>
            </a:r>
          </a:p>
          <a:p>
            <a:pPr lvl="1"/>
            <a:r>
              <a:rPr lang="en-US" dirty="0" smtClean="0">
                <a:solidFill>
                  <a:srgbClr val="99CCFF"/>
                </a:solidFill>
              </a:rPr>
              <a:t>“North” and  “South” are used in two different coordinate systems</a:t>
            </a:r>
          </a:p>
          <a:p>
            <a:pPr lvl="2"/>
            <a:r>
              <a:rPr lang="en-US" dirty="0" smtClean="0"/>
              <a:t>Equatorial (fixed stars): North means “closer to the CNP”</a:t>
            </a:r>
          </a:p>
          <a:p>
            <a:pPr lvl="2"/>
            <a:r>
              <a:rPr lang="en-US" dirty="0" smtClean="0"/>
              <a:t>Observer (horizon, stars not fixed, move from E to W): North means on the line that goes from the horizon via Polaris to the Zenith</a:t>
            </a:r>
          </a:p>
          <a:p>
            <a:pPr lvl="2"/>
            <a:r>
              <a:rPr lang="en-US" dirty="0" smtClean="0"/>
              <a:t>Oddly enough, northern stars (stars “above” the celestial equator) as well as southern stars, culminate in the south!</a:t>
            </a:r>
          </a:p>
          <a:p>
            <a:pPr lvl="1"/>
            <a:r>
              <a:rPr lang="en-US" dirty="0" smtClean="0">
                <a:hlinkClick r:id="rId3"/>
              </a:rPr>
              <a:t>Helpful Simulation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8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9" y="0"/>
            <a:ext cx="5562601" cy="1143000"/>
          </a:xfrm>
        </p:spPr>
        <p:txBody>
          <a:bodyPr/>
          <a:lstStyle/>
          <a:p>
            <a:r>
              <a:rPr lang="en-US" altLang="en-US" dirty="0" smtClean="0"/>
              <a:t>To Zenith if Midnight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839200" cy="3657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East								West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larger             						smaller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RA								RA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RA</a:t>
            </a:r>
          </a:p>
        </p:txBody>
      </p:sp>
      <p:pic>
        <p:nvPicPr>
          <p:cNvPr id="6148" name="Picture 4" descr="r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108075"/>
            <a:ext cx="605155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2286000" y="0"/>
            <a:ext cx="457200" cy="914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36538" y="5105400"/>
            <a:ext cx="1143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9C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06722" y="3983037"/>
            <a:ext cx="1002632" cy="5654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638800" y="1447800"/>
            <a:ext cx="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991726" y="1170119"/>
            <a:ext cx="2446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CNP, larger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declination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674142" y="5101389"/>
            <a:ext cx="1143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9C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650078" y="2057400"/>
            <a:ext cx="1036721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3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Naked-Eye Observation of the Planets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planets change their position with respect to the stars</a:t>
            </a:r>
          </a:p>
          <a:p>
            <a:r>
              <a:rPr lang="en-US" altLang="en-US" smtClean="0"/>
              <a:t>The planets, unlike the Sun and the Moon, show retrograde motion</a:t>
            </a:r>
          </a:p>
          <a:p>
            <a:r>
              <a:rPr lang="en-US" altLang="en-US" smtClean="0"/>
              <a:t>The planets get brighter and dimmer</a:t>
            </a:r>
          </a:p>
          <a:p>
            <a:pPr lvl="1"/>
            <a:r>
              <a:rPr lang="en-US" altLang="en-US" smtClean="0"/>
              <a:t>They are brightest when they are in retrograde motion</a:t>
            </a:r>
          </a:p>
          <a:p>
            <a:pPr lvl="2"/>
            <a:r>
              <a:rPr lang="en-US" altLang="en-US" smtClean="0"/>
              <a:t>This must mean that they are closest to us at this point (Why?)</a:t>
            </a:r>
          </a:p>
        </p:txBody>
      </p:sp>
    </p:spTree>
    <p:extLst>
      <p:ext uri="{BB962C8B-B14F-4D97-AF65-F5344CB8AC3E}">
        <p14:creationId xmlns:p14="http://schemas.microsoft.com/office/powerpoint/2010/main" val="43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kedeyeplanets.com/jupiter-path-star-chart-2005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0413"/>
            <a:ext cx="18934113" cy="834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r>
              <a:rPr lang="en-US" altLang="en-US" sz="4000" dirty="0" smtClean="0"/>
              <a:t>Jupiter Motion: Slow, about 1 constellation a year: 12 years for the Zodiac!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38800" y="5638800"/>
            <a:ext cx="2743200" cy="221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4724400" y="4419600"/>
            <a:ext cx="381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219200" y="2895601"/>
            <a:ext cx="3505200" cy="2964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604155" y="5867400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Invisible because Sun is also here in Feb/March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8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80987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What can we </a:t>
            </a:r>
            <a:r>
              <a:rPr lang="en-US" altLang="en-US" sz="5400" b="1" dirty="0" smtClean="0"/>
              <a:t>conclude</a:t>
            </a:r>
            <a:r>
              <a:rPr lang="en-US" altLang="en-US" dirty="0" smtClean="0"/>
              <a:t> from observing patterns in the sky?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738312"/>
            <a:ext cx="7772400" cy="4848226"/>
          </a:xfrm>
        </p:spPr>
        <p:txBody>
          <a:bodyPr/>
          <a:lstStyle/>
          <a:p>
            <a:r>
              <a:rPr lang="en-US" altLang="en-US" dirty="0" smtClean="0"/>
              <a:t>Earth OR Celestial Sphere rotates</a:t>
            </a:r>
          </a:p>
          <a:p>
            <a:r>
              <a:rPr lang="en-US" altLang="en-US" dirty="0" smtClean="0"/>
              <a:t>Earth rotates around the Sun OR Sun moves about Earth</a:t>
            </a:r>
          </a:p>
          <a:p>
            <a:r>
              <a:rPr lang="en-US" altLang="en-US" dirty="0" smtClean="0"/>
              <a:t>Moon rotates around the Earth or v.v.?</a:t>
            </a:r>
          </a:p>
          <a:p>
            <a:pPr lvl="1"/>
            <a:r>
              <a:rPr lang="en-US" altLang="en-US" dirty="0" smtClean="0"/>
              <a:t>Must be former, due to moon phases observed!</a:t>
            </a:r>
          </a:p>
          <a:p>
            <a:r>
              <a:rPr lang="en-US" altLang="en-US" dirty="0" smtClean="0"/>
              <a:t>Size of the earth from two observers at different locations</a:t>
            </a:r>
          </a:p>
          <a:p>
            <a:r>
              <a:rPr lang="en-US" altLang="en-US" dirty="0" smtClean="0"/>
              <a:t>Size of moon &amp; moon’s orbit from eclipses</a:t>
            </a:r>
          </a:p>
          <a:p>
            <a:r>
              <a:rPr lang="en-US" altLang="en-US" dirty="0" smtClean="0">
                <a:solidFill>
                  <a:srgbClr val="66FF33"/>
                </a:solidFill>
              </a:rPr>
              <a:t>Much more from planetary motion …</a:t>
            </a:r>
          </a:p>
        </p:txBody>
      </p:sp>
    </p:spTree>
    <p:extLst>
      <p:ext uri="{BB962C8B-B14F-4D97-AF65-F5344CB8AC3E}">
        <p14:creationId xmlns:p14="http://schemas.microsoft.com/office/powerpoint/2010/main" val="16633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71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Solar Eclipses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8163"/>
            <a:ext cx="7829550" cy="1919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solidFill>
                  <a:schemeClr val="tx2"/>
                </a:solidFill>
              </a:rPr>
              <a:t>Umbra</a:t>
            </a:r>
            <a:r>
              <a:rPr lang="en-US" altLang="en-US" sz="2800" smtClean="0"/>
              <a:t> – region of total shadow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solidFill>
                  <a:schemeClr val="tx2"/>
                </a:solidFill>
              </a:rPr>
              <a:t>Penumbra</a:t>
            </a:r>
            <a:r>
              <a:rPr lang="en-US" altLang="en-US" sz="2800" smtClean="0"/>
              <a:t> – region of partial shadow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/>
              <a:t>Totality lasts only a few minutes!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Why isn’t there a solar eclipse every month?</a:t>
            </a:r>
          </a:p>
        </p:txBody>
      </p:sp>
      <p:pic>
        <p:nvPicPr>
          <p:cNvPr id="21508" name="Picture 4" descr="AAAKKF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436" r="146" b="17891"/>
          <a:stretch>
            <a:fillRect/>
          </a:stretch>
        </p:blipFill>
        <p:spPr bwMode="auto">
          <a:xfrm>
            <a:off x="0" y="1176338"/>
            <a:ext cx="99155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81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Solar Corona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4" descr="e94tot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76363"/>
            <a:ext cx="37385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e95tne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376363"/>
            <a:ext cx="37353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ao_WLCC_941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052888"/>
            <a:ext cx="37338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eclP_1k_cstr_m+l+s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052888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71913" y="609600"/>
            <a:ext cx="458628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Annular Eclipse</a:t>
            </a:r>
          </a:p>
        </p:txBody>
      </p:sp>
      <p:pic>
        <p:nvPicPr>
          <p:cNvPr id="25603" name="Picture 3" descr="annula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66713"/>
            <a:ext cx="29718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annul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424113"/>
            <a:ext cx="29718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annul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519613"/>
            <a:ext cx="297815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36563" y="403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18025" y="45132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70138" y="24653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93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3598862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Lunar Eclipses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038225"/>
            <a:ext cx="3124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Moon moves into earth’s shadow…</a:t>
            </a:r>
          </a:p>
        </p:txBody>
      </p:sp>
      <p:pic>
        <p:nvPicPr>
          <p:cNvPr id="26628" name="Picture 4" descr="lu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800" r="4800" b="7201"/>
          <a:stretch>
            <a:fillRect/>
          </a:stretch>
        </p:blipFill>
        <p:spPr bwMode="auto">
          <a:xfrm>
            <a:off x="171450" y="3235325"/>
            <a:ext cx="52308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AAAKKF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971550"/>
            <a:ext cx="508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470525" y="4932363"/>
            <a:ext cx="346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/>
              <a:t>…and out of it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      (takes hours!)</a:t>
            </a:r>
          </a:p>
        </p:txBody>
      </p:sp>
      <p:pic>
        <p:nvPicPr>
          <p:cNvPr id="26631" name="Picture 8" descr="https://upload.wikimedia.org/wikipedia/commons/thumb/e/ec/Geometry_of_a_Lunar_Eclipse.svg/2000px-Geometry_of_a_Lunar_Eclips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649288"/>
            <a:ext cx="50863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Eclips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9782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Misleading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645" y="5334000"/>
            <a:ext cx="7772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(The orange moon is MUCH dimmer)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362200" y="2057400"/>
            <a:ext cx="1816106" cy="181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6" y="3416300"/>
            <a:ext cx="25388" cy="2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231"/>
            <a:ext cx="9144000" cy="27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8636000" cy="1143000"/>
          </a:xfrm>
        </p:spPr>
        <p:txBody>
          <a:bodyPr/>
          <a:lstStyle/>
          <a:p>
            <a:r>
              <a:rPr lang="en-US" altLang="en-US" smtClean="0"/>
              <a:t>Moon’s orbit is tilted wrt the ecliptic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4" name="Picture 2" descr="http://wordlesstech.com/wp-content/uploads/2011/06/Total-Lunar-Eclipse-in-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44650"/>
            <a:ext cx="84613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00025"/>
            <a:ext cx="7772400" cy="1143000"/>
          </a:xfrm>
        </p:spPr>
        <p:txBody>
          <a:bodyPr/>
          <a:lstStyle/>
          <a:p>
            <a:r>
              <a:rPr lang="en-US" altLang="en-US" smtClean="0"/>
              <a:t>“Strange” motion of the Planets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5353050"/>
            <a:ext cx="8243888" cy="1047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Planets usually move from W to E relative to the stars, but sometimes strangely turn around in a loop, the so-called </a:t>
            </a:r>
            <a:r>
              <a:rPr lang="en-US" altLang="en-US" sz="2800" dirty="0" smtClean="0">
                <a:solidFill>
                  <a:schemeClr val="tx2"/>
                </a:solidFill>
                <a:cs typeface="Times New Roman" pitchFamily="18" charset="0"/>
              </a:rPr>
              <a:t>retrograde motion</a:t>
            </a:r>
            <a:endParaRPr lang="en-US" altLang="en-US" sz="2000" dirty="0" smtClean="0"/>
          </a:p>
        </p:txBody>
      </p:sp>
      <p:pic>
        <p:nvPicPr>
          <p:cNvPr id="5124" name="Picture 4" descr="retrogra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31838"/>
            <a:ext cx="74755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771</TotalTime>
  <Words>501</Words>
  <Application>Microsoft Office PowerPoint</Application>
  <PresentationFormat>On-screen Show (4:3)</PresentationFormat>
  <Paragraphs>76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Times New Roman</vt:lpstr>
      <vt:lpstr>1_Pulse</vt:lpstr>
      <vt:lpstr>Phases of the Moon &amp; Motion of the Planets</vt:lpstr>
      <vt:lpstr>Solar Eclipses </vt:lpstr>
      <vt:lpstr>Solar Corona</vt:lpstr>
      <vt:lpstr>Annular Eclipse</vt:lpstr>
      <vt:lpstr>Lunar Eclipses </vt:lpstr>
      <vt:lpstr>PowerPoint Presentation</vt:lpstr>
      <vt:lpstr>Misleading Summary</vt:lpstr>
      <vt:lpstr>Moon’s orbit is tilted wrt the ecliptic</vt:lpstr>
      <vt:lpstr>“Strange” motion of the Planets</vt:lpstr>
      <vt:lpstr>Mars and Uranus see skygazer: path of the planets</vt:lpstr>
      <vt:lpstr>Mars  2005</vt:lpstr>
      <vt:lpstr>Apparent Motion of Planets in the Sky</vt:lpstr>
      <vt:lpstr>Confusion</vt:lpstr>
      <vt:lpstr>To Zenith if Midnight </vt:lpstr>
      <vt:lpstr>Naked-Eye Observation of the Planets</vt:lpstr>
      <vt:lpstr>Jupiter Motion: Slow, about 1 constellation a year: 12 years for the Zodiac!</vt:lpstr>
      <vt:lpstr>What can we conclude from observing patterns in the sky?</vt:lpstr>
    </vt:vector>
  </TitlesOfParts>
  <Company>Otterbein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Telescopes</dc:title>
  <dc:creator>UTrittmann</dc:creator>
  <cp:lastModifiedBy>Trittmann, Uwe</cp:lastModifiedBy>
  <cp:revision>111</cp:revision>
  <cp:lastPrinted>1601-01-01T00:00:00Z</cp:lastPrinted>
  <dcterms:created xsi:type="dcterms:W3CDTF">2003-01-09T22:40:20Z</dcterms:created>
  <dcterms:modified xsi:type="dcterms:W3CDTF">2017-09-08T21:51:07Z</dcterms:modified>
</cp:coreProperties>
</file>