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256" r:id="rId2"/>
    <p:sldId id="466" r:id="rId3"/>
    <p:sldId id="463" r:id="rId4"/>
    <p:sldId id="461" r:id="rId5"/>
    <p:sldId id="464" r:id="rId6"/>
    <p:sldId id="484" r:id="rId7"/>
    <p:sldId id="489" r:id="rId8"/>
    <p:sldId id="486" r:id="rId9"/>
    <p:sldId id="485" r:id="rId10"/>
    <p:sldId id="487" r:id="rId11"/>
    <p:sldId id="480" r:id="rId12"/>
    <p:sldId id="481" r:id="rId13"/>
    <p:sldId id="491" r:id="rId14"/>
    <p:sldId id="469" r:id="rId15"/>
    <p:sldId id="471" r:id="rId16"/>
    <p:sldId id="472" r:id="rId17"/>
    <p:sldId id="482" r:id="rId18"/>
    <p:sldId id="483" r:id="rId19"/>
    <p:sldId id="460" r:id="rId20"/>
    <p:sldId id="45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3300"/>
    <a:srgbClr val="00FF00"/>
    <a:srgbClr val="FF3399"/>
    <a:srgbClr val="FFFFFF"/>
    <a:srgbClr val="33CCFF"/>
    <a:srgbClr val="FF0000"/>
    <a:srgbClr val="D5532B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83" autoAdjust="0"/>
  </p:normalViewPr>
  <p:slideViewPr>
    <p:cSldViewPr>
      <p:cViewPr varScale="1">
        <p:scale>
          <a:sx n="86" d="100"/>
          <a:sy n="86" d="100"/>
        </p:scale>
        <p:origin x="10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69F77A0-C7C7-4A90-884D-4FC7428829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03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2CF6E2D-9E36-4E51-B222-7ECF5E8F4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7239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No machine-readable author provided. </a:t>
            </a:r>
            <a:r>
              <a:rPr lang="en-US" dirty="0" err="1" smtClean="0"/>
              <a:t>Peo~commonswiki</a:t>
            </a:r>
            <a:r>
              <a:rPr lang="en-US" dirty="0" smtClean="0"/>
              <a:t> assumed (based on copyright claims). - No machine-readable source provided. Own work assumed (based on copyright claims)., CC BY-SA 3.0, https://commons.wikimedia.org/w/index.php?curid=431995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F6E2D-9E36-4E51-B222-7ECF5E8F4C1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954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9525" y="-20638"/>
            <a:ext cx="9153525" cy="6878638"/>
            <a:chOff x="-6" y="-13"/>
            <a:chExt cx="5766" cy="4333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>
                <a:gd name="T0" fmla="*/ 0 w 3625"/>
                <a:gd name="T1" fmla="*/ 1491 h 1492"/>
                <a:gd name="T2" fmla="*/ 0 w 3625"/>
                <a:gd name="T3" fmla="*/ 0 h 1492"/>
                <a:gd name="T4" fmla="*/ 171 w 3625"/>
                <a:gd name="T5" fmla="*/ 3 h 1492"/>
                <a:gd name="T6" fmla="*/ 355 w 3625"/>
                <a:gd name="T7" fmla="*/ 9 h 1492"/>
                <a:gd name="T8" fmla="*/ 499 w 3625"/>
                <a:gd name="T9" fmla="*/ 21 h 1492"/>
                <a:gd name="T10" fmla="*/ 650 w 3625"/>
                <a:gd name="T11" fmla="*/ 36 h 1492"/>
                <a:gd name="T12" fmla="*/ 809 w 3625"/>
                <a:gd name="T13" fmla="*/ 54 h 1492"/>
                <a:gd name="T14" fmla="*/ 957 w 3625"/>
                <a:gd name="T15" fmla="*/ 78 h 1492"/>
                <a:gd name="T16" fmla="*/ 1119 w 3625"/>
                <a:gd name="T17" fmla="*/ 105 h 1492"/>
                <a:gd name="T18" fmla="*/ 1261 w 3625"/>
                <a:gd name="T19" fmla="*/ 133 h 1492"/>
                <a:gd name="T20" fmla="*/ 1441 w 3625"/>
                <a:gd name="T21" fmla="*/ 175 h 1492"/>
                <a:gd name="T22" fmla="*/ 1598 w 3625"/>
                <a:gd name="T23" fmla="*/ 217 h 1492"/>
                <a:gd name="T24" fmla="*/ 1763 w 3625"/>
                <a:gd name="T25" fmla="*/ 269 h 1492"/>
                <a:gd name="T26" fmla="*/ 1887 w 3625"/>
                <a:gd name="T27" fmla="*/ 308 h 1492"/>
                <a:gd name="T28" fmla="*/ 2085 w 3625"/>
                <a:gd name="T29" fmla="*/ 384 h 1492"/>
                <a:gd name="T30" fmla="*/ 2230 w 3625"/>
                <a:gd name="T31" fmla="*/ 444 h 1492"/>
                <a:gd name="T32" fmla="*/ 2456 w 3625"/>
                <a:gd name="T33" fmla="*/ 547 h 1492"/>
                <a:gd name="T34" fmla="*/ 2666 w 3625"/>
                <a:gd name="T35" fmla="*/ 662 h 1492"/>
                <a:gd name="T36" fmla="*/ 2859 w 3625"/>
                <a:gd name="T37" fmla="*/ 786 h 1492"/>
                <a:gd name="T38" fmla="*/ 3046 w 3625"/>
                <a:gd name="T39" fmla="*/ 920 h 1492"/>
                <a:gd name="T40" fmla="*/ 3193 w 3625"/>
                <a:gd name="T41" fmla="*/ 1038 h 1492"/>
                <a:gd name="T42" fmla="*/ 3332 w 3625"/>
                <a:gd name="T43" fmla="*/ 1168 h 1492"/>
                <a:gd name="T44" fmla="*/ 3440 w 3625"/>
                <a:gd name="T45" fmla="*/ 1280 h 1492"/>
                <a:gd name="T46" fmla="*/ 3524 w 3625"/>
                <a:gd name="T47" fmla="*/ 1380 h 1492"/>
                <a:gd name="T48" fmla="*/ 3624 w 3625"/>
                <a:gd name="T49" fmla="*/ 1491 h 1492"/>
                <a:gd name="T50" fmla="*/ 3608 w 3625"/>
                <a:gd name="T51" fmla="*/ 1491 h 1492"/>
                <a:gd name="T52" fmla="*/ 0 w 3625"/>
                <a:gd name="T53" fmla="*/ 1491 h 149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>
                <a:gd name="T0" fmla="*/ 2718 w 5143"/>
                <a:gd name="T1" fmla="*/ 405 h 1902"/>
                <a:gd name="T2" fmla="*/ 2466 w 5143"/>
                <a:gd name="T3" fmla="*/ 333 h 1902"/>
                <a:gd name="T4" fmla="*/ 2202 w 5143"/>
                <a:gd name="T5" fmla="*/ 261 h 1902"/>
                <a:gd name="T6" fmla="*/ 1929 w 5143"/>
                <a:gd name="T7" fmla="*/ 198 h 1902"/>
                <a:gd name="T8" fmla="*/ 1695 w 5143"/>
                <a:gd name="T9" fmla="*/ 153 h 1902"/>
                <a:gd name="T10" fmla="*/ 1434 w 5143"/>
                <a:gd name="T11" fmla="*/ 111 h 1902"/>
                <a:gd name="T12" fmla="*/ 1188 w 5143"/>
                <a:gd name="T13" fmla="*/ 75 h 1902"/>
                <a:gd name="T14" fmla="*/ 957 w 5143"/>
                <a:gd name="T15" fmla="*/ 48 h 1902"/>
                <a:gd name="T16" fmla="*/ 747 w 5143"/>
                <a:gd name="T17" fmla="*/ 30 h 1902"/>
                <a:gd name="T18" fmla="*/ 501 w 5143"/>
                <a:gd name="T19" fmla="*/ 15 h 1902"/>
                <a:gd name="T20" fmla="*/ 246 w 5143"/>
                <a:gd name="T21" fmla="*/ 3 h 1902"/>
                <a:gd name="T22" fmla="*/ 0 w 5143"/>
                <a:gd name="T23" fmla="*/ 0 h 1902"/>
                <a:gd name="T24" fmla="*/ 0 w 5143"/>
                <a:gd name="T25" fmla="*/ 275 h 1902"/>
                <a:gd name="T26" fmla="*/ 0 w 5143"/>
                <a:gd name="T27" fmla="*/ 345 h 1902"/>
                <a:gd name="T28" fmla="*/ 0 w 5143"/>
                <a:gd name="T29" fmla="*/ 275 h 1902"/>
                <a:gd name="T30" fmla="*/ 0 w 5143"/>
                <a:gd name="T31" fmla="*/ 342 h 1902"/>
                <a:gd name="T32" fmla="*/ 339 w 5143"/>
                <a:gd name="T33" fmla="*/ 351 h 1902"/>
                <a:gd name="T34" fmla="*/ 606 w 5143"/>
                <a:gd name="T35" fmla="*/ 372 h 1902"/>
                <a:gd name="T36" fmla="*/ 852 w 5143"/>
                <a:gd name="T37" fmla="*/ 399 h 1902"/>
                <a:gd name="T38" fmla="*/ 1068 w 5143"/>
                <a:gd name="T39" fmla="*/ 435 h 1902"/>
                <a:gd name="T40" fmla="*/ 1275 w 5143"/>
                <a:gd name="T41" fmla="*/ 474 h 1902"/>
                <a:gd name="T42" fmla="*/ 1545 w 5143"/>
                <a:gd name="T43" fmla="*/ 540 h 1902"/>
                <a:gd name="T44" fmla="*/ 1761 w 5143"/>
                <a:gd name="T45" fmla="*/ 603 h 1902"/>
                <a:gd name="T46" fmla="*/ 1971 w 5143"/>
                <a:gd name="T47" fmla="*/ 678 h 1902"/>
                <a:gd name="T48" fmla="*/ 2166 w 5143"/>
                <a:gd name="T49" fmla="*/ 747 h 1902"/>
                <a:gd name="T50" fmla="*/ 2397 w 5143"/>
                <a:gd name="T51" fmla="*/ 852 h 1902"/>
                <a:gd name="T52" fmla="*/ 2613 w 5143"/>
                <a:gd name="T53" fmla="*/ 960 h 1902"/>
                <a:gd name="T54" fmla="*/ 2832 w 5143"/>
                <a:gd name="T55" fmla="*/ 1095 h 1902"/>
                <a:gd name="T56" fmla="*/ 3012 w 5143"/>
                <a:gd name="T57" fmla="*/ 1212 h 1902"/>
                <a:gd name="T58" fmla="*/ 3186 w 5143"/>
                <a:gd name="T59" fmla="*/ 1347 h 1902"/>
                <a:gd name="T60" fmla="*/ 3351 w 5143"/>
                <a:gd name="T61" fmla="*/ 1497 h 1902"/>
                <a:gd name="T62" fmla="*/ 3480 w 5143"/>
                <a:gd name="T63" fmla="*/ 1629 h 1902"/>
                <a:gd name="T64" fmla="*/ 3612 w 5143"/>
                <a:gd name="T65" fmla="*/ 1785 h 1902"/>
                <a:gd name="T66" fmla="*/ 3699 w 5143"/>
                <a:gd name="T67" fmla="*/ 1901 h 1902"/>
                <a:gd name="T68" fmla="*/ 5142 w 5143"/>
                <a:gd name="T69" fmla="*/ 1901 h 1902"/>
                <a:gd name="T70" fmla="*/ 5076 w 5143"/>
                <a:gd name="T71" fmla="*/ 1827 h 1902"/>
                <a:gd name="T72" fmla="*/ 4968 w 5143"/>
                <a:gd name="T73" fmla="*/ 1707 h 1902"/>
                <a:gd name="T74" fmla="*/ 4797 w 5143"/>
                <a:gd name="T75" fmla="*/ 1539 h 1902"/>
                <a:gd name="T76" fmla="*/ 4617 w 5143"/>
                <a:gd name="T77" fmla="*/ 1383 h 1902"/>
                <a:gd name="T78" fmla="*/ 4410 w 5143"/>
                <a:gd name="T79" fmla="*/ 1221 h 1902"/>
                <a:gd name="T80" fmla="*/ 4185 w 5143"/>
                <a:gd name="T81" fmla="*/ 1071 h 1902"/>
                <a:gd name="T82" fmla="*/ 3960 w 5143"/>
                <a:gd name="T83" fmla="*/ 939 h 1902"/>
                <a:gd name="T84" fmla="*/ 3708 w 5143"/>
                <a:gd name="T85" fmla="*/ 801 h 1902"/>
                <a:gd name="T86" fmla="*/ 3492 w 5143"/>
                <a:gd name="T87" fmla="*/ 702 h 1902"/>
                <a:gd name="T88" fmla="*/ 3231 w 5143"/>
                <a:gd name="T89" fmla="*/ 588 h 1902"/>
                <a:gd name="T90" fmla="*/ 2964 w 5143"/>
                <a:gd name="T91" fmla="*/ 489 h 1902"/>
                <a:gd name="T92" fmla="*/ 2718 w 5143"/>
                <a:gd name="T93" fmla="*/ 405 h 190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>
                <a:gd name="T0" fmla="*/ 0 w 5760"/>
                <a:gd name="T1" fmla="*/ 0 h 2325"/>
                <a:gd name="T2" fmla="*/ 0 w 5760"/>
                <a:gd name="T3" fmla="*/ 339 h 2325"/>
                <a:gd name="T4" fmla="*/ 558 w 5760"/>
                <a:gd name="T5" fmla="*/ 357 h 2325"/>
                <a:gd name="T6" fmla="*/ 807 w 5760"/>
                <a:gd name="T7" fmla="*/ 375 h 2325"/>
                <a:gd name="T8" fmla="*/ 1056 w 5760"/>
                <a:gd name="T9" fmla="*/ 399 h 2325"/>
                <a:gd name="T10" fmla="*/ 1272 w 5760"/>
                <a:gd name="T11" fmla="*/ 426 h 2325"/>
                <a:gd name="T12" fmla="*/ 1539 w 5760"/>
                <a:gd name="T13" fmla="*/ 465 h 2325"/>
                <a:gd name="T14" fmla="*/ 1791 w 5760"/>
                <a:gd name="T15" fmla="*/ 510 h 2325"/>
                <a:gd name="T16" fmla="*/ 2076 w 5760"/>
                <a:gd name="T17" fmla="*/ 570 h 2325"/>
                <a:gd name="T18" fmla="*/ 2334 w 5760"/>
                <a:gd name="T19" fmla="*/ 630 h 2325"/>
                <a:gd name="T20" fmla="*/ 2544 w 5760"/>
                <a:gd name="T21" fmla="*/ 687 h 2325"/>
                <a:gd name="T22" fmla="*/ 2775 w 5760"/>
                <a:gd name="T23" fmla="*/ 759 h 2325"/>
                <a:gd name="T24" fmla="*/ 3003 w 5760"/>
                <a:gd name="T25" fmla="*/ 837 h 2325"/>
                <a:gd name="T26" fmla="*/ 3231 w 5760"/>
                <a:gd name="T27" fmla="*/ 924 h 2325"/>
                <a:gd name="T28" fmla="*/ 3438 w 5760"/>
                <a:gd name="T29" fmla="*/ 1005 h 2325"/>
                <a:gd name="T30" fmla="*/ 3663 w 5760"/>
                <a:gd name="T31" fmla="*/ 1110 h 2325"/>
                <a:gd name="T32" fmla="*/ 3903 w 5760"/>
                <a:gd name="T33" fmla="*/ 1233 h 2325"/>
                <a:gd name="T34" fmla="*/ 4149 w 5760"/>
                <a:gd name="T35" fmla="*/ 1374 h 2325"/>
                <a:gd name="T36" fmla="*/ 4353 w 5760"/>
                <a:gd name="T37" fmla="*/ 1506 h 2325"/>
                <a:gd name="T38" fmla="*/ 4491 w 5760"/>
                <a:gd name="T39" fmla="*/ 1602 h 2325"/>
                <a:gd name="T40" fmla="*/ 4668 w 5760"/>
                <a:gd name="T41" fmla="*/ 1740 h 2325"/>
                <a:gd name="T42" fmla="*/ 4824 w 5760"/>
                <a:gd name="T43" fmla="*/ 1875 h 2325"/>
                <a:gd name="T44" fmla="*/ 4968 w 5760"/>
                <a:gd name="T45" fmla="*/ 2016 h 2325"/>
                <a:gd name="T46" fmla="*/ 5100 w 5760"/>
                <a:gd name="T47" fmla="*/ 2154 h 2325"/>
                <a:gd name="T48" fmla="*/ 5238 w 5760"/>
                <a:gd name="T49" fmla="*/ 2324 h 2325"/>
                <a:gd name="T50" fmla="*/ 5759 w 5760"/>
                <a:gd name="T51" fmla="*/ 2324 h 2325"/>
                <a:gd name="T52" fmla="*/ 5759 w 5760"/>
                <a:gd name="T53" fmla="*/ 1245 h 2325"/>
                <a:gd name="T54" fmla="*/ 5580 w 5760"/>
                <a:gd name="T55" fmla="*/ 1119 h 2325"/>
                <a:gd name="T56" fmla="*/ 5400 w 5760"/>
                <a:gd name="T57" fmla="*/ 1020 h 2325"/>
                <a:gd name="T58" fmla="*/ 5205 w 5760"/>
                <a:gd name="T59" fmla="*/ 918 h 2325"/>
                <a:gd name="T60" fmla="*/ 5031 w 5760"/>
                <a:gd name="T61" fmla="*/ 837 h 2325"/>
                <a:gd name="T62" fmla="*/ 4866 w 5760"/>
                <a:gd name="T63" fmla="*/ 771 h 2325"/>
                <a:gd name="T64" fmla="*/ 4710 w 5760"/>
                <a:gd name="T65" fmla="*/ 711 h 2325"/>
                <a:gd name="T66" fmla="*/ 4545 w 5760"/>
                <a:gd name="T67" fmla="*/ 651 h 2325"/>
                <a:gd name="T68" fmla="*/ 4386 w 5760"/>
                <a:gd name="T69" fmla="*/ 600 h 2325"/>
                <a:gd name="T70" fmla="*/ 4248 w 5760"/>
                <a:gd name="T71" fmla="*/ 552 h 2325"/>
                <a:gd name="T72" fmla="*/ 3993 w 5760"/>
                <a:gd name="T73" fmla="*/ 483 h 2325"/>
                <a:gd name="T74" fmla="*/ 3777 w 5760"/>
                <a:gd name="T75" fmla="*/ 423 h 2325"/>
                <a:gd name="T76" fmla="*/ 3564 w 5760"/>
                <a:gd name="T77" fmla="*/ 375 h 2325"/>
                <a:gd name="T78" fmla="*/ 3282 w 5760"/>
                <a:gd name="T79" fmla="*/ 312 h 2325"/>
                <a:gd name="T80" fmla="*/ 3003 w 5760"/>
                <a:gd name="T81" fmla="*/ 261 h 2325"/>
                <a:gd name="T82" fmla="*/ 2733 w 5760"/>
                <a:gd name="T83" fmla="*/ 213 h 2325"/>
                <a:gd name="T84" fmla="*/ 2451 w 5760"/>
                <a:gd name="T85" fmla="*/ 171 h 2325"/>
                <a:gd name="T86" fmla="*/ 2211 w 5760"/>
                <a:gd name="T87" fmla="*/ 138 h 2325"/>
                <a:gd name="T88" fmla="*/ 1974 w 5760"/>
                <a:gd name="T89" fmla="*/ 108 h 2325"/>
                <a:gd name="T90" fmla="*/ 1665 w 5760"/>
                <a:gd name="T91" fmla="*/ 81 h 2325"/>
                <a:gd name="T92" fmla="*/ 1437 w 5760"/>
                <a:gd name="T93" fmla="*/ 60 h 2325"/>
                <a:gd name="T94" fmla="*/ 1125 w 5760"/>
                <a:gd name="T95" fmla="*/ 36 h 2325"/>
                <a:gd name="T96" fmla="*/ 828 w 5760"/>
                <a:gd name="T97" fmla="*/ 21 h 2325"/>
                <a:gd name="T98" fmla="*/ 558 w 5760"/>
                <a:gd name="T99" fmla="*/ 12 h 2325"/>
                <a:gd name="T100" fmla="*/ 282 w 5760"/>
                <a:gd name="T101" fmla="*/ 3 h 2325"/>
                <a:gd name="T102" fmla="*/ 0 w 5760"/>
                <a:gd name="T103" fmla="*/ 0 h 23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>
                <a:gd name="T0" fmla="*/ 0 w 5760"/>
                <a:gd name="T1" fmla="*/ 0 h 1573"/>
                <a:gd name="T2" fmla="*/ 0 w 5760"/>
                <a:gd name="T3" fmla="*/ 351 h 1573"/>
                <a:gd name="T4" fmla="*/ 282 w 5760"/>
                <a:gd name="T5" fmla="*/ 357 h 1573"/>
                <a:gd name="T6" fmla="*/ 627 w 5760"/>
                <a:gd name="T7" fmla="*/ 363 h 1573"/>
                <a:gd name="T8" fmla="*/ 960 w 5760"/>
                <a:gd name="T9" fmla="*/ 375 h 1573"/>
                <a:gd name="T10" fmla="*/ 1218 w 5760"/>
                <a:gd name="T11" fmla="*/ 393 h 1573"/>
                <a:gd name="T12" fmla="*/ 1470 w 5760"/>
                <a:gd name="T13" fmla="*/ 411 h 1573"/>
                <a:gd name="T14" fmla="*/ 1746 w 5760"/>
                <a:gd name="T15" fmla="*/ 435 h 1573"/>
                <a:gd name="T16" fmla="*/ 2022 w 5760"/>
                <a:gd name="T17" fmla="*/ 462 h 1573"/>
                <a:gd name="T18" fmla="*/ 2340 w 5760"/>
                <a:gd name="T19" fmla="*/ 504 h 1573"/>
                <a:gd name="T20" fmla="*/ 2664 w 5760"/>
                <a:gd name="T21" fmla="*/ 549 h 1573"/>
                <a:gd name="T22" fmla="*/ 2952 w 5760"/>
                <a:gd name="T23" fmla="*/ 597 h 1573"/>
                <a:gd name="T24" fmla="*/ 3225 w 5760"/>
                <a:gd name="T25" fmla="*/ 648 h 1573"/>
                <a:gd name="T26" fmla="*/ 3513 w 5760"/>
                <a:gd name="T27" fmla="*/ 708 h 1573"/>
                <a:gd name="T28" fmla="*/ 3693 w 5760"/>
                <a:gd name="T29" fmla="*/ 750 h 1573"/>
                <a:gd name="T30" fmla="*/ 3936 w 5760"/>
                <a:gd name="T31" fmla="*/ 810 h 1573"/>
                <a:gd name="T32" fmla="*/ 4095 w 5760"/>
                <a:gd name="T33" fmla="*/ 855 h 1573"/>
                <a:gd name="T34" fmla="*/ 4281 w 5760"/>
                <a:gd name="T35" fmla="*/ 909 h 1573"/>
                <a:gd name="T36" fmla="*/ 4503 w 5760"/>
                <a:gd name="T37" fmla="*/ 981 h 1573"/>
                <a:gd name="T38" fmla="*/ 4704 w 5760"/>
                <a:gd name="T39" fmla="*/ 1053 h 1573"/>
                <a:gd name="T40" fmla="*/ 4911 w 5760"/>
                <a:gd name="T41" fmla="*/ 1131 h 1573"/>
                <a:gd name="T42" fmla="*/ 5073 w 5760"/>
                <a:gd name="T43" fmla="*/ 1197 h 1573"/>
                <a:gd name="T44" fmla="*/ 5256 w 5760"/>
                <a:gd name="T45" fmla="*/ 1281 h 1573"/>
                <a:gd name="T46" fmla="*/ 5475 w 5760"/>
                <a:gd name="T47" fmla="*/ 1401 h 1573"/>
                <a:gd name="T48" fmla="*/ 5628 w 5760"/>
                <a:gd name="T49" fmla="*/ 1482 h 1573"/>
                <a:gd name="T50" fmla="*/ 5759 w 5760"/>
                <a:gd name="T51" fmla="*/ 1572 h 1573"/>
                <a:gd name="T52" fmla="*/ 5759 w 5760"/>
                <a:gd name="T53" fmla="*/ 633 h 1573"/>
                <a:gd name="T54" fmla="*/ 5493 w 5760"/>
                <a:gd name="T55" fmla="*/ 570 h 1573"/>
                <a:gd name="T56" fmla="*/ 5214 w 5760"/>
                <a:gd name="T57" fmla="*/ 501 h 1573"/>
                <a:gd name="T58" fmla="*/ 4950 w 5760"/>
                <a:gd name="T59" fmla="*/ 444 h 1573"/>
                <a:gd name="T60" fmla="*/ 4701 w 5760"/>
                <a:gd name="T61" fmla="*/ 396 h 1573"/>
                <a:gd name="T62" fmla="*/ 4425 w 5760"/>
                <a:gd name="T63" fmla="*/ 348 h 1573"/>
                <a:gd name="T64" fmla="*/ 4110 w 5760"/>
                <a:gd name="T65" fmla="*/ 294 h 1573"/>
                <a:gd name="T66" fmla="*/ 3813 w 5760"/>
                <a:gd name="T67" fmla="*/ 252 h 1573"/>
                <a:gd name="T68" fmla="*/ 3549 w 5760"/>
                <a:gd name="T69" fmla="*/ 213 h 1573"/>
                <a:gd name="T70" fmla="*/ 3261 w 5760"/>
                <a:gd name="T71" fmla="*/ 183 h 1573"/>
                <a:gd name="T72" fmla="*/ 3015 w 5760"/>
                <a:gd name="T73" fmla="*/ 153 h 1573"/>
                <a:gd name="T74" fmla="*/ 2757 w 5760"/>
                <a:gd name="T75" fmla="*/ 129 h 1573"/>
                <a:gd name="T76" fmla="*/ 2520 w 5760"/>
                <a:gd name="T77" fmla="*/ 105 h 1573"/>
                <a:gd name="T78" fmla="*/ 2301 w 5760"/>
                <a:gd name="T79" fmla="*/ 87 h 1573"/>
                <a:gd name="T80" fmla="*/ 2013 w 5760"/>
                <a:gd name="T81" fmla="*/ 66 h 1573"/>
                <a:gd name="T82" fmla="*/ 1731 w 5760"/>
                <a:gd name="T83" fmla="*/ 48 h 1573"/>
                <a:gd name="T84" fmla="*/ 1524 w 5760"/>
                <a:gd name="T85" fmla="*/ 39 h 1573"/>
                <a:gd name="T86" fmla="*/ 1260 w 5760"/>
                <a:gd name="T87" fmla="*/ 27 h 1573"/>
                <a:gd name="T88" fmla="*/ 966 w 5760"/>
                <a:gd name="T89" fmla="*/ 15 h 1573"/>
                <a:gd name="T90" fmla="*/ 714 w 5760"/>
                <a:gd name="T91" fmla="*/ 12 h 1573"/>
                <a:gd name="T92" fmla="*/ 510 w 5760"/>
                <a:gd name="T93" fmla="*/ 6 h 1573"/>
                <a:gd name="T94" fmla="*/ 243 w 5760"/>
                <a:gd name="T95" fmla="*/ 0 h 1573"/>
                <a:gd name="T96" fmla="*/ 0 w 5760"/>
                <a:gd name="T97" fmla="*/ 0 h 15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>
                <a:gd name="T0" fmla="*/ 0 w 5760"/>
                <a:gd name="T1" fmla="*/ 0 h 970"/>
                <a:gd name="T2" fmla="*/ 0 w 5760"/>
                <a:gd name="T3" fmla="*/ 339 h 970"/>
                <a:gd name="T4" fmla="*/ 318 w 5760"/>
                <a:gd name="T5" fmla="*/ 342 h 970"/>
                <a:gd name="T6" fmla="*/ 591 w 5760"/>
                <a:gd name="T7" fmla="*/ 348 h 970"/>
                <a:gd name="T8" fmla="*/ 846 w 5760"/>
                <a:gd name="T9" fmla="*/ 354 h 970"/>
                <a:gd name="T10" fmla="*/ 1074 w 5760"/>
                <a:gd name="T11" fmla="*/ 360 h 970"/>
                <a:gd name="T12" fmla="*/ 1314 w 5760"/>
                <a:gd name="T13" fmla="*/ 366 h 970"/>
                <a:gd name="T14" fmla="*/ 1599 w 5760"/>
                <a:gd name="T15" fmla="*/ 381 h 970"/>
                <a:gd name="T16" fmla="*/ 1911 w 5760"/>
                <a:gd name="T17" fmla="*/ 399 h 970"/>
                <a:gd name="T18" fmla="*/ 2241 w 5760"/>
                <a:gd name="T19" fmla="*/ 420 h 970"/>
                <a:gd name="T20" fmla="*/ 2619 w 5760"/>
                <a:gd name="T21" fmla="*/ 453 h 970"/>
                <a:gd name="T22" fmla="*/ 2889 w 5760"/>
                <a:gd name="T23" fmla="*/ 477 h 970"/>
                <a:gd name="T24" fmla="*/ 3177 w 5760"/>
                <a:gd name="T25" fmla="*/ 507 h 970"/>
                <a:gd name="T26" fmla="*/ 3498 w 5760"/>
                <a:gd name="T27" fmla="*/ 543 h 970"/>
                <a:gd name="T28" fmla="*/ 3813 w 5760"/>
                <a:gd name="T29" fmla="*/ 585 h 970"/>
                <a:gd name="T30" fmla="*/ 4044 w 5760"/>
                <a:gd name="T31" fmla="*/ 618 h 970"/>
                <a:gd name="T32" fmla="*/ 4365 w 5760"/>
                <a:gd name="T33" fmla="*/ 669 h 970"/>
                <a:gd name="T34" fmla="*/ 4683 w 5760"/>
                <a:gd name="T35" fmla="*/ 726 h 970"/>
                <a:gd name="T36" fmla="*/ 4980 w 5760"/>
                <a:gd name="T37" fmla="*/ 786 h 970"/>
                <a:gd name="T38" fmla="*/ 5268 w 5760"/>
                <a:gd name="T39" fmla="*/ 846 h 970"/>
                <a:gd name="T40" fmla="*/ 5646 w 5760"/>
                <a:gd name="T41" fmla="*/ 942 h 970"/>
                <a:gd name="T42" fmla="*/ 5759 w 5760"/>
                <a:gd name="T43" fmla="*/ 969 h 970"/>
                <a:gd name="T44" fmla="*/ 5759 w 5760"/>
                <a:gd name="T45" fmla="*/ 0 h 970"/>
                <a:gd name="T46" fmla="*/ 0 w 5760"/>
                <a:gd name="T47" fmla="*/ 0 h 97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>
                <a:gd name="T0" fmla="*/ 0 w 5760"/>
                <a:gd name="T1" fmla="*/ 753 h 1060"/>
                <a:gd name="T2" fmla="*/ 0 w 5760"/>
                <a:gd name="T3" fmla="*/ 1059 h 1060"/>
                <a:gd name="T4" fmla="*/ 5759 w 5760"/>
                <a:gd name="T5" fmla="*/ 1059 h 1060"/>
                <a:gd name="T6" fmla="*/ 5759 w 5760"/>
                <a:gd name="T7" fmla="*/ 0 h 1060"/>
                <a:gd name="T8" fmla="*/ 5430 w 5760"/>
                <a:gd name="T9" fmla="*/ 0 h 1060"/>
                <a:gd name="T10" fmla="*/ 5298 w 5760"/>
                <a:gd name="T11" fmla="*/ 84 h 1060"/>
                <a:gd name="T12" fmla="*/ 5136 w 5760"/>
                <a:gd name="T13" fmla="*/ 159 h 1060"/>
                <a:gd name="T14" fmla="*/ 4968 w 5760"/>
                <a:gd name="T15" fmla="*/ 222 h 1060"/>
                <a:gd name="T16" fmla="*/ 4812 w 5760"/>
                <a:gd name="T17" fmla="*/ 267 h 1060"/>
                <a:gd name="T18" fmla="*/ 4626 w 5760"/>
                <a:gd name="T19" fmla="*/ 324 h 1060"/>
                <a:gd name="T20" fmla="*/ 4440 w 5760"/>
                <a:gd name="T21" fmla="*/ 366 h 1060"/>
                <a:gd name="T22" fmla="*/ 4230 w 5760"/>
                <a:gd name="T23" fmla="*/ 414 h 1060"/>
                <a:gd name="T24" fmla="*/ 3939 w 5760"/>
                <a:gd name="T25" fmla="*/ 468 h 1060"/>
                <a:gd name="T26" fmla="*/ 3711 w 5760"/>
                <a:gd name="T27" fmla="*/ 504 h 1060"/>
                <a:gd name="T28" fmla="*/ 3441 w 5760"/>
                <a:gd name="T29" fmla="*/ 543 h 1060"/>
                <a:gd name="T30" fmla="*/ 3189 w 5760"/>
                <a:gd name="T31" fmla="*/ 579 h 1060"/>
                <a:gd name="T32" fmla="*/ 2925 w 5760"/>
                <a:gd name="T33" fmla="*/ 606 h 1060"/>
                <a:gd name="T34" fmla="*/ 2679 w 5760"/>
                <a:gd name="T35" fmla="*/ 633 h 1060"/>
                <a:gd name="T36" fmla="*/ 2418 w 5760"/>
                <a:gd name="T37" fmla="*/ 654 h 1060"/>
                <a:gd name="T38" fmla="*/ 2142 w 5760"/>
                <a:gd name="T39" fmla="*/ 675 h 1060"/>
                <a:gd name="T40" fmla="*/ 1896 w 5760"/>
                <a:gd name="T41" fmla="*/ 693 h 1060"/>
                <a:gd name="T42" fmla="*/ 1647 w 5760"/>
                <a:gd name="T43" fmla="*/ 708 h 1060"/>
                <a:gd name="T44" fmla="*/ 1404 w 5760"/>
                <a:gd name="T45" fmla="*/ 720 h 1060"/>
                <a:gd name="T46" fmla="*/ 1170 w 5760"/>
                <a:gd name="T47" fmla="*/ 732 h 1060"/>
                <a:gd name="T48" fmla="*/ 906 w 5760"/>
                <a:gd name="T49" fmla="*/ 738 h 1060"/>
                <a:gd name="T50" fmla="*/ 534 w 5760"/>
                <a:gd name="T51" fmla="*/ 747 h 1060"/>
                <a:gd name="T52" fmla="*/ 201 w 5760"/>
                <a:gd name="T53" fmla="*/ 753 h 1060"/>
                <a:gd name="T54" fmla="*/ 0 w 5760"/>
                <a:gd name="T55" fmla="*/ 753 h 106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>
                <a:gd name="T0" fmla="*/ 0 w 5284"/>
                <a:gd name="T1" fmla="*/ 366 h 673"/>
                <a:gd name="T2" fmla="*/ 0 w 5284"/>
                <a:gd name="T3" fmla="*/ 672 h 673"/>
                <a:gd name="T4" fmla="*/ 303 w 5284"/>
                <a:gd name="T5" fmla="*/ 672 h 673"/>
                <a:gd name="T6" fmla="*/ 723 w 5284"/>
                <a:gd name="T7" fmla="*/ 663 h 673"/>
                <a:gd name="T8" fmla="*/ 1020 w 5284"/>
                <a:gd name="T9" fmla="*/ 654 h 673"/>
                <a:gd name="T10" fmla="*/ 1302 w 5284"/>
                <a:gd name="T11" fmla="*/ 642 h 673"/>
                <a:gd name="T12" fmla="*/ 1554 w 5284"/>
                <a:gd name="T13" fmla="*/ 630 h 673"/>
                <a:gd name="T14" fmla="*/ 1779 w 5284"/>
                <a:gd name="T15" fmla="*/ 615 h 673"/>
                <a:gd name="T16" fmla="*/ 1962 w 5284"/>
                <a:gd name="T17" fmla="*/ 606 h 673"/>
                <a:gd name="T18" fmla="*/ 2193 w 5284"/>
                <a:gd name="T19" fmla="*/ 588 h 673"/>
                <a:gd name="T20" fmla="*/ 2448 w 5284"/>
                <a:gd name="T21" fmla="*/ 570 h 673"/>
                <a:gd name="T22" fmla="*/ 2700 w 5284"/>
                <a:gd name="T23" fmla="*/ 546 h 673"/>
                <a:gd name="T24" fmla="*/ 2904 w 5284"/>
                <a:gd name="T25" fmla="*/ 528 h 673"/>
                <a:gd name="T26" fmla="*/ 3138 w 5284"/>
                <a:gd name="T27" fmla="*/ 498 h 673"/>
                <a:gd name="T28" fmla="*/ 3324 w 5284"/>
                <a:gd name="T29" fmla="*/ 474 h 673"/>
                <a:gd name="T30" fmla="*/ 3534 w 5284"/>
                <a:gd name="T31" fmla="*/ 447 h 673"/>
                <a:gd name="T32" fmla="*/ 3735 w 5284"/>
                <a:gd name="T33" fmla="*/ 420 h 673"/>
                <a:gd name="T34" fmla="*/ 3933 w 5284"/>
                <a:gd name="T35" fmla="*/ 384 h 673"/>
                <a:gd name="T36" fmla="*/ 4116 w 5284"/>
                <a:gd name="T37" fmla="*/ 351 h 673"/>
                <a:gd name="T38" fmla="*/ 4266 w 5284"/>
                <a:gd name="T39" fmla="*/ 318 h 673"/>
                <a:gd name="T40" fmla="*/ 4446 w 5284"/>
                <a:gd name="T41" fmla="*/ 279 h 673"/>
                <a:gd name="T42" fmla="*/ 4620 w 5284"/>
                <a:gd name="T43" fmla="*/ 237 h 673"/>
                <a:gd name="T44" fmla="*/ 4779 w 5284"/>
                <a:gd name="T45" fmla="*/ 192 h 673"/>
                <a:gd name="T46" fmla="*/ 4920 w 5284"/>
                <a:gd name="T47" fmla="*/ 147 h 673"/>
                <a:gd name="T48" fmla="*/ 5085 w 5284"/>
                <a:gd name="T49" fmla="*/ 90 h 673"/>
                <a:gd name="T50" fmla="*/ 5193 w 5284"/>
                <a:gd name="T51" fmla="*/ 42 h 673"/>
                <a:gd name="T52" fmla="*/ 5283 w 5284"/>
                <a:gd name="T53" fmla="*/ 0 h 673"/>
                <a:gd name="T54" fmla="*/ 3201 w 5284"/>
                <a:gd name="T55" fmla="*/ 0 h 673"/>
                <a:gd name="T56" fmla="*/ 2982 w 5284"/>
                <a:gd name="T57" fmla="*/ 57 h 673"/>
                <a:gd name="T58" fmla="*/ 2775 w 5284"/>
                <a:gd name="T59" fmla="*/ 108 h 673"/>
                <a:gd name="T60" fmla="*/ 2562 w 5284"/>
                <a:gd name="T61" fmla="*/ 150 h 673"/>
                <a:gd name="T62" fmla="*/ 2397 w 5284"/>
                <a:gd name="T63" fmla="*/ 183 h 673"/>
                <a:gd name="T64" fmla="*/ 2205 w 5284"/>
                <a:gd name="T65" fmla="*/ 213 h 673"/>
                <a:gd name="T66" fmla="*/ 2001 w 5284"/>
                <a:gd name="T67" fmla="*/ 243 h 673"/>
                <a:gd name="T68" fmla="*/ 1776 w 5284"/>
                <a:gd name="T69" fmla="*/ 273 h 673"/>
                <a:gd name="T70" fmla="*/ 1536 w 5284"/>
                <a:gd name="T71" fmla="*/ 297 h 673"/>
                <a:gd name="T72" fmla="*/ 1344 w 5284"/>
                <a:gd name="T73" fmla="*/ 312 h 673"/>
                <a:gd name="T74" fmla="*/ 1134 w 5284"/>
                <a:gd name="T75" fmla="*/ 330 h 673"/>
                <a:gd name="T76" fmla="*/ 921 w 5284"/>
                <a:gd name="T77" fmla="*/ 342 h 673"/>
                <a:gd name="T78" fmla="*/ 696 w 5284"/>
                <a:gd name="T79" fmla="*/ 354 h 673"/>
                <a:gd name="T80" fmla="*/ 501 w 5284"/>
                <a:gd name="T81" fmla="*/ 360 h 673"/>
                <a:gd name="T82" fmla="*/ 279 w 5284"/>
                <a:gd name="T83" fmla="*/ 366 h 673"/>
                <a:gd name="T84" fmla="*/ 99 w 5284"/>
                <a:gd name="T85" fmla="*/ 369 h 673"/>
                <a:gd name="T86" fmla="*/ 0 w 5284"/>
                <a:gd name="T87" fmla="*/ 366 h 6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>
                <a:gd name="T0" fmla="*/ 0 w 2884"/>
                <a:gd name="T1" fmla="*/ 0 h 286"/>
                <a:gd name="T2" fmla="*/ 0 w 2884"/>
                <a:gd name="T3" fmla="*/ 285 h 286"/>
                <a:gd name="T4" fmla="*/ 192 w 2884"/>
                <a:gd name="T5" fmla="*/ 285 h 286"/>
                <a:gd name="T6" fmla="*/ 384 w 2884"/>
                <a:gd name="T7" fmla="*/ 282 h 286"/>
                <a:gd name="T8" fmla="*/ 579 w 2884"/>
                <a:gd name="T9" fmla="*/ 276 h 286"/>
                <a:gd name="T10" fmla="*/ 789 w 2884"/>
                <a:gd name="T11" fmla="*/ 267 h 286"/>
                <a:gd name="T12" fmla="*/ 999 w 2884"/>
                <a:gd name="T13" fmla="*/ 258 h 286"/>
                <a:gd name="T14" fmla="*/ 1161 w 2884"/>
                <a:gd name="T15" fmla="*/ 246 h 286"/>
                <a:gd name="T16" fmla="*/ 1302 w 2884"/>
                <a:gd name="T17" fmla="*/ 234 h 286"/>
                <a:gd name="T18" fmla="*/ 1458 w 2884"/>
                <a:gd name="T19" fmla="*/ 222 h 286"/>
                <a:gd name="T20" fmla="*/ 1665 w 2884"/>
                <a:gd name="T21" fmla="*/ 201 h 286"/>
                <a:gd name="T22" fmla="*/ 1992 w 2884"/>
                <a:gd name="T23" fmla="*/ 159 h 286"/>
                <a:gd name="T24" fmla="*/ 2301 w 2884"/>
                <a:gd name="T25" fmla="*/ 117 h 286"/>
                <a:gd name="T26" fmla="*/ 2604 w 2884"/>
                <a:gd name="T27" fmla="*/ 60 h 286"/>
                <a:gd name="T28" fmla="*/ 2883 w 2884"/>
                <a:gd name="T29" fmla="*/ 0 h 286"/>
                <a:gd name="T30" fmla="*/ 0 w 2884"/>
                <a:gd name="T31" fmla="*/ 0 h 2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0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85B0F-6998-406F-B928-017147C710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986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96E1D-7E36-403E-B471-64D9ACC80A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07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5DEA17-3C98-4F2D-A457-4B3F29D373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098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C12F80-29ED-4FE9-BFD8-4E765B8077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724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59EA5-A539-4053-A504-54D43D5A2F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0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67EE01-CD41-48E9-81CD-D1CF1F8AEE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663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4B444-B421-4759-98A6-1474875272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472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F24952-CC3E-44D8-8697-EA16886012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9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8B5DB7-397E-42FB-B364-D4313C78A0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76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F2CD25-8A43-4CC6-9D36-188E270100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59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51249B-EA2F-43EC-BFEA-370BD90C79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81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D7AB63-F075-4DA6-AEC2-AD7E5592C3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909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9525" y="-20638"/>
            <a:ext cx="9153525" cy="6878638"/>
            <a:chOff x="-6" y="-13"/>
            <a:chExt cx="5766" cy="4333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>
                <a:gd name="T0" fmla="*/ 0 w 3625"/>
                <a:gd name="T1" fmla="*/ 1491 h 1492"/>
                <a:gd name="T2" fmla="*/ 0 w 3625"/>
                <a:gd name="T3" fmla="*/ 0 h 1492"/>
                <a:gd name="T4" fmla="*/ 171 w 3625"/>
                <a:gd name="T5" fmla="*/ 3 h 1492"/>
                <a:gd name="T6" fmla="*/ 355 w 3625"/>
                <a:gd name="T7" fmla="*/ 9 h 1492"/>
                <a:gd name="T8" fmla="*/ 499 w 3625"/>
                <a:gd name="T9" fmla="*/ 21 h 1492"/>
                <a:gd name="T10" fmla="*/ 650 w 3625"/>
                <a:gd name="T11" fmla="*/ 36 h 1492"/>
                <a:gd name="T12" fmla="*/ 809 w 3625"/>
                <a:gd name="T13" fmla="*/ 54 h 1492"/>
                <a:gd name="T14" fmla="*/ 957 w 3625"/>
                <a:gd name="T15" fmla="*/ 78 h 1492"/>
                <a:gd name="T16" fmla="*/ 1119 w 3625"/>
                <a:gd name="T17" fmla="*/ 105 h 1492"/>
                <a:gd name="T18" fmla="*/ 1261 w 3625"/>
                <a:gd name="T19" fmla="*/ 133 h 1492"/>
                <a:gd name="T20" fmla="*/ 1441 w 3625"/>
                <a:gd name="T21" fmla="*/ 175 h 1492"/>
                <a:gd name="T22" fmla="*/ 1598 w 3625"/>
                <a:gd name="T23" fmla="*/ 217 h 1492"/>
                <a:gd name="T24" fmla="*/ 1763 w 3625"/>
                <a:gd name="T25" fmla="*/ 269 h 1492"/>
                <a:gd name="T26" fmla="*/ 1887 w 3625"/>
                <a:gd name="T27" fmla="*/ 308 h 1492"/>
                <a:gd name="T28" fmla="*/ 2085 w 3625"/>
                <a:gd name="T29" fmla="*/ 384 h 1492"/>
                <a:gd name="T30" fmla="*/ 2230 w 3625"/>
                <a:gd name="T31" fmla="*/ 444 h 1492"/>
                <a:gd name="T32" fmla="*/ 2456 w 3625"/>
                <a:gd name="T33" fmla="*/ 547 h 1492"/>
                <a:gd name="T34" fmla="*/ 2666 w 3625"/>
                <a:gd name="T35" fmla="*/ 662 h 1492"/>
                <a:gd name="T36" fmla="*/ 2859 w 3625"/>
                <a:gd name="T37" fmla="*/ 786 h 1492"/>
                <a:gd name="T38" fmla="*/ 3046 w 3625"/>
                <a:gd name="T39" fmla="*/ 920 h 1492"/>
                <a:gd name="T40" fmla="*/ 3193 w 3625"/>
                <a:gd name="T41" fmla="*/ 1038 h 1492"/>
                <a:gd name="T42" fmla="*/ 3332 w 3625"/>
                <a:gd name="T43" fmla="*/ 1168 h 1492"/>
                <a:gd name="T44" fmla="*/ 3440 w 3625"/>
                <a:gd name="T45" fmla="*/ 1280 h 1492"/>
                <a:gd name="T46" fmla="*/ 3524 w 3625"/>
                <a:gd name="T47" fmla="*/ 1380 h 1492"/>
                <a:gd name="T48" fmla="*/ 3624 w 3625"/>
                <a:gd name="T49" fmla="*/ 1491 h 1492"/>
                <a:gd name="T50" fmla="*/ 3608 w 3625"/>
                <a:gd name="T51" fmla="*/ 1491 h 1492"/>
                <a:gd name="T52" fmla="*/ 0 w 3625"/>
                <a:gd name="T53" fmla="*/ 1491 h 149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>
                <a:gd name="T0" fmla="*/ 2718 w 5143"/>
                <a:gd name="T1" fmla="*/ 405 h 1902"/>
                <a:gd name="T2" fmla="*/ 2466 w 5143"/>
                <a:gd name="T3" fmla="*/ 333 h 1902"/>
                <a:gd name="T4" fmla="*/ 2202 w 5143"/>
                <a:gd name="T5" fmla="*/ 261 h 1902"/>
                <a:gd name="T6" fmla="*/ 1929 w 5143"/>
                <a:gd name="T7" fmla="*/ 198 h 1902"/>
                <a:gd name="T8" fmla="*/ 1695 w 5143"/>
                <a:gd name="T9" fmla="*/ 153 h 1902"/>
                <a:gd name="T10" fmla="*/ 1434 w 5143"/>
                <a:gd name="T11" fmla="*/ 111 h 1902"/>
                <a:gd name="T12" fmla="*/ 1188 w 5143"/>
                <a:gd name="T13" fmla="*/ 75 h 1902"/>
                <a:gd name="T14" fmla="*/ 957 w 5143"/>
                <a:gd name="T15" fmla="*/ 48 h 1902"/>
                <a:gd name="T16" fmla="*/ 747 w 5143"/>
                <a:gd name="T17" fmla="*/ 30 h 1902"/>
                <a:gd name="T18" fmla="*/ 501 w 5143"/>
                <a:gd name="T19" fmla="*/ 15 h 1902"/>
                <a:gd name="T20" fmla="*/ 246 w 5143"/>
                <a:gd name="T21" fmla="*/ 3 h 1902"/>
                <a:gd name="T22" fmla="*/ 0 w 5143"/>
                <a:gd name="T23" fmla="*/ 0 h 1902"/>
                <a:gd name="T24" fmla="*/ 0 w 5143"/>
                <a:gd name="T25" fmla="*/ 275 h 1902"/>
                <a:gd name="T26" fmla="*/ 0 w 5143"/>
                <a:gd name="T27" fmla="*/ 345 h 1902"/>
                <a:gd name="T28" fmla="*/ 0 w 5143"/>
                <a:gd name="T29" fmla="*/ 275 h 1902"/>
                <a:gd name="T30" fmla="*/ 0 w 5143"/>
                <a:gd name="T31" fmla="*/ 342 h 1902"/>
                <a:gd name="T32" fmla="*/ 339 w 5143"/>
                <a:gd name="T33" fmla="*/ 351 h 1902"/>
                <a:gd name="T34" fmla="*/ 606 w 5143"/>
                <a:gd name="T35" fmla="*/ 372 h 1902"/>
                <a:gd name="T36" fmla="*/ 852 w 5143"/>
                <a:gd name="T37" fmla="*/ 399 h 1902"/>
                <a:gd name="T38" fmla="*/ 1068 w 5143"/>
                <a:gd name="T39" fmla="*/ 435 h 1902"/>
                <a:gd name="T40" fmla="*/ 1275 w 5143"/>
                <a:gd name="T41" fmla="*/ 474 h 1902"/>
                <a:gd name="T42" fmla="*/ 1545 w 5143"/>
                <a:gd name="T43" fmla="*/ 540 h 1902"/>
                <a:gd name="T44" fmla="*/ 1761 w 5143"/>
                <a:gd name="T45" fmla="*/ 603 h 1902"/>
                <a:gd name="T46" fmla="*/ 1971 w 5143"/>
                <a:gd name="T47" fmla="*/ 678 h 1902"/>
                <a:gd name="T48" fmla="*/ 2166 w 5143"/>
                <a:gd name="T49" fmla="*/ 747 h 1902"/>
                <a:gd name="T50" fmla="*/ 2397 w 5143"/>
                <a:gd name="T51" fmla="*/ 852 h 1902"/>
                <a:gd name="T52" fmla="*/ 2613 w 5143"/>
                <a:gd name="T53" fmla="*/ 960 h 1902"/>
                <a:gd name="T54" fmla="*/ 2832 w 5143"/>
                <a:gd name="T55" fmla="*/ 1095 h 1902"/>
                <a:gd name="T56" fmla="*/ 3012 w 5143"/>
                <a:gd name="T57" fmla="*/ 1212 h 1902"/>
                <a:gd name="T58" fmla="*/ 3186 w 5143"/>
                <a:gd name="T59" fmla="*/ 1347 h 1902"/>
                <a:gd name="T60" fmla="*/ 3351 w 5143"/>
                <a:gd name="T61" fmla="*/ 1497 h 1902"/>
                <a:gd name="T62" fmla="*/ 3480 w 5143"/>
                <a:gd name="T63" fmla="*/ 1629 h 1902"/>
                <a:gd name="T64" fmla="*/ 3612 w 5143"/>
                <a:gd name="T65" fmla="*/ 1785 h 1902"/>
                <a:gd name="T66" fmla="*/ 3699 w 5143"/>
                <a:gd name="T67" fmla="*/ 1901 h 1902"/>
                <a:gd name="T68" fmla="*/ 5142 w 5143"/>
                <a:gd name="T69" fmla="*/ 1901 h 1902"/>
                <a:gd name="T70" fmla="*/ 5076 w 5143"/>
                <a:gd name="T71" fmla="*/ 1827 h 1902"/>
                <a:gd name="T72" fmla="*/ 4968 w 5143"/>
                <a:gd name="T73" fmla="*/ 1707 h 1902"/>
                <a:gd name="T74" fmla="*/ 4797 w 5143"/>
                <a:gd name="T75" fmla="*/ 1539 h 1902"/>
                <a:gd name="T76" fmla="*/ 4617 w 5143"/>
                <a:gd name="T77" fmla="*/ 1383 h 1902"/>
                <a:gd name="T78" fmla="*/ 4410 w 5143"/>
                <a:gd name="T79" fmla="*/ 1221 h 1902"/>
                <a:gd name="T80" fmla="*/ 4185 w 5143"/>
                <a:gd name="T81" fmla="*/ 1071 h 1902"/>
                <a:gd name="T82" fmla="*/ 3960 w 5143"/>
                <a:gd name="T83" fmla="*/ 939 h 1902"/>
                <a:gd name="T84" fmla="*/ 3708 w 5143"/>
                <a:gd name="T85" fmla="*/ 801 h 1902"/>
                <a:gd name="T86" fmla="*/ 3492 w 5143"/>
                <a:gd name="T87" fmla="*/ 702 h 1902"/>
                <a:gd name="T88" fmla="*/ 3231 w 5143"/>
                <a:gd name="T89" fmla="*/ 588 h 1902"/>
                <a:gd name="T90" fmla="*/ 2964 w 5143"/>
                <a:gd name="T91" fmla="*/ 489 h 1902"/>
                <a:gd name="T92" fmla="*/ 2718 w 5143"/>
                <a:gd name="T93" fmla="*/ 405 h 190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>
                <a:gd name="T0" fmla="*/ 0 w 5760"/>
                <a:gd name="T1" fmla="*/ 0 h 2325"/>
                <a:gd name="T2" fmla="*/ 0 w 5760"/>
                <a:gd name="T3" fmla="*/ 339 h 2325"/>
                <a:gd name="T4" fmla="*/ 558 w 5760"/>
                <a:gd name="T5" fmla="*/ 357 h 2325"/>
                <a:gd name="T6" fmla="*/ 807 w 5760"/>
                <a:gd name="T7" fmla="*/ 375 h 2325"/>
                <a:gd name="T8" fmla="*/ 1056 w 5760"/>
                <a:gd name="T9" fmla="*/ 399 h 2325"/>
                <a:gd name="T10" fmla="*/ 1272 w 5760"/>
                <a:gd name="T11" fmla="*/ 426 h 2325"/>
                <a:gd name="T12" fmla="*/ 1539 w 5760"/>
                <a:gd name="T13" fmla="*/ 465 h 2325"/>
                <a:gd name="T14" fmla="*/ 1791 w 5760"/>
                <a:gd name="T15" fmla="*/ 510 h 2325"/>
                <a:gd name="T16" fmla="*/ 2076 w 5760"/>
                <a:gd name="T17" fmla="*/ 570 h 2325"/>
                <a:gd name="T18" fmla="*/ 2334 w 5760"/>
                <a:gd name="T19" fmla="*/ 630 h 2325"/>
                <a:gd name="T20" fmla="*/ 2544 w 5760"/>
                <a:gd name="T21" fmla="*/ 687 h 2325"/>
                <a:gd name="T22" fmla="*/ 2775 w 5760"/>
                <a:gd name="T23" fmla="*/ 759 h 2325"/>
                <a:gd name="T24" fmla="*/ 3003 w 5760"/>
                <a:gd name="T25" fmla="*/ 837 h 2325"/>
                <a:gd name="T26" fmla="*/ 3231 w 5760"/>
                <a:gd name="T27" fmla="*/ 924 h 2325"/>
                <a:gd name="T28" fmla="*/ 3438 w 5760"/>
                <a:gd name="T29" fmla="*/ 1005 h 2325"/>
                <a:gd name="T30" fmla="*/ 3663 w 5760"/>
                <a:gd name="T31" fmla="*/ 1110 h 2325"/>
                <a:gd name="T32" fmla="*/ 3903 w 5760"/>
                <a:gd name="T33" fmla="*/ 1233 h 2325"/>
                <a:gd name="T34" fmla="*/ 4149 w 5760"/>
                <a:gd name="T35" fmla="*/ 1374 h 2325"/>
                <a:gd name="T36" fmla="*/ 4353 w 5760"/>
                <a:gd name="T37" fmla="*/ 1506 h 2325"/>
                <a:gd name="T38" fmla="*/ 4491 w 5760"/>
                <a:gd name="T39" fmla="*/ 1602 h 2325"/>
                <a:gd name="T40" fmla="*/ 4668 w 5760"/>
                <a:gd name="T41" fmla="*/ 1740 h 2325"/>
                <a:gd name="T42" fmla="*/ 4824 w 5760"/>
                <a:gd name="T43" fmla="*/ 1875 h 2325"/>
                <a:gd name="T44" fmla="*/ 4968 w 5760"/>
                <a:gd name="T45" fmla="*/ 2016 h 2325"/>
                <a:gd name="T46" fmla="*/ 5100 w 5760"/>
                <a:gd name="T47" fmla="*/ 2154 h 2325"/>
                <a:gd name="T48" fmla="*/ 5238 w 5760"/>
                <a:gd name="T49" fmla="*/ 2324 h 2325"/>
                <a:gd name="T50" fmla="*/ 5759 w 5760"/>
                <a:gd name="T51" fmla="*/ 2324 h 2325"/>
                <a:gd name="T52" fmla="*/ 5759 w 5760"/>
                <a:gd name="T53" fmla="*/ 1245 h 2325"/>
                <a:gd name="T54" fmla="*/ 5580 w 5760"/>
                <a:gd name="T55" fmla="*/ 1119 h 2325"/>
                <a:gd name="T56" fmla="*/ 5400 w 5760"/>
                <a:gd name="T57" fmla="*/ 1020 h 2325"/>
                <a:gd name="T58" fmla="*/ 5205 w 5760"/>
                <a:gd name="T59" fmla="*/ 918 h 2325"/>
                <a:gd name="T60" fmla="*/ 5031 w 5760"/>
                <a:gd name="T61" fmla="*/ 837 h 2325"/>
                <a:gd name="T62" fmla="*/ 4866 w 5760"/>
                <a:gd name="T63" fmla="*/ 771 h 2325"/>
                <a:gd name="T64" fmla="*/ 4710 w 5760"/>
                <a:gd name="T65" fmla="*/ 711 h 2325"/>
                <a:gd name="T66" fmla="*/ 4545 w 5760"/>
                <a:gd name="T67" fmla="*/ 651 h 2325"/>
                <a:gd name="T68" fmla="*/ 4386 w 5760"/>
                <a:gd name="T69" fmla="*/ 600 h 2325"/>
                <a:gd name="T70" fmla="*/ 4248 w 5760"/>
                <a:gd name="T71" fmla="*/ 552 h 2325"/>
                <a:gd name="T72" fmla="*/ 3993 w 5760"/>
                <a:gd name="T73" fmla="*/ 483 h 2325"/>
                <a:gd name="T74" fmla="*/ 3777 w 5760"/>
                <a:gd name="T75" fmla="*/ 423 h 2325"/>
                <a:gd name="T76" fmla="*/ 3564 w 5760"/>
                <a:gd name="T77" fmla="*/ 375 h 2325"/>
                <a:gd name="T78" fmla="*/ 3282 w 5760"/>
                <a:gd name="T79" fmla="*/ 312 h 2325"/>
                <a:gd name="T80" fmla="*/ 3003 w 5760"/>
                <a:gd name="T81" fmla="*/ 261 h 2325"/>
                <a:gd name="T82" fmla="*/ 2733 w 5760"/>
                <a:gd name="T83" fmla="*/ 213 h 2325"/>
                <a:gd name="T84" fmla="*/ 2451 w 5760"/>
                <a:gd name="T85" fmla="*/ 171 h 2325"/>
                <a:gd name="T86" fmla="*/ 2211 w 5760"/>
                <a:gd name="T87" fmla="*/ 138 h 2325"/>
                <a:gd name="T88" fmla="*/ 1974 w 5760"/>
                <a:gd name="T89" fmla="*/ 108 h 2325"/>
                <a:gd name="T90" fmla="*/ 1665 w 5760"/>
                <a:gd name="T91" fmla="*/ 81 h 2325"/>
                <a:gd name="T92" fmla="*/ 1437 w 5760"/>
                <a:gd name="T93" fmla="*/ 60 h 2325"/>
                <a:gd name="T94" fmla="*/ 1125 w 5760"/>
                <a:gd name="T95" fmla="*/ 36 h 2325"/>
                <a:gd name="T96" fmla="*/ 828 w 5760"/>
                <a:gd name="T97" fmla="*/ 21 h 2325"/>
                <a:gd name="T98" fmla="*/ 558 w 5760"/>
                <a:gd name="T99" fmla="*/ 12 h 2325"/>
                <a:gd name="T100" fmla="*/ 282 w 5760"/>
                <a:gd name="T101" fmla="*/ 3 h 2325"/>
                <a:gd name="T102" fmla="*/ 0 w 5760"/>
                <a:gd name="T103" fmla="*/ 0 h 23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>
                <a:gd name="T0" fmla="*/ 0 w 5760"/>
                <a:gd name="T1" fmla="*/ 0 h 1573"/>
                <a:gd name="T2" fmla="*/ 0 w 5760"/>
                <a:gd name="T3" fmla="*/ 351 h 1573"/>
                <a:gd name="T4" fmla="*/ 282 w 5760"/>
                <a:gd name="T5" fmla="*/ 357 h 1573"/>
                <a:gd name="T6" fmla="*/ 627 w 5760"/>
                <a:gd name="T7" fmla="*/ 363 h 1573"/>
                <a:gd name="T8" fmla="*/ 960 w 5760"/>
                <a:gd name="T9" fmla="*/ 375 h 1573"/>
                <a:gd name="T10" fmla="*/ 1218 w 5760"/>
                <a:gd name="T11" fmla="*/ 393 h 1573"/>
                <a:gd name="T12" fmla="*/ 1470 w 5760"/>
                <a:gd name="T13" fmla="*/ 411 h 1573"/>
                <a:gd name="T14" fmla="*/ 1746 w 5760"/>
                <a:gd name="T15" fmla="*/ 435 h 1573"/>
                <a:gd name="T16" fmla="*/ 2022 w 5760"/>
                <a:gd name="T17" fmla="*/ 462 h 1573"/>
                <a:gd name="T18" fmla="*/ 2340 w 5760"/>
                <a:gd name="T19" fmla="*/ 504 h 1573"/>
                <a:gd name="T20" fmla="*/ 2664 w 5760"/>
                <a:gd name="T21" fmla="*/ 549 h 1573"/>
                <a:gd name="T22" fmla="*/ 2952 w 5760"/>
                <a:gd name="T23" fmla="*/ 597 h 1573"/>
                <a:gd name="T24" fmla="*/ 3225 w 5760"/>
                <a:gd name="T25" fmla="*/ 648 h 1573"/>
                <a:gd name="T26" fmla="*/ 3513 w 5760"/>
                <a:gd name="T27" fmla="*/ 708 h 1573"/>
                <a:gd name="T28" fmla="*/ 3693 w 5760"/>
                <a:gd name="T29" fmla="*/ 750 h 1573"/>
                <a:gd name="T30" fmla="*/ 3936 w 5760"/>
                <a:gd name="T31" fmla="*/ 810 h 1573"/>
                <a:gd name="T32" fmla="*/ 4095 w 5760"/>
                <a:gd name="T33" fmla="*/ 855 h 1573"/>
                <a:gd name="T34" fmla="*/ 4281 w 5760"/>
                <a:gd name="T35" fmla="*/ 909 h 1573"/>
                <a:gd name="T36" fmla="*/ 4503 w 5760"/>
                <a:gd name="T37" fmla="*/ 981 h 1573"/>
                <a:gd name="T38" fmla="*/ 4704 w 5760"/>
                <a:gd name="T39" fmla="*/ 1053 h 1573"/>
                <a:gd name="T40" fmla="*/ 4911 w 5760"/>
                <a:gd name="T41" fmla="*/ 1131 h 1573"/>
                <a:gd name="T42" fmla="*/ 5073 w 5760"/>
                <a:gd name="T43" fmla="*/ 1197 h 1573"/>
                <a:gd name="T44" fmla="*/ 5256 w 5760"/>
                <a:gd name="T45" fmla="*/ 1281 h 1573"/>
                <a:gd name="T46" fmla="*/ 5475 w 5760"/>
                <a:gd name="T47" fmla="*/ 1401 h 1573"/>
                <a:gd name="T48" fmla="*/ 5628 w 5760"/>
                <a:gd name="T49" fmla="*/ 1482 h 1573"/>
                <a:gd name="T50" fmla="*/ 5759 w 5760"/>
                <a:gd name="T51" fmla="*/ 1572 h 1573"/>
                <a:gd name="T52" fmla="*/ 5759 w 5760"/>
                <a:gd name="T53" fmla="*/ 633 h 1573"/>
                <a:gd name="T54" fmla="*/ 5493 w 5760"/>
                <a:gd name="T55" fmla="*/ 570 h 1573"/>
                <a:gd name="T56" fmla="*/ 5214 w 5760"/>
                <a:gd name="T57" fmla="*/ 501 h 1573"/>
                <a:gd name="T58" fmla="*/ 4950 w 5760"/>
                <a:gd name="T59" fmla="*/ 444 h 1573"/>
                <a:gd name="T60" fmla="*/ 4701 w 5760"/>
                <a:gd name="T61" fmla="*/ 396 h 1573"/>
                <a:gd name="T62" fmla="*/ 4425 w 5760"/>
                <a:gd name="T63" fmla="*/ 348 h 1573"/>
                <a:gd name="T64" fmla="*/ 4110 w 5760"/>
                <a:gd name="T65" fmla="*/ 294 h 1573"/>
                <a:gd name="T66" fmla="*/ 3813 w 5760"/>
                <a:gd name="T67" fmla="*/ 252 h 1573"/>
                <a:gd name="T68" fmla="*/ 3549 w 5760"/>
                <a:gd name="T69" fmla="*/ 213 h 1573"/>
                <a:gd name="T70" fmla="*/ 3261 w 5760"/>
                <a:gd name="T71" fmla="*/ 183 h 1573"/>
                <a:gd name="T72" fmla="*/ 3015 w 5760"/>
                <a:gd name="T73" fmla="*/ 153 h 1573"/>
                <a:gd name="T74" fmla="*/ 2757 w 5760"/>
                <a:gd name="T75" fmla="*/ 129 h 1573"/>
                <a:gd name="T76" fmla="*/ 2520 w 5760"/>
                <a:gd name="T77" fmla="*/ 105 h 1573"/>
                <a:gd name="T78" fmla="*/ 2301 w 5760"/>
                <a:gd name="T79" fmla="*/ 87 h 1573"/>
                <a:gd name="T80" fmla="*/ 2013 w 5760"/>
                <a:gd name="T81" fmla="*/ 66 h 1573"/>
                <a:gd name="T82" fmla="*/ 1731 w 5760"/>
                <a:gd name="T83" fmla="*/ 48 h 1573"/>
                <a:gd name="T84" fmla="*/ 1524 w 5760"/>
                <a:gd name="T85" fmla="*/ 39 h 1573"/>
                <a:gd name="T86" fmla="*/ 1260 w 5760"/>
                <a:gd name="T87" fmla="*/ 27 h 1573"/>
                <a:gd name="T88" fmla="*/ 966 w 5760"/>
                <a:gd name="T89" fmla="*/ 15 h 1573"/>
                <a:gd name="T90" fmla="*/ 714 w 5760"/>
                <a:gd name="T91" fmla="*/ 12 h 1573"/>
                <a:gd name="T92" fmla="*/ 510 w 5760"/>
                <a:gd name="T93" fmla="*/ 6 h 1573"/>
                <a:gd name="T94" fmla="*/ 243 w 5760"/>
                <a:gd name="T95" fmla="*/ 0 h 1573"/>
                <a:gd name="T96" fmla="*/ 0 w 5760"/>
                <a:gd name="T97" fmla="*/ 0 h 15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>
                <a:gd name="T0" fmla="*/ 0 w 5760"/>
                <a:gd name="T1" fmla="*/ 0 h 970"/>
                <a:gd name="T2" fmla="*/ 0 w 5760"/>
                <a:gd name="T3" fmla="*/ 339 h 970"/>
                <a:gd name="T4" fmla="*/ 318 w 5760"/>
                <a:gd name="T5" fmla="*/ 342 h 970"/>
                <a:gd name="T6" fmla="*/ 591 w 5760"/>
                <a:gd name="T7" fmla="*/ 348 h 970"/>
                <a:gd name="T8" fmla="*/ 846 w 5760"/>
                <a:gd name="T9" fmla="*/ 354 h 970"/>
                <a:gd name="T10" fmla="*/ 1074 w 5760"/>
                <a:gd name="T11" fmla="*/ 360 h 970"/>
                <a:gd name="T12" fmla="*/ 1314 w 5760"/>
                <a:gd name="T13" fmla="*/ 366 h 970"/>
                <a:gd name="T14" fmla="*/ 1599 w 5760"/>
                <a:gd name="T15" fmla="*/ 381 h 970"/>
                <a:gd name="T16" fmla="*/ 1911 w 5760"/>
                <a:gd name="T17" fmla="*/ 399 h 970"/>
                <a:gd name="T18" fmla="*/ 2241 w 5760"/>
                <a:gd name="T19" fmla="*/ 420 h 970"/>
                <a:gd name="T20" fmla="*/ 2619 w 5760"/>
                <a:gd name="T21" fmla="*/ 453 h 970"/>
                <a:gd name="T22" fmla="*/ 2889 w 5760"/>
                <a:gd name="T23" fmla="*/ 477 h 970"/>
                <a:gd name="T24" fmla="*/ 3177 w 5760"/>
                <a:gd name="T25" fmla="*/ 507 h 970"/>
                <a:gd name="T26" fmla="*/ 3498 w 5760"/>
                <a:gd name="T27" fmla="*/ 543 h 970"/>
                <a:gd name="T28" fmla="*/ 3813 w 5760"/>
                <a:gd name="T29" fmla="*/ 585 h 970"/>
                <a:gd name="T30" fmla="*/ 4044 w 5760"/>
                <a:gd name="T31" fmla="*/ 618 h 970"/>
                <a:gd name="T32" fmla="*/ 4365 w 5760"/>
                <a:gd name="T33" fmla="*/ 669 h 970"/>
                <a:gd name="T34" fmla="*/ 4683 w 5760"/>
                <a:gd name="T35" fmla="*/ 726 h 970"/>
                <a:gd name="T36" fmla="*/ 4980 w 5760"/>
                <a:gd name="T37" fmla="*/ 786 h 970"/>
                <a:gd name="T38" fmla="*/ 5268 w 5760"/>
                <a:gd name="T39" fmla="*/ 846 h 970"/>
                <a:gd name="T40" fmla="*/ 5646 w 5760"/>
                <a:gd name="T41" fmla="*/ 942 h 970"/>
                <a:gd name="T42" fmla="*/ 5759 w 5760"/>
                <a:gd name="T43" fmla="*/ 969 h 970"/>
                <a:gd name="T44" fmla="*/ 5759 w 5760"/>
                <a:gd name="T45" fmla="*/ 0 h 970"/>
                <a:gd name="T46" fmla="*/ 0 w 5760"/>
                <a:gd name="T47" fmla="*/ 0 h 97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>
                <a:gd name="T0" fmla="*/ 0 w 5760"/>
                <a:gd name="T1" fmla="*/ 753 h 1060"/>
                <a:gd name="T2" fmla="*/ 0 w 5760"/>
                <a:gd name="T3" fmla="*/ 1059 h 1060"/>
                <a:gd name="T4" fmla="*/ 5759 w 5760"/>
                <a:gd name="T5" fmla="*/ 1059 h 1060"/>
                <a:gd name="T6" fmla="*/ 5759 w 5760"/>
                <a:gd name="T7" fmla="*/ 0 h 1060"/>
                <a:gd name="T8" fmla="*/ 5430 w 5760"/>
                <a:gd name="T9" fmla="*/ 0 h 1060"/>
                <a:gd name="T10" fmla="*/ 5298 w 5760"/>
                <a:gd name="T11" fmla="*/ 84 h 1060"/>
                <a:gd name="T12" fmla="*/ 5136 w 5760"/>
                <a:gd name="T13" fmla="*/ 159 h 1060"/>
                <a:gd name="T14" fmla="*/ 4968 w 5760"/>
                <a:gd name="T15" fmla="*/ 222 h 1060"/>
                <a:gd name="T16" fmla="*/ 4812 w 5760"/>
                <a:gd name="T17" fmla="*/ 267 h 1060"/>
                <a:gd name="T18" fmla="*/ 4626 w 5760"/>
                <a:gd name="T19" fmla="*/ 324 h 1060"/>
                <a:gd name="T20" fmla="*/ 4440 w 5760"/>
                <a:gd name="T21" fmla="*/ 366 h 1060"/>
                <a:gd name="T22" fmla="*/ 4230 w 5760"/>
                <a:gd name="T23" fmla="*/ 414 h 1060"/>
                <a:gd name="T24" fmla="*/ 3939 w 5760"/>
                <a:gd name="T25" fmla="*/ 468 h 1060"/>
                <a:gd name="T26" fmla="*/ 3711 w 5760"/>
                <a:gd name="T27" fmla="*/ 504 h 1060"/>
                <a:gd name="T28" fmla="*/ 3441 w 5760"/>
                <a:gd name="T29" fmla="*/ 543 h 1060"/>
                <a:gd name="T30" fmla="*/ 3189 w 5760"/>
                <a:gd name="T31" fmla="*/ 579 h 1060"/>
                <a:gd name="T32" fmla="*/ 2925 w 5760"/>
                <a:gd name="T33" fmla="*/ 606 h 1060"/>
                <a:gd name="T34" fmla="*/ 2679 w 5760"/>
                <a:gd name="T35" fmla="*/ 633 h 1060"/>
                <a:gd name="T36" fmla="*/ 2418 w 5760"/>
                <a:gd name="T37" fmla="*/ 654 h 1060"/>
                <a:gd name="T38" fmla="*/ 2142 w 5760"/>
                <a:gd name="T39" fmla="*/ 675 h 1060"/>
                <a:gd name="T40" fmla="*/ 1896 w 5760"/>
                <a:gd name="T41" fmla="*/ 693 h 1060"/>
                <a:gd name="T42" fmla="*/ 1647 w 5760"/>
                <a:gd name="T43" fmla="*/ 708 h 1060"/>
                <a:gd name="T44" fmla="*/ 1404 w 5760"/>
                <a:gd name="T45" fmla="*/ 720 h 1060"/>
                <a:gd name="T46" fmla="*/ 1170 w 5760"/>
                <a:gd name="T47" fmla="*/ 732 h 1060"/>
                <a:gd name="T48" fmla="*/ 906 w 5760"/>
                <a:gd name="T49" fmla="*/ 738 h 1060"/>
                <a:gd name="T50" fmla="*/ 534 w 5760"/>
                <a:gd name="T51" fmla="*/ 747 h 1060"/>
                <a:gd name="T52" fmla="*/ 201 w 5760"/>
                <a:gd name="T53" fmla="*/ 753 h 1060"/>
                <a:gd name="T54" fmla="*/ 0 w 5760"/>
                <a:gd name="T55" fmla="*/ 753 h 106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>
                <a:gd name="T0" fmla="*/ 0 w 5284"/>
                <a:gd name="T1" fmla="*/ 366 h 673"/>
                <a:gd name="T2" fmla="*/ 0 w 5284"/>
                <a:gd name="T3" fmla="*/ 672 h 673"/>
                <a:gd name="T4" fmla="*/ 303 w 5284"/>
                <a:gd name="T5" fmla="*/ 672 h 673"/>
                <a:gd name="T6" fmla="*/ 723 w 5284"/>
                <a:gd name="T7" fmla="*/ 663 h 673"/>
                <a:gd name="T8" fmla="*/ 1020 w 5284"/>
                <a:gd name="T9" fmla="*/ 654 h 673"/>
                <a:gd name="T10" fmla="*/ 1302 w 5284"/>
                <a:gd name="T11" fmla="*/ 642 h 673"/>
                <a:gd name="T12" fmla="*/ 1554 w 5284"/>
                <a:gd name="T13" fmla="*/ 630 h 673"/>
                <a:gd name="T14" fmla="*/ 1779 w 5284"/>
                <a:gd name="T15" fmla="*/ 615 h 673"/>
                <a:gd name="T16" fmla="*/ 1962 w 5284"/>
                <a:gd name="T17" fmla="*/ 606 h 673"/>
                <a:gd name="T18" fmla="*/ 2193 w 5284"/>
                <a:gd name="T19" fmla="*/ 588 h 673"/>
                <a:gd name="T20" fmla="*/ 2448 w 5284"/>
                <a:gd name="T21" fmla="*/ 570 h 673"/>
                <a:gd name="T22" fmla="*/ 2700 w 5284"/>
                <a:gd name="T23" fmla="*/ 546 h 673"/>
                <a:gd name="T24" fmla="*/ 2904 w 5284"/>
                <a:gd name="T25" fmla="*/ 528 h 673"/>
                <a:gd name="T26" fmla="*/ 3138 w 5284"/>
                <a:gd name="T27" fmla="*/ 498 h 673"/>
                <a:gd name="T28" fmla="*/ 3324 w 5284"/>
                <a:gd name="T29" fmla="*/ 474 h 673"/>
                <a:gd name="T30" fmla="*/ 3534 w 5284"/>
                <a:gd name="T31" fmla="*/ 447 h 673"/>
                <a:gd name="T32" fmla="*/ 3735 w 5284"/>
                <a:gd name="T33" fmla="*/ 420 h 673"/>
                <a:gd name="T34" fmla="*/ 3933 w 5284"/>
                <a:gd name="T35" fmla="*/ 384 h 673"/>
                <a:gd name="T36" fmla="*/ 4116 w 5284"/>
                <a:gd name="T37" fmla="*/ 351 h 673"/>
                <a:gd name="T38" fmla="*/ 4266 w 5284"/>
                <a:gd name="T39" fmla="*/ 318 h 673"/>
                <a:gd name="T40" fmla="*/ 4446 w 5284"/>
                <a:gd name="T41" fmla="*/ 279 h 673"/>
                <a:gd name="T42" fmla="*/ 4620 w 5284"/>
                <a:gd name="T43" fmla="*/ 237 h 673"/>
                <a:gd name="T44" fmla="*/ 4779 w 5284"/>
                <a:gd name="T45" fmla="*/ 192 h 673"/>
                <a:gd name="T46" fmla="*/ 4920 w 5284"/>
                <a:gd name="T47" fmla="*/ 147 h 673"/>
                <a:gd name="T48" fmla="*/ 5085 w 5284"/>
                <a:gd name="T49" fmla="*/ 90 h 673"/>
                <a:gd name="T50" fmla="*/ 5193 w 5284"/>
                <a:gd name="T51" fmla="*/ 42 h 673"/>
                <a:gd name="T52" fmla="*/ 5283 w 5284"/>
                <a:gd name="T53" fmla="*/ 0 h 673"/>
                <a:gd name="T54" fmla="*/ 3201 w 5284"/>
                <a:gd name="T55" fmla="*/ 0 h 673"/>
                <a:gd name="T56" fmla="*/ 2982 w 5284"/>
                <a:gd name="T57" fmla="*/ 57 h 673"/>
                <a:gd name="T58" fmla="*/ 2775 w 5284"/>
                <a:gd name="T59" fmla="*/ 108 h 673"/>
                <a:gd name="T60" fmla="*/ 2562 w 5284"/>
                <a:gd name="T61" fmla="*/ 150 h 673"/>
                <a:gd name="T62" fmla="*/ 2397 w 5284"/>
                <a:gd name="T63" fmla="*/ 183 h 673"/>
                <a:gd name="T64" fmla="*/ 2205 w 5284"/>
                <a:gd name="T65" fmla="*/ 213 h 673"/>
                <a:gd name="T66" fmla="*/ 2001 w 5284"/>
                <a:gd name="T67" fmla="*/ 243 h 673"/>
                <a:gd name="T68" fmla="*/ 1776 w 5284"/>
                <a:gd name="T69" fmla="*/ 273 h 673"/>
                <a:gd name="T70" fmla="*/ 1536 w 5284"/>
                <a:gd name="T71" fmla="*/ 297 h 673"/>
                <a:gd name="T72" fmla="*/ 1344 w 5284"/>
                <a:gd name="T73" fmla="*/ 312 h 673"/>
                <a:gd name="T74" fmla="*/ 1134 w 5284"/>
                <a:gd name="T75" fmla="*/ 330 h 673"/>
                <a:gd name="T76" fmla="*/ 921 w 5284"/>
                <a:gd name="T77" fmla="*/ 342 h 673"/>
                <a:gd name="T78" fmla="*/ 696 w 5284"/>
                <a:gd name="T79" fmla="*/ 354 h 673"/>
                <a:gd name="T80" fmla="*/ 501 w 5284"/>
                <a:gd name="T81" fmla="*/ 360 h 673"/>
                <a:gd name="T82" fmla="*/ 279 w 5284"/>
                <a:gd name="T83" fmla="*/ 366 h 673"/>
                <a:gd name="T84" fmla="*/ 99 w 5284"/>
                <a:gd name="T85" fmla="*/ 369 h 673"/>
                <a:gd name="T86" fmla="*/ 0 w 5284"/>
                <a:gd name="T87" fmla="*/ 366 h 6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>
                <a:gd name="T0" fmla="*/ 0 w 2884"/>
                <a:gd name="T1" fmla="*/ 0 h 286"/>
                <a:gd name="T2" fmla="*/ 0 w 2884"/>
                <a:gd name="T3" fmla="*/ 285 h 286"/>
                <a:gd name="T4" fmla="*/ 192 w 2884"/>
                <a:gd name="T5" fmla="*/ 285 h 286"/>
                <a:gd name="T6" fmla="*/ 384 w 2884"/>
                <a:gd name="T7" fmla="*/ 282 h 286"/>
                <a:gd name="T8" fmla="*/ 579 w 2884"/>
                <a:gd name="T9" fmla="*/ 276 h 286"/>
                <a:gd name="T10" fmla="*/ 789 w 2884"/>
                <a:gd name="T11" fmla="*/ 267 h 286"/>
                <a:gd name="T12" fmla="*/ 999 w 2884"/>
                <a:gd name="T13" fmla="*/ 258 h 286"/>
                <a:gd name="T14" fmla="*/ 1161 w 2884"/>
                <a:gd name="T15" fmla="*/ 246 h 286"/>
                <a:gd name="T16" fmla="*/ 1302 w 2884"/>
                <a:gd name="T17" fmla="*/ 234 h 286"/>
                <a:gd name="T18" fmla="*/ 1458 w 2884"/>
                <a:gd name="T19" fmla="*/ 222 h 286"/>
                <a:gd name="T20" fmla="*/ 1665 w 2884"/>
                <a:gd name="T21" fmla="*/ 201 h 286"/>
                <a:gd name="T22" fmla="*/ 1992 w 2884"/>
                <a:gd name="T23" fmla="*/ 159 h 286"/>
                <a:gd name="T24" fmla="*/ 2301 w 2884"/>
                <a:gd name="T25" fmla="*/ 117 h 286"/>
                <a:gd name="T26" fmla="*/ 2604 w 2884"/>
                <a:gd name="T27" fmla="*/ 60 h 286"/>
                <a:gd name="T28" fmla="*/ 2883 w 2884"/>
                <a:gd name="T29" fmla="*/ 0 h 286"/>
                <a:gd name="T30" fmla="*/ 0 w 2884"/>
                <a:gd name="T31" fmla="*/ 0 h 2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6B4289-38E3-4159-A22A-5CA4A1F113F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5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838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800" dirty="0" smtClean="0"/>
              <a:t>On a </a:t>
            </a:r>
            <a:r>
              <a:rPr lang="en-US" altLang="en-US" sz="4800" dirty="0" smtClean="0"/>
              <a:t>harmonic solution for two-dimensional </a:t>
            </a:r>
            <a:r>
              <a:rPr lang="en-US" altLang="en-US" sz="4800" dirty="0" err="1" smtClean="0"/>
              <a:t>adjoint</a:t>
            </a:r>
            <a:r>
              <a:rPr lang="en-US" altLang="en-US" sz="4800" dirty="0" smtClean="0"/>
              <a:t> QCD</a:t>
            </a:r>
            <a:endParaRPr lang="en-US" altLang="en-US" sz="4800" baseline="-25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43200"/>
            <a:ext cx="6400800" cy="37338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/>
              <a:t>Uwe </a:t>
            </a:r>
            <a:r>
              <a:rPr lang="en-US" altLang="en-US" sz="4000" b="1" dirty="0" smtClean="0"/>
              <a:t>Trittmann</a:t>
            </a:r>
            <a:endParaRPr lang="en-US" altLang="en-US" dirty="0" smtClean="0">
              <a:solidFill>
                <a:srgbClr val="99CCFF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rgbClr val="99CCFF"/>
                </a:solidFill>
              </a:rPr>
              <a:t>Otterbein University*</a:t>
            </a:r>
            <a:endParaRPr lang="en-US" altLang="en-US" sz="2400" dirty="0" smtClean="0">
              <a:solidFill>
                <a:srgbClr val="99CCFF"/>
              </a:solidFill>
            </a:endParaRPr>
          </a:p>
          <a:p>
            <a:pPr eaLnBrk="1" hangingPunct="1"/>
            <a:endParaRPr lang="en-US" altLang="en-US" sz="2400" dirty="0">
              <a:solidFill>
                <a:srgbClr val="99CCFF"/>
              </a:solidFill>
            </a:endParaRPr>
          </a:p>
          <a:p>
            <a:pPr eaLnBrk="1" hangingPunct="1"/>
            <a:r>
              <a:rPr lang="en-US" altLang="en-US" sz="2400" dirty="0" smtClean="0">
                <a:solidFill>
                  <a:srgbClr val="99CCFF"/>
                </a:solidFill>
              </a:rPr>
              <a:t>APS Spring Meeting 2018, Columbus</a:t>
            </a:r>
          </a:p>
          <a:p>
            <a:pPr eaLnBrk="1" hangingPunct="1"/>
            <a:endParaRPr lang="en-US" altLang="en-US" sz="2400" dirty="0" smtClean="0">
              <a:solidFill>
                <a:srgbClr val="99CCFF"/>
              </a:solidFill>
            </a:endParaRPr>
          </a:p>
          <a:p>
            <a:pPr eaLnBrk="1" hangingPunct="1"/>
            <a:r>
              <a:rPr lang="en-US" altLang="en-US" sz="2400" dirty="0" smtClean="0">
                <a:solidFill>
                  <a:srgbClr val="66FF33"/>
                </a:solidFill>
              </a:rPr>
              <a:t>April 16, 2018</a:t>
            </a:r>
          </a:p>
          <a:p>
            <a:pPr eaLnBrk="1" hangingPunct="1"/>
            <a:endParaRPr lang="en-US" altLang="en-US" sz="2400" dirty="0" smtClean="0">
              <a:solidFill>
                <a:srgbClr val="66FF33"/>
              </a:solidFill>
            </a:endParaRPr>
          </a:p>
          <a:p>
            <a:pPr eaLnBrk="1" hangingPunct="1"/>
            <a:r>
              <a:rPr lang="en-US" altLang="en-US" sz="1800" dirty="0" smtClean="0">
                <a:solidFill>
                  <a:srgbClr val="99CCFF"/>
                </a:solidFill>
              </a:rPr>
              <a:t>*Thanks to OSU for hospitality!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2243554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2" descr="Angular parameters of an elliptical orb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3622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6553200" cy="1143000"/>
          </a:xfrm>
        </p:spPr>
        <p:txBody>
          <a:bodyPr/>
          <a:lstStyle/>
          <a:p>
            <a:r>
              <a:rPr lang="en-US" dirty="0" smtClean="0"/>
              <a:t>Solution: </a:t>
            </a:r>
            <a:r>
              <a:rPr lang="en-US" dirty="0">
                <a:latin typeface="Lucida Calligraphy" panose="03010101010101010101" pitchFamily="66" charset="0"/>
              </a:rPr>
              <a:t>G </a:t>
            </a:r>
            <a:r>
              <a:rPr lang="en-US" dirty="0" smtClean="0"/>
              <a:t> = </a:t>
            </a:r>
            <a:r>
              <a:rPr lang="en-US" dirty="0" smtClean="0">
                <a:latin typeface="Lucida Calligraphy" panose="03010101010101010101" pitchFamily="66" charset="0"/>
              </a:rPr>
              <a:t>B </a:t>
            </a:r>
            <a:r>
              <a:rPr lang="en-US" dirty="0" smtClean="0"/>
              <a:t>×</a:t>
            </a:r>
            <a:r>
              <a:rPr lang="en-US" dirty="0" smtClean="0">
                <a:latin typeface="Lucida Calligraphy" panose="03010101010101010101" pitchFamily="66" charset="0"/>
              </a:rPr>
              <a:t> 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686800" cy="3886200"/>
          </a:xfrm>
        </p:spPr>
        <p:txBody>
          <a:bodyPr/>
          <a:lstStyle/>
          <a:p>
            <a:r>
              <a:rPr lang="en-US" dirty="0" smtClean="0"/>
              <a:t>Symmetrize until the group is exhausted!</a:t>
            </a:r>
          </a:p>
          <a:p>
            <a:pPr lvl="1"/>
            <a:r>
              <a:rPr lang="en-US" sz="2000" dirty="0" smtClean="0">
                <a:solidFill>
                  <a:srgbClr val="99CCFF"/>
                </a:solidFill>
              </a:rPr>
              <a:t>“exhaustively-symmetrized Light-Cone Quantization” (</a:t>
            </a:r>
            <a:r>
              <a:rPr lang="en-US" sz="2000" dirty="0" err="1" smtClean="0">
                <a:solidFill>
                  <a:srgbClr val="99CCFF"/>
                </a:solidFill>
              </a:rPr>
              <a:t>eLCQ</a:t>
            </a:r>
            <a:r>
              <a:rPr lang="en-US" sz="2000" dirty="0" smtClean="0">
                <a:solidFill>
                  <a:srgbClr val="99CCFF"/>
                </a:solidFill>
              </a:rPr>
              <a:t>) ;-)</a:t>
            </a:r>
          </a:p>
          <a:p>
            <a:r>
              <a:rPr lang="en-US" dirty="0" smtClean="0"/>
              <a:t>The group of perturbations of r objects with inversions has a finite order:  |</a:t>
            </a:r>
            <a:r>
              <a:rPr lang="en-US" dirty="0" smtClean="0">
                <a:latin typeface="Lucida Calligraphy" panose="03010101010101010101" pitchFamily="66" charset="0"/>
              </a:rPr>
              <a:t>G</a:t>
            </a:r>
            <a:r>
              <a:rPr lang="en-US" dirty="0" smtClean="0"/>
              <a:t>| = 2</a:t>
            </a:r>
            <a:r>
              <a:rPr lang="en-US" i="1" dirty="0" smtClean="0"/>
              <a:t>r</a:t>
            </a:r>
            <a:r>
              <a:rPr lang="en-US" dirty="0" smtClean="0"/>
              <a:t>!</a:t>
            </a:r>
          </a:p>
          <a:p>
            <a:r>
              <a:rPr lang="en-US" dirty="0" smtClean="0"/>
              <a:t>Can show this explicitly by constructing group in </a:t>
            </a:r>
            <a:r>
              <a:rPr lang="en-US" i="1" dirty="0" smtClean="0"/>
              <a:t>r</a:t>
            </a:r>
            <a:r>
              <a:rPr lang="en-US" dirty="0" smtClean="0"/>
              <a:t> </a:t>
            </a:r>
            <a:r>
              <a:rPr lang="en-US" dirty="0" err="1" smtClean="0"/>
              <a:t>parton</a:t>
            </a:r>
            <a:r>
              <a:rPr lang="en-US" dirty="0" smtClean="0"/>
              <a:t> sector </a:t>
            </a:r>
          </a:p>
          <a:p>
            <a:r>
              <a:rPr lang="en-US" dirty="0" smtClean="0"/>
              <a:t>End result: Bona fide fully symmetrized states: </a:t>
            </a:r>
            <a:r>
              <a:rPr lang="en-US" dirty="0" smtClean="0">
                <a:solidFill>
                  <a:srgbClr val="00FF00"/>
                </a:solidFill>
              </a:rPr>
              <a:t>|TIS; </a:t>
            </a:r>
            <a:r>
              <a:rPr lang="en-US" b="1" i="1" dirty="0" smtClean="0">
                <a:solidFill>
                  <a:srgbClr val="00FF00"/>
                </a:solidFill>
              </a:rPr>
              <a:t>n</a:t>
            </a:r>
            <a:r>
              <a:rPr lang="en-US" dirty="0" smtClean="0">
                <a:solidFill>
                  <a:srgbClr val="00FF00"/>
                </a:solidFill>
              </a:rPr>
              <a:t> &gt; </a:t>
            </a:r>
            <a:r>
              <a:rPr lang="en-US" dirty="0" smtClean="0"/>
              <a:t>with quantum numbers under </a:t>
            </a:r>
            <a:r>
              <a:rPr lang="en-US" dirty="0" smtClean="0">
                <a:latin typeface="Lucida Calligraphy" panose="03010101010101010101" pitchFamily="66" charset="0"/>
              </a:rPr>
              <a:t>T, I, S </a:t>
            </a:r>
            <a:r>
              <a:rPr lang="en-US" dirty="0" smtClean="0"/>
              <a:t>and </a:t>
            </a:r>
            <a:r>
              <a:rPr lang="en-US" i="1" dirty="0" smtClean="0"/>
              <a:t>r</a:t>
            </a:r>
            <a:r>
              <a:rPr lang="en-US" dirty="0" smtClean="0"/>
              <a:t>-1 excitation numbers </a:t>
            </a:r>
            <a:r>
              <a:rPr lang="en-US" b="1" i="1" dirty="0"/>
              <a:t>n</a:t>
            </a:r>
            <a:endParaRPr lang="en-US" i="1" dirty="0"/>
          </a:p>
        </p:txBody>
      </p:sp>
      <p:pic>
        <p:nvPicPr>
          <p:cNvPr id="26626" name="Picture 2" descr="Image result for godel escher ba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" y="1"/>
            <a:ext cx="1422796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066800"/>
            <a:ext cx="5280601" cy="46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1524000"/>
            <a:ext cx="253875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1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3399"/>
                </a:solidFill>
              </a:rPr>
              <a:t>Works!</a:t>
            </a:r>
            <a:r>
              <a:rPr lang="en-US" sz="3600" dirty="0" smtClean="0"/>
              <a:t> Massless Four-Parton </a:t>
            </a:r>
            <a:r>
              <a:rPr lang="en-US" sz="3600" dirty="0" err="1" smtClean="0"/>
              <a:t>Eigenfunctions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>
                <a:solidFill>
                  <a:srgbClr val="99CCFF"/>
                </a:solidFill>
              </a:rPr>
              <a:t>Numerical (solid) vs. Algebraic (dashed)</a:t>
            </a:r>
            <a:endParaRPr lang="en-US" sz="2800" dirty="0">
              <a:solidFill>
                <a:srgbClr val="99CC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019800"/>
            <a:ext cx="77724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b="1" dirty="0" smtClean="0">
                <a:solidFill>
                  <a:srgbClr val="00FF00"/>
                </a:solidFill>
              </a:rPr>
              <a:t>T+    (even) </a:t>
            </a:r>
            <a:r>
              <a:rPr lang="en-US" dirty="0" smtClean="0"/>
              <a:t>under string reversal </a:t>
            </a:r>
            <a:r>
              <a:rPr lang="en-US" b="1" dirty="0" smtClean="0">
                <a:solidFill>
                  <a:srgbClr val="FF3300"/>
                </a:solidFill>
              </a:rPr>
              <a:t>(odd)   T – </a:t>
            </a:r>
            <a:r>
              <a:rPr lang="en-US" dirty="0" smtClean="0"/>
              <a:t>	 	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3999"/>
            <a:ext cx="4553629" cy="4470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24000"/>
            <a:ext cx="4572000" cy="44547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4876800" y="1905000"/>
            <a:ext cx="1524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876800" y="1905000"/>
            <a:ext cx="1524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888705" y="2012156"/>
            <a:ext cx="114300" cy="38100"/>
          </a:xfrm>
          <a:custGeom>
            <a:avLst/>
            <a:gdLst>
              <a:gd name="connsiteX0" fmla="*/ 0 w 152400"/>
              <a:gd name="connsiteY0" fmla="*/ 0 h 76200"/>
              <a:gd name="connsiteX1" fmla="*/ 152400 w 152400"/>
              <a:gd name="connsiteY1" fmla="*/ 0 h 76200"/>
              <a:gd name="connsiteX2" fmla="*/ 152400 w 152400"/>
              <a:gd name="connsiteY2" fmla="*/ 76200 h 76200"/>
              <a:gd name="connsiteX3" fmla="*/ 0 w 152400"/>
              <a:gd name="connsiteY3" fmla="*/ 76200 h 76200"/>
              <a:gd name="connsiteX4" fmla="*/ 0 w 152400"/>
              <a:gd name="connsiteY4" fmla="*/ 0 h 76200"/>
              <a:gd name="connsiteX0" fmla="*/ 0 w 152400"/>
              <a:gd name="connsiteY0" fmla="*/ 0 h 76200"/>
              <a:gd name="connsiteX1" fmla="*/ 152400 w 152400"/>
              <a:gd name="connsiteY1" fmla="*/ 0 h 76200"/>
              <a:gd name="connsiteX2" fmla="*/ 150019 w 152400"/>
              <a:gd name="connsiteY2" fmla="*/ 45244 h 76200"/>
              <a:gd name="connsiteX3" fmla="*/ 0 w 152400"/>
              <a:gd name="connsiteY3" fmla="*/ 76200 h 76200"/>
              <a:gd name="connsiteX4" fmla="*/ 0 w 152400"/>
              <a:gd name="connsiteY4" fmla="*/ 0 h 76200"/>
              <a:gd name="connsiteX0" fmla="*/ 0 w 152400"/>
              <a:gd name="connsiteY0" fmla="*/ 0 h 45244"/>
              <a:gd name="connsiteX1" fmla="*/ 152400 w 152400"/>
              <a:gd name="connsiteY1" fmla="*/ 0 h 45244"/>
              <a:gd name="connsiteX2" fmla="*/ 150019 w 152400"/>
              <a:gd name="connsiteY2" fmla="*/ 45244 h 45244"/>
              <a:gd name="connsiteX3" fmla="*/ 0 w 152400"/>
              <a:gd name="connsiteY3" fmla="*/ 42862 h 45244"/>
              <a:gd name="connsiteX4" fmla="*/ 0 w 152400"/>
              <a:gd name="connsiteY4" fmla="*/ 0 h 45244"/>
              <a:gd name="connsiteX0" fmla="*/ 21431 w 152400"/>
              <a:gd name="connsiteY0" fmla="*/ 0 h 90487"/>
              <a:gd name="connsiteX1" fmla="*/ 152400 w 152400"/>
              <a:gd name="connsiteY1" fmla="*/ 45243 h 90487"/>
              <a:gd name="connsiteX2" fmla="*/ 150019 w 152400"/>
              <a:gd name="connsiteY2" fmla="*/ 90487 h 90487"/>
              <a:gd name="connsiteX3" fmla="*/ 0 w 152400"/>
              <a:gd name="connsiteY3" fmla="*/ 88105 h 90487"/>
              <a:gd name="connsiteX4" fmla="*/ 21431 w 152400"/>
              <a:gd name="connsiteY4" fmla="*/ 0 h 90487"/>
              <a:gd name="connsiteX0" fmla="*/ 21431 w 150019"/>
              <a:gd name="connsiteY0" fmla="*/ 0 h 90487"/>
              <a:gd name="connsiteX1" fmla="*/ 121444 w 150019"/>
              <a:gd name="connsiteY1" fmla="*/ 0 h 90487"/>
              <a:gd name="connsiteX2" fmla="*/ 150019 w 150019"/>
              <a:gd name="connsiteY2" fmla="*/ 90487 h 90487"/>
              <a:gd name="connsiteX3" fmla="*/ 0 w 150019"/>
              <a:gd name="connsiteY3" fmla="*/ 88105 h 90487"/>
              <a:gd name="connsiteX4" fmla="*/ 21431 w 150019"/>
              <a:gd name="connsiteY4" fmla="*/ 0 h 90487"/>
              <a:gd name="connsiteX0" fmla="*/ 21431 w 126206"/>
              <a:gd name="connsiteY0" fmla="*/ 0 h 88105"/>
              <a:gd name="connsiteX1" fmla="*/ 121444 w 126206"/>
              <a:gd name="connsiteY1" fmla="*/ 0 h 88105"/>
              <a:gd name="connsiteX2" fmla="*/ 126206 w 126206"/>
              <a:gd name="connsiteY2" fmla="*/ 38100 h 88105"/>
              <a:gd name="connsiteX3" fmla="*/ 0 w 126206"/>
              <a:gd name="connsiteY3" fmla="*/ 88105 h 88105"/>
              <a:gd name="connsiteX4" fmla="*/ 21431 w 126206"/>
              <a:gd name="connsiteY4" fmla="*/ 0 h 88105"/>
              <a:gd name="connsiteX0" fmla="*/ 9525 w 114300"/>
              <a:gd name="connsiteY0" fmla="*/ 0 h 38100"/>
              <a:gd name="connsiteX1" fmla="*/ 109538 w 114300"/>
              <a:gd name="connsiteY1" fmla="*/ 0 h 38100"/>
              <a:gd name="connsiteX2" fmla="*/ 114300 w 114300"/>
              <a:gd name="connsiteY2" fmla="*/ 38100 h 38100"/>
              <a:gd name="connsiteX3" fmla="*/ 0 w 114300"/>
              <a:gd name="connsiteY3" fmla="*/ 38099 h 38100"/>
              <a:gd name="connsiteX4" fmla="*/ 9525 w 114300"/>
              <a:gd name="connsiteY4" fmla="*/ 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" h="38100">
                <a:moveTo>
                  <a:pt x="9525" y="0"/>
                </a:moveTo>
                <a:lnTo>
                  <a:pt x="109538" y="0"/>
                </a:lnTo>
                <a:lnTo>
                  <a:pt x="114300" y="38100"/>
                </a:lnTo>
                <a:lnTo>
                  <a:pt x="0" y="38099"/>
                </a:lnTo>
                <a:lnTo>
                  <a:pt x="9525" y="0"/>
                </a:ln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4000"/>
            <a:ext cx="933778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0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000" b="1" dirty="0">
                <a:solidFill>
                  <a:srgbClr val="FF3399"/>
                </a:solidFill>
              </a:rPr>
              <a:t>Works! </a:t>
            </a:r>
            <a:r>
              <a:rPr lang="en-US" sz="4000" dirty="0" smtClean="0"/>
              <a:t>Five-Parton </a:t>
            </a:r>
            <a:r>
              <a:rPr lang="en-US" sz="4000" dirty="0" err="1" smtClean="0"/>
              <a:t>Eigenfunctions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99CCFF"/>
                </a:solidFill>
              </a:rPr>
              <a:t>Numerical (solid) vs. Algebraic (dashed)</a:t>
            </a:r>
            <a:endParaRPr lang="en-US" sz="2800" dirty="0">
              <a:solidFill>
                <a:srgbClr val="99CC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19800"/>
            <a:ext cx="77724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99CCFF"/>
                </a:solidFill>
              </a:rPr>
              <a:t>Massless theory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FF00"/>
                </a:solidFill>
              </a:rPr>
              <a:t>Massive theory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00199"/>
            <a:ext cx="4495800" cy="4515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600199"/>
            <a:ext cx="4432195" cy="4496913"/>
          </a:xfrm>
          <a:prstGeom prst="rect">
            <a:avLst/>
          </a:prstGeom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181600" y="3733800"/>
            <a:ext cx="544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B050"/>
                </a:solidFill>
                <a:latin typeface="Algerian" panose="04020705040A02060702" pitchFamily="82" charset="0"/>
              </a:rPr>
              <a:t>T+</a:t>
            </a:r>
            <a:endParaRPr lang="en-US" altLang="en-US" sz="2400" dirty="0">
              <a:solidFill>
                <a:srgbClr val="00B050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962400" y="1676400"/>
            <a:ext cx="458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T-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5181600" y="4724400"/>
            <a:ext cx="544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B050"/>
                </a:solidFill>
                <a:latin typeface="Algerian" panose="04020705040A02060702" pitchFamily="82" charset="0"/>
              </a:rPr>
              <a:t>T+</a:t>
            </a:r>
            <a:endParaRPr lang="en-US" altLang="en-US" sz="2400" dirty="0">
              <a:solidFill>
                <a:srgbClr val="00B050"/>
              </a:solidFill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3886200" y="2667000"/>
            <a:ext cx="458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T-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5257800" y="2667000"/>
            <a:ext cx="458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T-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5257800" y="1676400"/>
            <a:ext cx="458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T-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3886200" y="3733800"/>
            <a:ext cx="544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B050"/>
                </a:solidFill>
                <a:latin typeface="Algerian" panose="04020705040A02060702" pitchFamily="82" charset="0"/>
              </a:rPr>
              <a:t>T+</a:t>
            </a:r>
            <a:endParaRPr lang="en-US" altLang="en-US" sz="2400" dirty="0">
              <a:solidFill>
                <a:srgbClr val="00B050"/>
              </a:solidFill>
            </a:endParaRP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3886200" y="5181600"/>
            <a:ext cx="544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B050"/>
                </a:solidFill>
                <a:latin typeface="Algerian" panose="04020705040A02060702" pitchFamily="82" charset="0"/>
              </a:rPr>
              <a:t>T+</a:t>
            </a:r>
            <a:endParaRPr lang="en-US" altLang="en-US" sz="24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200" y="3276600"/>
            <a:ext cx="7061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2r!=240 terms in each </a:t>
            </a:r>
            <a:r>
              <a:rPr lang="en-US" dirty="0" err="1" smtClean="0">
                <a:solidFill>
                  <a:srgbClr val="7030A0"/>
                </a:solidFill>
              </a:rPr>
              <a:t>eigenfunction</a:t>
            </a:r>
            <a:r>
              <a:rPr lang="en-US" dirty="0" smtClean="0">
                <a:solidFill>
                  <a:srgbClr val="7030A0"/>
                </a:solidFill>
              </a:rPr>
              <a:t>!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48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Results/Consequences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114800"/>
          </a:xfrm>
        </p:spPr>
        <p:txBody>
          <a:bodyPr/>
          <a:lstStyle/>
          <a:p>
            <a:r>
              <a:rPr lang="en-US" dirty="0" smtClean="0"/>
              <a:t>Bound state masses are much lower in the massive sector </a:t>
            </a:r>
          </a:p>
          <a:p>
            <a:pPr lvl="1"/>
            <a:r>
              <a:rPr lang="en-US" dirty="0" smtClean="0">
                <a:solidFill>
                  <a:srgbClr val="99CCFF"/>
                </a:solidFill>
              </a:rPr>
              <a:t>Since there is no mass term, this difference is generated by </a:t>
            </a:r>
            <a:r>
              <a:rPr lang="en-US" dirty="0" err="1" smtClean="0">
                <a:solidFill>
                  <a:srgbClr val="99CCFF"/>
                </a:solidFill>
              </a:rPr>
              <a:t>symmetrization</a:t>
            </a:r>
            <a:r>
              <a:rPr lang="en-US" dirty="0" smtClean="0">
                <a:solidFill>
                  <a:srgbClr val="99CCFF"/>
                </a:solidFill>
              </a:rPr>
              <a:t> alone!</a:t>
            </a:r>
          </a:p>
          <a:p>
            <a:r>
              <a:rPr lang="en-US" dirty="0" smtClean="0"/>
              <a:t>Can compute pair-production matrix elements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which look like</a:t>
            </a:r>
          </a:p>
          <a:p>
            <a:r>
              <a:rPr lang="en-US" dirty="0" smtClean="0">
                <a:solidFill>
                  <a:srgbClr val="99CCFF"/>
                </a:solidFill>
              </a:rPr>
              <a:t>Predict correct behavior of the </a:t>
            </a:r>
            <a:r>
              <a:rPr lang="en-US" dirty="0" err="1" smtClean="0">
                <a:solidFill>
                  <a:srgbClr val="99CCFF"/>
                </a:solidFill>
              </a:rPr>
              <a:t>eigenfunctions</a:t>
            </a:r>
            <a:r>
              <a:rPr lang="en-US" dirty="0" smtClean="0">
                <a:solidFill>
                  <a:srgbClr val="99CCFF"/>
                </a:solidFill>
              </a:rPr>
              <a:t> of the </a:t>
            </a:r>
            <a:r>
              <a:rPr lang="en-US" dirty="0" err="1" smtClean="0">
                <a:solidFill>
                  <a:srgbClr val="99CCFF"/>
                </a:solidFill>
              </a:rPr>
              <a:t>bosonized</a:t>
            </a:r>
            <a:r>
              <a:rPr lang="en-US" dirty="0" smtClean="0">
                <a:solidFill>
                  <a:srgbClr val="99CCFF"/>
                </a:solidFill>
              </a:rPr>
              <a:t> theory: sines of odd excitation number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648200"/>
            <a:ext cx="2852482" cy="4130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4572000"/>
            <a:ext cx="24372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1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01000" cy="1143000"/>
          </a:xfrm>
        </p:spPr>
        <p:txBody>
          <a:bodyPr/>
          <a:lstStyle/>
          <a:p>
            <a:r>
              <a:rPr lang="en-US" altLang="en-US" dirty="0" smtClean="0"/>
              <a:t>Conclusions/ Outlook</a:t>
            </a:r>
            <a:endParaRPr lang="en-US" altLang="en-US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114800"/>
          </a:xfrm>
        </p:spPr>
        <p:txBody>
          <a:bodyPr/>
          <a:lstStyle/>
          <a:p>
            <a:r>
              <a:rPr lang="en-US" altLang="en-US" dirty="0" smtClean="0"/>
              <a:t>Asymptotic theory was solved algebraically in </a:t>
            </a:r>
            <a:r>
              <a:rPr lang="en-US" altLang="en-US" dirty="0" smtClean="0"/>
              <a:t>all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parton</a:t>
            </a:r>
            <a:r>
              <a:rPr lang="en-US" altLang="en-US" dirty="0" smtClean="0"/>
              <a:t> sectors</a:t>
            </a:r>
          </a:p>
          <a:p>
            <a:r>
              <a:rPr lang="en-US" altLang="en-US" dirty="0" smtClean="0">
                <a:solidFill>
                  <a:srgbClr val="99CCFF"/>
                </a:solidFill>
              </a:rPr>
              <a:t>Can use complete set of solutions to </a:t>
            </a:r>
            <a:r>
              <a:rPr lang="en-US" altLang="en-US" dirty="0" smtClean="0">
                <a:solidFill>
                  <a:srgbClr val="99CCFF"/>
                </a:solidFill>
              </a:rPr>
              <a:t>solve full theory numerically with exponential convergence</a:t>
            </a:r>
          </a:p>
          <a:p>
            <a:pPr lvl="1"/>
            <a:r>
              <a:rPr lang="en-US" altLang="en-US" dirty="0" smtClean="0">
                <a:solidFill>
                  <a:srgbClr val="99CCFF"/>
                </a:solidFill>
              </a:rPr>
              <a:t>basis function ansatz, but </a:t>
            </a:r>
            <a:r>
              <a:rPr lang="en-US" altLang="en-US" dirty="0" err="1" smtClean="0">
                <a:solidFill>
                  <a:srgbClr val="99CCFF"/>
                </a:solidFill>
              </a:rPr>
              <a:t>symmetrization</a:t>
            </a:r>
            <a:r>
              <a:rPr lang="en-US" altLang="en-US" dirty="0" smtClean="0">
                <a:solidFill>
                  <a:srgbClr val="99CCFF"/>
                </a:solidFill>
              </a:rPr>
              <a:t> costs exponential also</a:t>
            </a:r>
          </a:p>
          <a:p>
            <a:r>
              <a:rPr lang="en-US" altLang="en-US" dirty="0" smtClean="0"/>
              <a:t>Can use </a:t>
            </a:r>
            <a:r>
              <a:rPr lang="en-US" altLang="en-US" dirty="0" err="1" smtClean="0"/>
              <a:t>eLCQ</a:t>
            </a:r>
            <a:r>
              <a:rPr lang="en-US" altLang="en-US" dirty="0" smtClean="0"/>
              <a:t> method to tackle other theories</a:t>
            </a:r>
          </a:p>
          <a:p>
            <a:pPr lvl="1"/>
            <a:r>
              <a:rPr lang="en-US" altLang="en-US" dirty="0" smtClean="0"/>
              <a:t>Certainly with </a:t>
            </a:r>
            <a:r>
              <a:rPr lang="en-US" altLang="en-US" dirty="0" err="1" smtClean="0"/>
              <a:t>adjoint</a:t>
            </a:r>
            <a:r>
              <a:rPr lang="en-US" altLang="en-US" dirty="0" smtClean="0"/>
              <a:t> degrees of freedom</a:t>
            </a:r>
          </a:p>
          <a:p>
            <a:pPr lvl="1"/>
            <a:r>
              <a:rPr lang="en-US" altLang="en-US" dirty="0" smtClean="0"/>
              <a:t>Possibly higher dimensions, since group structure seems independent of space-time symmetries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Thanks for your attention!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Not used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FF3399"/>
                </a:solidFill>
              </a:rPr>
              <a:t>Works!</a:t>
            </a:r>
            <a:r>
              <a:rPr lang="en-US" sz="3600" dirty="0"/>
              <a:t> </a:t>
            </a:r>
            <a:r>
              <a:rPr lang="en-US" sz="3600" dirty="0" smtClean="0"/>
              <a:t>Massive Four-Parton </a:t>
            </a:r>
            <a:r>
              <a:rPr lang="en-US" sz="3600" dirty="0" err="1" smtClean="0"/>
              <a:t>Eigenfunctions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>
                <a:solidFill>
                  <a:srgbClr val="99CCFF"/>
                </a:solidFill>
              </a:rPr>
              <a:t>Numerical (solid) vs. Algebraic (dashed)</a:t>
            </a:r>
            <a:endParaRPr lang="en-US" sz="2800" dirty="0">
              <a:solidFill>
                <a:srgbClr val="99CC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019800"/>
            <a:ext cx="77724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b="1" dirty="0" smtClean="0">
                <a:solidFill>
                  <a:srgbClr val="00FF00"/>
                </a:solidFill>
              </a:rPr>
              <a:t>T+    (even) </a:t>
            </a:r>
            <a:r>
              <a:rPr lang="en-US" dirty="0" smtClean="0"/>
              <a:t>under string reversal </a:t>
            </a:r>
            <a:r>
              <a:rPr lang="en-US" b="1" dirty="0" smtClean="0">
                <a:solidFill>
                  <a:srgbClr val="FF3300"/>
                </a:solidFill>
              </a:rPr>
              <a:t>(odd)   T – </a:t>
            </a:r>
            <a:r>
              <a:rPr lang="en-US" dirty="0" smtClean="0"/>
              <a:t>	 	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422" y="1523999"/>
            <a:ext cx="4521993" cy="4495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" y="1524000"/>
            <a:ext cx="4562368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2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F</a:t>
            </a:r>
            <a:r>
              <a:rPr lang="en-US" dirty="0" smtClean="0"/>
              <a:t>ormal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5" y="1752600"/>
            <a:ext cx="9070855" cy="484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8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43107" y="228600"/>
            <a:ext cx="8991600" cy="1143000"/>
          </a:xfrm>
        </p:spPr>
        <p:txBody>
          <a:bodyPr/>
          <a:lstStyle/>
          <a:p>
            <a:r>
              <a:rPr lang="en-US" altLang="en-US" dirty="0" smtClean="0"/>
              <a:t>Start with asymptotic </a:t>
            </a:r>
            <a:r>
              <a:rPr lang="en-US" altLang="en-US" dirty="0" smtClean="0"/>
              <a:t>Theory: </a:t>
            </a:r>
            <a:r>
              <a:rPr lang="en-US" altLang="en-US" dirty="0" err="1" smtClean="0">
                <a:solidFill>
                  <a:srgbClr val="99CCFF"/>
                </a:solidFill>
              </a:rPr>
              <a:t>H</a:t>
            </a:r>
            <a:r>
              <a:rPr lang="en-US" altLang="en-US" baseline="-25000" dirty="0" err="1" smtClean="0">
                <a:solidFill>
                  <a:srgbClr val="99CCFF"/>
                </a:solidFill>
              </a:rPr>
              <a:t>asympt</a:t>
            </a:r>
            <a:r>
              <a:rPr lang="en-US" altLang="en-US" dirty="0" smtClean="0">
                <a:solidFill>
                  <a:srgbClr val="99CCFF"/>
                </a:solidFill>
              </a:rPr>
              <a:t>=</a:t>
            </a:r>
            <a:r>
              <a:rPr lang="en-US" altLang="en-US" dirty="0" err="1" smtClean="0">
                <a:solidFill>
                  <a:srgbClr val="99CCFF"/>
                </a:solidFill>
              </a:rPr>
              <a:t>H</a:t>
            </a:r>
            <a:r>
              <a:rPr lang="en-US" altLang="en-US" baseline="-25000" dirty="0" err="1" smtClean="0">
                <a:solidFill>
                  <a:srgbClr val="99CCFF"/>
                </a:solidFill>
              </a:rPr>
              <a:t>ren</a:t>
            </a:r>
            <a:r>
              <a:rPr lang="en-US" altLang="en-US" dirty="0" err="1" smtClean="0">
                <a:solidFill>
                  <a:srgbClr val="99CCFF"/>
                </a:solidFill>
              </a:rPr>
              <a:t>+H</a:t>
            </a:r>
            <a:r>
              <a:rPr lang="en-US" altLang="en-US" baseline="-25000" dirty="0" err="1" smtClean="0">
                <a:solidFill>
                  <a:srgbClr val="99CCFF"/>
                </a:solidFill>
              </a:rPr>
              <a:t>PC,s</a:t>
            </a:r>
            <a:r>
              <a:rPr lang="en-US" altLang="en-US" dirty="0" smtClean="0"/>
              <a:t>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Since </a:t>
            </a:r>
            <a:r>
              <a:rPr lang="en-US" altLang="en-US" dirty="0" err="1" smtClean="0"/>
              <a:t>parton</a:t>
            </a:r>
            <a:r>
              <a:rPr lang="en-US" altLang="en-US" dirty="0" smtClean="0"/>
              <a:t> number violation is disallowed, the asymptotic theory splits into decoupled sectors of fixed </a:t>
            </a:r>
            <a:r>
              <a:rPr lang="en-US" altLang="en-US" dirty="0" err="1" smtClean="0"/>
              <a:t>parton</a:t>
            </a:r>
            <a:r>
              <a:rPr lang="en-US" altLang="en-US" dirty="0" smtClean="0"/>
              <a:t> number</a:t>
            </a:r>
          </a:p>
          <a:p>
            <a:endParaRPr lang="en-US" altLang="en-US" dirty="0" smtClean="0"/>
          </a:p>
          <a:p>
            <a:r>
              <a:rPr lang="en-US" altLang="en-US" dirty="0" err="1" smtClean="0"/>
              <a:t>Wavefunctions</a:t>
            </a:r>
            <a:r>
              <a:rPr lang="en-US" altLang="en-US" dirty="0" smtClean="0"/>
              <a:t> are determined by ‘t </a:t>
            </a:r>
            <a:r>
              <a:rPr lang="en-US" altLang="en-US" dirty="0" err="1" smtClean="0"/>
              <a:t>Hooft</a:t>
            </a:r>
            <a:r>
              <a:rPr lang="en-US" altLang="en-US" dirty="0" smtClean="0"/>
              <a:t>-like integral equations </a:t>
            </a:r>
            <a:r>
              <a:rPr lang="en-US" altLang="en-US" sz="2400" dirty="0" smtClean="0">
                <a:solidFill>
                  <a:srgbClr val="33CCFF"/>
                </a:solidFill>
              </a:rPr>
              <a:t>(</a:t>
            </a:r>
            <a:r>
              <a:rPr lang="en-US" altLang="en-US" sz="2400" i="1" dirty="0" smtClean="0">
                <a:solidFill>
                  <a:srgbClr val="33CCFF"/>
                </a:solidFill>
              </a:rPr>
              <a:t>x</a:t>
            </a:r>
            <a:r>
              <a:rPr lang="en-US" altLang="en-US" sz="2400" i="1" baseline="-25000" dirty="0" smtClean="0">
                <a:solidFill>
                  <a:srgbClr val="33CCFF"/>
                </a:solidFill>
              </a:rPr>
              <a:t>i</a:t>
            </a:r>
            <a:r>
              <a:rPr lang="en-US" altLang="en-US" sz="2400" dirty="0" smtClean="0">
                <a:solidFill>
                  <a:srgbClr val="33CCFF"/>
                </a:solidFill>
              </a:rPr>
              <a:t> are momentum fractions)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3538"/>
            <a:ext cx="909637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5600700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3054350"/>
            <a:ext cx="54387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38200" y="2286000"/>
            <a:ext cx="944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r =3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10000" y="4287838"/>
            <a:ext cx="944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r =4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\\ocHome\faculty2\UTrittmann\TrittmannDocuments\Talks\CoffeTalkFigures2012\plot_l100_130400_ev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752600"/>
            <a:ext cx="43053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QCD</a:t>
            </a:r>
            <a:r>
              <a:rPr lang="en-US" altLang="en-US" sz="3200" baseline="-25000" dirty="0"/>
              <a:t>2A</a:t>
            </a:r>
            <a:r>
              <a:rPr lang="en-US" altLang="en-US" sz="3200" dirty="0"/>
              <a:t> is </a:t>
            </a:r>
            <a:r>
              <a:rPr lang="en-US" altLang="en-US" sz="3200" dirty="0" smtClean="0"/>
              <a:t>a 2D </a:t>
            </a:r>
            <a:r>
              <a:rPr lang="en-US" altLang="en-US" sz="3200" dirty="0"/>
              <a:t>theory of quarks in the </a:t>
            </a:r>
            <a:r>
              <a:rPr lang="en-US" altLang="en-US" sz="3200" dirty="0" err="1"/>
              <a:t>adjoint</a:t>
            </a:r>
            <a:r>
              <a:rPr lang="en-US" altLang="en-US" sz="3200" dirty="0"/>
              <a:t> representation coupled by non-dynamical gluon fields </a:t>
            </a:r>
            <a:r>
              <a:rPr lang="en-US" altLang="en-US" sz="2400" dirty="0" smtClean="0"/>
              <a:t>(“matrix quarks”)</a:t>
            </a:r>
            <a:endParaRPr lang="en-US" altLang="en-US" sz="4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3010" y="1447800"/>
            <a:ext cx="4953000" cy="51816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The Problem: all known approaches are cluttered with multi-particle </a:t>
            </a:r>
            <a:r>
              <a:rPr lang="en-US" altLang="en-US" sz="2400" dirty="0" smtClean="0"/>
              <a:t>states (MPS)</a:t>
            </a:r>
          </a:p>
          <a:p>
            <a:pPr eaLnBrk="1" hangingPunct="1"/>
            <a:r>
              <a:rPr lang="en-US" altLang="en-US" sz="2400" dirty="0" smtClean="0"/>
              <a:t>We </a:t>
            </a:r>
            <a:r>
              <a:rPr lang="en-US" altLang="en-US" sz="2400" dirty="0" smtClean="0"/>
              <a:t>want “the” bound-states, i.e. single-particle states (SPS)</a:t>
            </a:r>
          </a:p>
          <a:p>
            <a:pPr eaLnBrk="1" hangingPunct="1"/>
            <a:r>
              <a:rPr lang="en-US" altLang="en-US" sz="2400" dirty="0" smtClean="0"/>
              <a:t>Get also tensor products of these SPS with relative </a:t>
            </a:r>
            <a:r>
              <a:rPr lang="en-US" altLang="en-US" sz="2400" dirty="0" smtClean="0"/>
              <a:t>momentum</a:t>
            </a:r>
          </a:p>
          <a:p>
            <a:pPr eaLnBrk="1" hangingPunct="1"/>
            <a:r>
              <a:rPr lang="en-US" altLang="en-US" sz="2400" dirty="0"/>
              <a:t>SPS interact with MPS! </a:t>
            </a:r>
            <a:endParaRPr lang="en-US" altLang="en-US" sz="2400" dirty="0" smtClean="0"/>
          </a:p>
          <a:p>
            <a:pPr marL="0" indent="0" eaLnBrk="1" hangingPunct="1">
              <a:buNone/>
            </a:pPr>
            <a:r>
              <a:rPr lang="en-US" altLang="en-US" sz="1200" dirty="0">
                <a:solidFill>
                  <a:srgbClr val="FF0000"/>
                </a:solidFill>
              </a:rPr>
              <a:t> </a:t>
            </a:r>
            <a:r>
              <a:rPr lang="en-US" altLang="en-US" sz="1200" dirty="0" smtClean="0">
                <a:solidFill>
                  <a:srgbClr val="FF0000"/>
                </a:solidFill>
              </a:rPr>
              <a:t>                                                 </a:t>
            </a:r>
            <a:r>
              <a:rPr lang="en-US" altLang="en-US" sz="1800" dirty="0" smtClean="0">
                <a:solidFill>
                  <a:srgbClr val="FF0000"/>
                </a:solidFill>
              </a:rPr>
              <a:t>(</a:t>
            </a:r>
            <a:r>
              <a:rPr lang="en-US" altLang="en-US" sz="1800" dirty="0">
                <a:solidFill>
                  <a:srgbClr val="FF0000"/>
                </a:solidFill>
              </a:rPr>
              <a:t>kink in trajectory</a:t>
            </a:r>
            <a:r>
              <a:rPr lang="en-US" altLang="en-US" sz="1800" dirty="0" smtClean="0">
                <a:solidFill>
                  <a:srgbClr val="FF0000"/>
                </a:solidFill>
              </a:rPr>
              <a:t>)</a:t>
            </a:r>
            <a:endParaRPr lang="en-US" altLang="en-US" sz="2400" dirty="0" smtClean="0"/>
          </a:p>
          <a:p>
            <a:pPr lvl="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FFFFFF"/>
                </a:solidFill>
              </a:rPr>
              <a:t>DLCQ calculation shown, but </a:t>
            </a:r>
            <a:r>
              <a:rPr lang="en-US" altLang="en-US" sz="2000" dirty="0" smtClean="0">
                <a:solidFill>
                  <a:srgbClr val="FFFFFF"/>
                </a:solidFill>
              </a:rPr>
              <a:t>typical </a:t>
            </a:r>
            <a:r>
              <a:rPr lang="en-US" altLang="en-US" sz="1100" dirty="0" smtClean="0">
                <a:solidFill>
                  <a:srgbClr val="99CCFF"/>
                </a:solidFill>
              </a:rPr>
              <a:t>(see </a:t>
            </a:r>
            <a:r>
              <a:rPr lang="en-US" altLang="en-US" sz="1100" dirty="0">
                <a:solidFill>
                  <a:srgbClr val="99CCFF"/>
                </a:solidFill>
              </a:rPr>
              <a:t>Katz et al </a:t>
            </a:r>
            <a:r>
              <a:rPr lang="en-US" sz="1100" b="1" dirty="0">
                <a:solidFill>
                  <a:srgbClr val="99CCFF"/>
                </a:solidFill>
              </a:rPr>
              <a:t>JHEP 1405 (2014) 143</a:t>
            </a:r>
            <a:r>
              <a:rPr lang="en-US" altLang="en-US" sz="1100" dirty="0" smtClean="0">
                <a:solidFill>
                  <a:srgbClr val="99CCFF"/>
                </a:solidFill>
              </a:rPr>
              <a:t>)</a:t>
            </a:r>
            <a:endParaRPr lang="en-US" altLang="en-US" sz="1200" dirty="0">
              <a:solidFill>
                <a:srgbClr val="99CCFF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 smtClean="0">
                <a:solidFill>
                  <a:srgbClr val="00FF00"/>
                </a:solidFill>
                <a:sym typeface="Wingdings" panose="05000000000000000000" pitchFamily="2" charset="2"/>
              </a:rPr>
              <a:t> Need to solve theory with 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0FF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400" dirty="0" smtClean="0">
                <a:solidFill>
                  <a:srgbClr val="00FF00"/>
                </a:solidFill>
                <a:sym typeface="Wingdings" panose="05000000000000000000" pitchFamily="2" charset="2"/>
              </a:rPr>
              <a:t>     new method  </a:t>
            </a:r>
            <a:r>
              <a:rPr lang="en-US" altLang="en-US" sz="2400" dirty="0" err="1">
                <a:solidFill>
                  <a:srgbClr val="00FF00"/>
                </a:solidFill>
                <a:sym typeface="Wingdings" panose="05000000000000000000" pitchFamily="2" charset="2"/>
              </a:rPr>
              <a:t>e</a:t>
            </a:r>
            <a:r>
              <a:rPr lang="en-US" altLang="en-US" sz="2400" dirty="0" err="1" smtClean="0">
                <a:solidFill>
                  <a:srgbClr val="00FF00"/>
                </a:solidFill>
                <a:sym typeface="Wingdings" panose="05000000000000000000" pitchFamily="2" charset="2"/>
              </a:rPr>
              <a:t>LCQ</a:t>
            </a:r>
            <a:endParaRPr lang="en-US" altLang="en-US" sz="2400" dirty="0" smtClean="0">
              <a:solidFill>
                <a:srgbClr val="00FF00"/>
              </a:solidFill>
            </a:endParaRPr>
          </a:p>
          <a:p>
            <a:pPr eaLnBrk="1" hangingPunct="1"/>
            <a:endParaRPr lang="en-US" altLang="en-US" sz="2800" dirty="0" smtClean="0">
              <a:solidFill>
                <a:srgbClr val="00FF00"/>
              </a:solidFill>
            </a:endParaRPr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7239000" y="3048000"/>
            <a:ext cx="1800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99CCFF"/>
                </a:solidFill>
              </a:rPr>
              <a:t>NPB 587(2000)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99CCFF"/>
                </a:solidFill>
              </a:rPr>
              <a:t>PRD 66 (2002)</a:t>
            </a:r>
          </a:p>
        </p:txBody>
      </p:sp>
      <p:cxnSp>
        <p:nvCxnSpPr>
          <p:cNvPr id="5126" name="Straight Arrow Connector 2"/>
          <p:cNvCxnSpPr>
            <a:cxnSpLocks noChangeShapeType="1"/>
          </p:cNvCxnSpPr>
          <p:nvPr/>
        </p:nvCxnSpPr>
        <p:spPr bwMode="auto">
          <a:xfrm flipH="1" flipV="1">
            <a:off x="6934200" y="4572000"/>
            <a:ext cx="609600" cy="1752600"/>
          </a:xfrm>
          <a:prstGeom prst="straightConnector1">
            <a:avLst/>
          </a:prstGeom>
          <a:noFill/>
          <a:ln w="19050" algn="ctr">
            <a:solidFill>
              <a:schemeClr val="accent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7" name="TextBox 8"/>
          <p:cNvSpPr txBox="1">
            <a:spLocks noChangeArrowheads="1"/>
          </p:cNvSpPr>
          <p:nvPr/>
        </p:nvSpPr>
        <p:spPr bwMode="auto">
          <a:xfrm>
            <a:off x="5105400" y="6248400"/>
            <a:ext cx="36118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C000"/>
                </a:solidFill>
              </a:rPr>
              <a:t>Group of </a:t>
            </a:r>
            <a:r>
              <a:rPr lang="en-US" altLang="en-US" sz="2400" dirty="0" smtClean="0">
                <a:solidFill>
                  <a:srgbClr val="FFC000"/>
                </a:solidFill>
              </a:rPr>
              <a:t>approximate</a:t>
            </a:r>
            <a:r>
              <a:rPr lang="en-US" altLang="en-US" sz="2400" dirty="0" smtClean="0">
                <a:solidFill>
                  <a:srgbClr val="FFC000"/>
                </a:solidFill>
              </a:rPr>
              <a:t> MPS</a:t>
            </a:r>
            <a:endParaRPr lang="en-US" altLang="en-US" sz="2400" dirty="0">
              <a:solidFill>
                <a:srgbClr val="FFC000"/>
              </a:solidFill>
            </a:endParaRPr>
          </a:p>
        </p:txBody>
      </p:sp>
      <p:cxnSp>
        <p:nvCxnSpPr>
          <p:cNvPr id="5128" name="Straight Arrow Connector 10"/>
          <p:cNvCxnSpPr>
            <a:cxnSpLocks noChangeShapeType="1"/>
          </p:cNvCxnSpPr>
          <p:nvPr/>
        </p:nvCxnSpPr>
        <p:spPr bwMode="auto">
          <a:xfrm>
            <a:off x="4191000" y="3048000"/>
            <a:ext cx="1219200" cy="1981200"/>
          </a:xfrm>
          <a:prstGeom prst="straightConnector1">
            <a:avLst/>
          </a:prstGeom>
          <a:noFill/>
          <a:ln w="19050" algn="ctr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29" name="Straight Arrow Connector 15"/>
          <p:cNvCxnSpPr>
            <a:cxnSpLocks noChangeShapeType="1"/>
          </p:cNvCxnSpPr>
          <p:nvPr/>
        </p:nvCxnSpPr>
        <p:spPr bwMode="auto">
          <a:xfrm>
            <a:off x="4419600" y="2971800"/>
            <a:ext cx="1066800" cy="304800"/>
          </a:xfrm>
          <a:prstGeom prst="straightConnector1">
            <a:avLst/>
          </a:prstGeom>
          <a:noFill/>
          <a:ln w="19050" algn="ctr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5486400" y="3810000"/>
            <a:ext cx="1916113" cy="838200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7" name="Oval 1"/>
          <p:cNvSpPr>
            <a:spLocks noChangeArrowheads="1"/>
          </p:cNvSpPr>
          <p:nvPr/>
        </p:nvSpPr>
        <p:spPr bwMode="auto">
          <a:xfrm>
            <a:off x="6096000" y="3276600"/>
            <a:ext cx="447675" cy="3810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4876800" y="3505200"/>
            <a:ext cx="8969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</a:rPr>
              <a:t>Trouble!</a:t>
            </a:r>
          </a:p>
        </p:txBody>
      </p:sp>
      <p:cxnSp>
        <p:nvCxnSpPr>
          <p:cNvPr id="19" name="Straight Arrow Connector 16"/>
          <p:cNvCxnSpPr>
            <a:cxnSpLocks noChangeShapeType="1"/>
          </p:cNvCxnSpPr>
          <p:nvPr/>
        </p:nvCxnSpPr>
        <p:spPr bwMode="auto">
          <a:xfrm flipH="1">
            <a:off x="4267200" y="3716338"/>
            <a:ext cx="609600" cy="703262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6"/>
          <p:cNvCxnSpPr>
            <a:cxnSpLocks noChangeShapeType="1"/>
          </p:cNvCxnSpPr>
          <p:nvPr/>
        </p:nvCxnSpPr>
        <p:spPr bwMode="auto">
          <a:xfrm flipV="1">
            <a:off x="5638800" y="3429000"/>
            <a:ext cx="450850" cy="76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1143000"/>
          </a:xfrm>
        </p:spPr>
        <p:txBody>
          <a:bodyPr/>
          <a:lstStyle/>
          <a:p>
            <a:r>
              <a:rPr lang="en-US" altLang="en-US" sz="4000" smtClean="0"/>
              <a:t>Generalize: add </a:t>
            </a:r>
            <a:r>
              <a:rPr lang="en-US" altLang="en-US" sz="4000" smtClean="0">
                <a:solidFill>
                  <a:srgbClr val="99CCFF"/>
                </a:solidFill>
              </a:rPr>
              <a:t>non-</a:t>
            </a:r>
            <a:r>
              <a:rPr lang="en-US" altLang="en-US" sz="4000" smtClean="0"/>
              <a:t>singular operators</a:t>
            </a:r>
          </a:p>
        </p:txBody>
      </p:sp>
      <p:pic>
        <p:nvPicPr>
          <p:cNvPr id="13315" name="Picture 4" descr="\\ocHome\faculty2\UTrittmann\TrittmannDocuments\Talks\CoffeTalkFigures2012\Sabphi3SingR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71600"/>
            <a:ext cx="5410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Content Placeholder 1"/>
          <p:cNvSpPr>
            <a:spLocks noGrp="1"/>
          </p:cNvSpPr>
          <p:nvPr>
            <p:ph idx="1"/>
          </p:nvPr>
        </p:nvSpPr>
        <p:spPr>
          <a:xfrm>
            <a:off x="23813" y="1828800"/>
            <a:ext cx="3557587" cy="4572000"/>
          </a:xfrm>
        </p:spPr>
        <p:txBody>
          <a:bodyPr/>
          <a:lstStyle/>
          <a:p>
            <a:r>
              <a:rPr lang="en-US" altLang="en-US" sz="2800" smtClean="0"/>
              <a:t>Adding regular operators gives similar eigenfunctions but shifts masses dramatically</a:t>
            </a:r>
          </a:p>
          <a:p>
            <a:endParaRPr lang="en-US" altLang="en-US" sz="2800" smtClean="0"/>
          </a:p>
          <a:p>
            <a:r>
              <a:rPr lang="en-US" altLang="en-US" sz="2000" smtClean="0">
                <a:solidFill>
                  <a:srgbClr val="99CCFF"/>
                </a:solidFill>
              </a:rPr>
              <a:t>Dashed lines: EFs with just singular terms (from previous slide)</a:t>
            </a:r>
          </a:p>
          <a:p>
            <a:r>
              <a:rPr lang="en-US" altLang="en-US" sz="2000" smtClean="0">
                <a:solidFill>
                  <a:srgbClr val="99CCFF"/>
                </a:solidFill>
              </a:rPr>
              <a:t>Here: shift by constant WF of previously massless state</a:t>
            </a:r>
          </a:p>
        </p:txBody>
      </p:sp>
      <p:cxnSp>
        <p:nvCxnSpPr>
          <p:cNvPr id="13317" name="Straight Arrow Connector 2"/>
          <p:cNvCxnSpPr>
            <a:cxnSpLocks noChangeShapeType="1"/>
          </p:cNvCxnSpPr>
          <p:nvPr/>
        </p:nvCxnSpPr>
        <p:spPr bwMode="auto">
          <a:xfrm flipV="1">
            <a:off x="3276600" y="5505450"/>
            <a:ext cx="922338" cy="209550"/>
          </a:xfrm>
          <a:prstGeom prst="straightConnector1">
            <a:avLst/>
          </a:prstGeom>
          <a:noFill/>
          <a:ln w="19050" algn="ctr">
            <a:solidFill>
              <a:srgbClr val="99CC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18" name="Straight Arrow Connector 8"/>
          <p:cNvCxnSpPr>
            <a:cxnSpLocks noChangeShapeType="1"/>
          </p:cNvCxnSpPr>
          <p:nvPr/>
        </p:nvCxnSpPr>
        <p:spPr bwMode="auto">
          <a:xfrm flipV="1">
            <a:off x="3267075" y="6172200"/>
            <a:ext cx="922338" cy="209550"/>
          </a:xfrm>
          <a:prstGeom prst="straightConnector1">
            <a:avLst/>
          </a:prstGeom>
          <a:noFill/>
          <a:ln w="19050" algn="ctr">
            <a:solidFill>
              <a:srgbClr val="99CC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20444" y="152400"/>
            <a:ext cx="8991600" cy="1143000"/>
          </a:xfrm>
        </p:spPr>
        <p:txBody>
          <a:bodyPr/>
          <a:lstStyle/>
          <a:p>
            <a:r>
              <a:rPr lang="en-US" altLang="en-US" sz="3600" dirty="0" smtClean="0"/>
              <a:t>Algebraic </a:t>
            </a:r>
            <a:r>
              <a:rPr lang="en-US" altLang="en-US" sz="3600" dirty="0" smtClean="0"/>
              <a:t>Solution of  the Asymptotic </a:t>
            </a:r>
            <a:r>
              <a:rPr lang="en-US" altLang="en-US" sz="3600" dirty="0" smtClean="0"/>
              <a:t>Theory I</a:t>
            </a:r>
            <a:endParaRPr lang="en-US" altLang="en-US" sz="3600" dirty="0" smtClean="0"/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15399" cy="4953000"/>
          </a:xfrm>
        </p:spPr>
        <p:txBody>
          <a:bodyPr/>
          <a:lstStyle/>
          <a:p>
            <a:pPr>
              <a:defRPr/>
            </a:pPr>
            <a:r>
              <a:rPr lang="en-US" altLang="en-US" sz="2800" dirty="0"/>
              <a:t>Since </a:t>
            </a:r>
            <a:r>
              <a:rPr lang="en-US" altLang="en-US" sz="2800" dirty="0" err="1"/>
              <a:t>parton</a:t>
            </a:r>
            <a:r>
              <a:rPr lang="en-US" altLang="en-US" sz="2800" dirty="0"/>
              <a:t> number violation is disallowed, the asymptotic theory splits into decoupled sectors of fixed </a:t>
            </a:r>
            <a:r>
              <a:rPr lang="en-US" altLang="en-US" sz="2800" dirty="0" err="1"/>
              <a:t>parton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number</a:t>
            </a:r>
          </a:p>
          <a:p>
            <a:pPr>
              <a:defRPr/>
            </a:pPr>
            <a:r>
              <a:rPr lang="en-US" altLang="en-US" sz="2800" dirty="0" err="1">
                <a:solidFill>
                  <a:srgbClr val="99CCFF"/>
                </a:solidFill>
              </a:rPr>
              <a:t>Wavefunctions</a:t>
            </a:r>
            <a:r>
              <a:rPr lang="en-US" altLang="en-US" sz="2800" dirty="0">
                <a:solidFill>
                  <a:srgbClr val="99CCFF"/>
                </a:solidFill>
              </a:rPr>
              <a:t> are determined by ‘t </a:t>
            </a:r>
            <a:r>
              <a:rPr lang="en-US" altLang="en-US" sz="2800" dirty="0" err="1">
                <a:solidFill>
                  <a:srgbClr val="99CCFF"/>
                </a:solidFill>
              </a:rPr>
              <a:t>Hooft</a:t>
            </a:r>
            <a:r>
              <a:rPr lang="en-US" altLang="en-US" sz="2800" dirty="0">
                <a:solidFill>
                  <a:srgbClr val="99CCFF"/>
                </a:solidFill>
              </a:rPr>
              <a:t>-like integral equations</a:t>
            </a:r>
          </a:p>
          <a:p>
            <a:pPr>
              <a:defRPr/>
            </a:pPr>
            <a:r>
              <a:rPr lang="en-US" sz="2800" dirty="0" smtClean="0"/>
              <a:t>Need </a:t>
            </a:r>
            <a:r>
              <a:rPr lang="en-US" sz="2800" dirty="0"/>
              <a:t>to fulfill “boundary conditions” (BCs)</a:t>
            </a:r>
          </a:p>
          <a:p>
            <a:pPr lvl="1">
              <a:defRPr/>
            </a:pPr>
            <a:r>
              <a:rPr lang="en-US" sz="2400" dirty="0">
                <a:solidFill>
                  <a:srgbClr val="99CCFF"/>
                </a:solidFill>
              </a:rPr>
              <a:t>Pseudo-</a:t>
            </a:r>
            <a:r>
              <a:rPr lang="en-US" sz="2400" dirty="0" err="1">
                <a:solidFill>
                  <a:srgbClr val="99CCFF"/>
                </a:solidFill>
              </a:rPr>
              <a:t>cyclicity</a:t>
            </a:r>
            <a:r>
              <a:rPr lang="en-US" sz="2400" dirty="0">
                <a:solidFill>
                  <a:srgbClr val="99CCFF"/>
                </a:solidFill>
              </a:rPr>
              <a:t>:</a:t>
            </a:r>
          </a:p>
          <a:p>
            <a:pPr lvl="1">
              <a:defRPr/>
            </a:pPr>
            <a:r>
              <a:rPr lang="en-US" sz="2400" dirty="0" err="1">
                <a:solidFill>
                  <a:srgbClr val="99CCFF"/>
                </a:solidFill>
              </a:rPr>
              <a:t>Hermiticity</a:t>
            </a:r>
            <a:r>
              <a:rPr lang="en-US" sz="2400" dirty="0">
                <a:solidFill>
                  <a:srgbClr val="99CCFF"/>
                </a:solidFill>
              </a:rPr>
              <a:t> (if quarks are massive): </a:t>
            </a:r>
            <a:endParaRPr lang="en-US" altLang="en-US" sz="2400" dirty="0"/>
          </a:p>
          <a:p>
            <a:r>
              <a:rPr lang="en-US" altLang="en-US" sz="2800" dirty="0" smtClean="0"/>
              <a:t>Use s</a:t>
            </a:r>
            <a:r>
              <a:rPr lang="en-US" altLang="en-US" sz="2800" dirty="0" smtClean="0"/>
              <a:t>inusoidal </a:t>
            </a:r>
            <a:r>
              <a:rPr lang="en-US" altLang="en-US" sz="2800" dirty="0" smtClean="0"/>
              <a:t>ansatz with correct number of excitation numbers: </a:t>
            </a:r>
            <a:r>
              <a:rPr lang="en-US" altLang="en-US" sz="2800" i="1" dirty="0" err="1" smtClean="0"/>
              <a:t>n</a:t>
            </a:r>
            <a:r>
              <a:rPr lang="en-US" altLang="en-US" sz="2800" i="1" baseline="-25000" dirty="0" err="1" smtClean="0"/>
              <a:t>i</a:t>
            </a:r>
            <a:r>
              <a:rPr lang="en-US" altLang="en-US" sz="2800" i="1" dirty="0" smtClean="0"/>
              <a:t> </a:t>
            </a:r>
            <a:r>
              <a:rPr lang="en-US" altLang="en-US" sz="2800" dirty="0" smtClean="0"/>
              <a:t> </a:t>
            </a:r>
            <a:r>
              <a:rPr lang="en-US" altLang="en-US" sz="2800" dirty="0" smtClean="0"/>
              <a:t>;  </a:t>
            </a:r>
            <a:r>
              <a:rPr lang="en-US" altLang="en-US" sz="2800" i="1" dirty="0" err="1" smtClean="0"/>
              <a:t>i</a:t>
            </a:r>
            <a:r>
              <a:rPr lang="en-US" altLang="en-US" sz="2800" dirty="0" smtClean="0"/>
              <a:t> = 1…</a:t>
            </a:r>
            <a:r>
              <a:rPr lang="en-US" altLang="en-US" sz="2800" i="1" dirty="0" smtClean="0"/>
              <a:t>r</a:t>
            </a:r>
            <a:r>
              <a:rPr lang="en-US" altLang="en-US" sz="2800" dirty="0" smtClean="0"/>
              <a:t>-1 </a:t>
            </a:r>
          </a:p>
          <a:p>
            <a:endParaRPr lang="en-US" altLang="en-US" sz="700" dirty="0" smtClean="0"/>
          </a:p>
          <a:p>
            <a:endParaRPr lang="en-US" altLang="en-US" sz="2800" b="1" dirty="0" smtClean="0">
              <a:solidFill>
                <a:schemeClr val="bg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791200"/>
            <a:ext cx="6019800" cy="935113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86200"/>
            <a:ext cx="43719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43400"/>
            <a:ext cx="23383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71800"/>
            <a:ext cx="5972175" cy="55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343400"/>
            <a:ext cx="44291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7010400" y="4343400"/>
            <a:ext cx="1457325" cy="7429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2514600" y="4343400"/>
            <a:ext cx="1524000" cy="7429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88" y="1516063"/>
            <a:ext cx="87630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“</a:t>
            </a:r>
            <a:r>
              <a:rPr lang="en-US" dirty="0" err="1" smtClean="0"/>
              <a:t>Adjoint</a:t>
            </a:r>
            <a:r>
              <a:rPr lang="en-US" dirty="0" smtClean="0"/>
              <a:t> </a:t>
            </a:r>
            <a:r>
              <a:rPr lang="en-US" dirty="0" err="1" smtClean="0"/>
              <a:t>t’Hooft</a:t>
            </a:r>
            <a:r>
              <a:rPr lang="en-US" dirty="0" smtClean="0"/>
              <a:t> </a:t>
            </a:r>
            <a:r>
              <a:rPr lang="en-US" dirty="0" err="1" smtClean="0"/>
              <a:t>eqns</a:t>
            </a:r>
            <a:r>
              <a:rPr lang="en-US" dirty="0" smtClean="0"/>
              <a:t>” are tricky to solve due to cyclic permutations of momentum fractions 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dirty="0" smtClean="0"/>
              <a:t> being added with alternating signs</a:t>
            </a:r>
          </a:p>
          <a:p>
            <a:pPr>
              <a:defRPr/>
            </a:pPr>
            <a:r>
              <a:rPr lang="en-US" dirty="0" smtClean="0"/>
              <a:t>But: Simply symmetrize </a:t>
            </a:r>
            <a:r>
              <a:rPr lang="en-US" dirty="0" err="1" smtClean="0"/>
              <a:t>ansatz</a:t>
            </a:r>
            <a:r>
              <a:rPr lang="en-US" dirty="0" smtClean="0"/>
              <a:t> under </a:t>
            </a:r>
          </a:p>
          <a:p>
            <a:pPr marL="0" indent="0">
              <a:buFontTx/>
              <a:buNone/>
              <a:defRPr/>
            </a:pPr>
            <a:r>
              <a:rPr lang="en-US" i="1" dirty="0" smtClean="0">
                <a:latin typeface="Algerian" panose="04020705040A02060702" pitchFamily="82" charset="0"/>
              </a:rPr>
              <a:t>	C</a:t>
            </a:r>
            <a:r>
              <a:rPr lang="en-US" dirty="0" smtClean="0"/>
              <a:t>: (x</a:t>
            </a:r>
            <a:r>
              <a:rPr lang="en-US" baseline="-25000" dirty="0" smtClean="0"/>
              <a:t>1</a:t>
            </a:r>
            <a:r>
              <a:rPr lang="en-US" dirty="0" smtClean="0"/>
              <a:t>, x</a:t>
            </a:r>
            <a:r>
              <a:rPr lang="en-US" baseline="-25000" dirty="0" smtClean="0"/>
              <a:t>2</a:t>
            </a:r>
            <a:r>
              <a:rPr lang="en-US" dirty="0" smtClean="0"/>
              <a:t>, x</a:t>
            </a:r>
            <a:r>
              <a:rPr lang="en-US" baseline="-25000" dirty="0" smtClean="0"/>
              <a:t>3</a:t>
            </a:r>
            <a:r>
              <a:rPr lang="en-US" dirty="0" smtClean="0"/>
              <a:t>,…</a:t>
            </a:r>
            <a:r>
              <a:rPr lang="en-US" dirty="0" err="1" smtClean="0"/>
              <a:t>x</a:t>
            </a:r>
            <a:r>
              <a:rPr lang="en-US" baseline="-25000" dirty="0" err="1" smtClean="0"/>
              <a:t>r</a:t>
            </a:r>
            <a:r>
              <a:rPr lang="en-US" dirty="0" smtClean="0"/>
              <a:t>) </a:t>
            </a:r>
            <a:r>
              <a:rPr lang="en-US" dirty="0" smtClean="0">
                <a:sym typeface="Wingdings" panose="05000000000000000000" pitchFamily="2" charset="2"/>
              </a:rPr>
              <a:t> (</a:t>
            </a:r>
            <a:r>
              <a:rPr lang="en-US" dirty="0" smtClean="0"/>
              <a:t>x</a:t>
            </a:r>
            <a:r>
              <a:rPr lang="en-US" baseline="-25000" dirty="0"/>
              <a:t>2</a:t>
            </a:r>
            <a:r>
              <a:rPr lang="en-US" dirty="0" smtClean="0"/>
              <a:t>, x</a:t>
            </a:r>
            <a:r>
              <a:rPr lang="en-US" baseline="-25000" dirty="0"/>
              <a:t>3</a:t>
            </a:r>
            <a:r>
              <a:rPr lang="en-US" dirty="0" smtClean="0"/>
              <a:t>, …</a:t>
            </a:r>
            <a:r>
              <a:rPr lang="en-US" dirty="0" err="1" smtClean="0"/>
              <a:t>x</a:t>
            </a:r>
            <a:r>
              <a:rPr lang="en-US" baseline="-25000" dirty="0" err="1" smtClean="0"/>
              <a:t>r</a:t>
            </a:r>
            <a:r>
              <a:rPr lang="en-US" baseline="-25000" dirty="0" smtClean="0"/>
              <a:t> </a:t>
            </a:r>
            <a:r>
              <a:rPr lang="en-US" dirty="0" smtClean="0"/>
              <a:t>,x</a:t>
            </a:r>
            <a:r>
              <a:rPr lang="en-US" baseline="-25000" dirty="0" smtClean="0"/>
              <a:t>1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pPr>
              <a:defRPr/>
            </a:pPr>
            <a:r>
              <a:rPr lang="en-US" dirty="0" smtClean="0"/>
              <a:t>Therefore:  </a:t>
            </a:r>
            <a:r>
              <a:rPr lang="en-US" dirty="0" err="1" smtClean="0">
                <a:solidFill>
                  <a:schemeClr val="bg2"/>
                </a:solidFill>
              </a:rPr>
              <a:t>ϕ</a:t>
            </a:r>
            <a:r>
              <a:rPr lang="en-US" baseline="-25000" dirty="0" err="1" smtClean="0">
                <a:solidFill>
                  <a:schemeClr val="bg2"/>
                </a:solidFill>
              </a:rPr>
              <a:t>r,sym</a:t>
            </a:r>
            <a:r>
              <a:rPr lang="en-US" dirty="0" smtClean="0">
                <a:solidFill>
                  <a:schemeClr val="bg2"/>
                </a:solidFill>
              </a:rPr>
              <a:t>(</a:t>
            </a:r>
            <a:r>
              <a:rPr lang="en-US" i="1" dirty="0" err="1" smtClean="0">
                <a:solidFill>
                  <a:schemeClr val="bg2"/>
                </a:solidFill>
              </a:rPr>
              <a:t>n</a:t>
            </a:r>
            <a:r>
              <a:rPr lang="en-US" i="1" baseline="-25000" dirty="0" err="1" smtClean="0">
                <a:solidFill>
                  <a:schemeClr val="bg2"/>
                </a:solidFill>
              </a:rPr>
              <a:t>i</a:t>
            </a:r>
            <a:r>
              <a:rPr lang="en-US" dirty="0" smtClean="0">
                <a:solidFill>
                  <a:schemeClr val="bg2"/>
                </a:solidFill>
              </a:rPr>
              <a:t>)</a:t>
            </a:r>
            <a:r>
              <a:rPr lang="en-US" sz="4000" dirty="0" smtClean="0">
                <a:solidFill>
                  <a:schemeClr val="bg2"/>
                </a:solidFill>
              </a:rPr>
              <a:t>                         </a:t>
            </a:r>
            <a:r>
              <a:rPr lang="en-US" dirty="0" err="1" smtClean="0">
                <a:solidFill>
                  <a:schemeClr val="bg2"/>
                </a:solidFill>
              </a:rPr>
              <a:t>ϕ</a:t>
            </a:r>
            <a:r>
              <a:rPr lang="en-US" baseline="-25000" dirty="0" err="1" smtClean="0">
                <a:solidFill>
                  <a:schemeClr val="bg2"/>
                </a:solidFill>
              </a:rPr>
              <a:t>r</a:t>
            </a:r>
            <a:r>
              <a:rPr lang="en-US" dirty="0" smtClean="0">
                <a:solidFill>
                  <a:schemeClr val="bg2"/>
                </a:solidFill>
              </a:rPr>
              <a:t>(</a:t>
            </a:r>
            <a:r>
              <a:rPr lang="en-US" i="1" dirty="0" err="1" smtClean="0">
                <a:solidFill>
                  <a:schemeClr val="bg2"/>
                </a:solidFill>
              </a:rPr>
              <a:t>n</a:t>
            </a:r>
            <a:r>
              <a:rPr lang="en-US" i="1" baseline="-25000" dirty="0" err="1" smtClean="0">
                <a:solidFill>
                  <a:schemeClr val="bg2"/>
                </a:solidFill>
              </a:rPr>
              <a:t>i</a:t>
            </a:r>
            <a:r>
              <a:rPr lang="en-US" dirty="0" smtClean="0">
                <a:solidFill>
                  <a:schemeClr val="bg2"/>
                </a:solidFill>
              </a:rPr>
              <a:t>)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   is an </a:t>
            </a:r>
            <a:r>
              <a:rPr lang="en-US" dirty="0" err="1" smtClean="0"/>
              <a:t>eigenfunction</a:t>
            </a:r>
            <a:r>
              <a:rPr lang="en-US" dirty="0" smtClean="0"/>
              <a:t> of the asymptotic Hamiltonian   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   with eigenvalue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5800" y="1447800"/>
            <a:ext cx="8281988" cy="22463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1" name="Title 1"/>
          <p:cNvSpPr>
            <a:spLocks noGrp="1"/>
          </p:cNvSpPr>
          <p:nvPr>
            <p:ph type="title"/>
          </p:nvPr>
        </p:nvSpPr>
        <p:spPr>
          <a:xfrm>
            <a:off x="117475" y="152400"/>
            <a:ext cx="8991600" cy="1143000"/>
          </a:xfrm>
        </p:spPr>
        <p:txBody>
          <a:bodyPr/>
          <a:lstStyle/>
          <a:p>
            <a:r>
              <a:rPr lang="en-US" altLang="en-US" sz="3600" dirty="0" smtClean="0"/>
              <a:t>PRD92: Algebraic Solution of  the Asymptotic Theory (cont’d)</a:t>
            </a:r>
          </a:p>
        </p:txBody>
      </p:sp>
      <p:pic>
        <p:nvPicPr>
          <p:cNvPr id="112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630863"/>
            <a:ext cx="44291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600" y="1447800"/>
            <a:ext cx="8281988" cy="22463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2"/>
                </a:solidFill>
              </a:rPr>
              <a:t>ϕ</a:t>
            </a:r>
            <a:r>
              <a:rPr lang="en-US" sz="2800" baseline="-25000" dirty="0">
                <a:solidFill>
                  <a:schemeClr val="bg2"/>
                </a:solidFill>
              </a:rPr>
              <a:t>3,sym</a:t>
            </a:r>
            <a:r>
              <a:rPr lang="en-US" sz="2800" dirty="0">
                <a:solidFill>
                  <a:schemeClr val="bg2"/>
                </a:solidFill>
              </a:rPr>
              <a:t>(</a:t>
            </a:r>
            <a:r>
              <a:rPr lang="en-US" sz="2800" i="1" dirty="0">
                <a:solidFill>
                  <a:schemeClr val="bg2"/>
                </a:solidFill>
              </a:rPr>
              <a:t>x</a:t>
            </a:r>
            <a:r>
              <a:rPr lang="en-US" sz="2800" i="1" baseline="-25000" dirty="0">
                <a:solidFill>
                  <a:schemeClr val="bg2"/>
                </a:solidFill>
              </a:rPr>
              <a:t>1,</a:t>
            </a:r>
            <a:r>
              <a:rPr lang="en-US" sz="2800" i="1" dirty="0">
                <a:solidFill>
                  <a:schemeClr val="bg2"/>
                </a:solidFill>
              </a:rPr>
              <a:t> x</a:t>
            </a:r>
            <a:r>
              <a:rPr lang="en-US" sz="2800" i="1" baseline="-25000" dirty="0">
                <a:solidFill>
                  <a:schemeClr val="bg2"/>
                </a:solidFill>
              </a:rPr>
              <a:t>2,</a:t>
            </a:r>
            <a:r>
              <a:rPr lang="en-US" sz="2800" i="1" dirty="0">
                <a:solidFill>
                  <a:schemeClr val="bg2"/>
                </a:solidFill>
              </a:rPr>
              <a:t> x</a:t>
            </a:r>
            <a:r>
              <a:rPr lang="en-US" sz="2800" i="1" baseline="-25000" dirty="0">
                <a:solidFill>
                  <a:schemeClr val="bg2"/>
                </a:solidFill>
              </a:rPr>
              <a:t>3</a:t>
            </a:r>
            <a:r>
              <a:rPr lang="en-US" sz="2800" dirty="0">
                <a:solidFill>
                  <a:schemeClr val="bg2"/>
                </a:solidFill>
              </a:rPr>
              <a:t>) = ϕ</a:t>
            </a:r>
            <a:r>
              <a:rPr lang="en-US" sz="2800" baseline="-25000" dirty="0">
                <a:solidFill>
                  <a:schemeClr val="bg2"/>
                </a:solidFill>
              </a:rPr>
              <a:t>3</a:t>
            </a:r>
            <a:r>
              <a:rPr lang="en-US" sz="2800" dirty="0">
                <a:solidFill>
                  <a:schemeClr val="bg2"/>
                </a:solidFill>
              </a:rPr>
              <a:t>(</a:t>
            </a:r>
            <a:r>
              <a:rPr lang="en-US" sz="2800" i="1" dirty="0">
                <a:solidFill>
                  <a:schemeClr val="bg2"/>
                </a:solidFill>
              </a:rPr>
              <a:t>x</a:t>
            </a:r>
            <a:r>
              <a:rPr lang="en-US" sz="2800" i="1" baseline="-25000" dirty="0">
                <a:solidFill>
                  <a:schemeClr val="bg2"/>
                </a:solidFill>
              </a:rPr>
              <a:t>1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2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3</a:t>
            </a:r>
            <a:r>
              <a:rPr lang="en-US" sz="2800" dirty="0">
                <a:solidFill>
                  <a:schemeClr val="bg2"/>
                </a:solidFill>
              </a:rPr>
              <a:t>) + ϕ</a:t>
            </a:r>
            <a:r>
              <a:rPr lang="en-US" sz="2800" baseline="-25000" dirty="0">
                <a:solidFill>
                  <a:schemeClr val="bg2"/>
                </a:solidFill>
              </a:rPr>
              <a:t>3</a:t>
            </a:r>
            <a:r>
              <a:rPr lang="en-US" sz="2800" dirty="0">
                <a:solidFill>
                  <a:schemeClr val="bg2"/>
                </a:solidFill>
              </a:rPr>
              <a:t>(</a:t>
            </a:r>
            <a:r>
              <a:rPr lang="en-US" sz="2800" i="1" dirty="0">
                <a:solidFill>
                  <a:schemeClr val="bg2"/>
                </a:solidFill>
              </a:rPr>
              <a:t>x</a:t>
            </a:r>
            <a:r>
              <a:rPr lang="en-US" sz="2800" i="1" baseline="-25000" dirty="0">
                <a:solidFill>
                  <a:schemeClr val="bg2"/>
                </a:solidFill>
              </a:rPr>
              <a:t>2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3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1</a:t>
            </a:r>
            <a:r>
              <a:rPr lang="en-US" sz="2800" dirty="0">
                <a:solidFill>
                  <a:schemeClr val="bg2"/>
                </a:solidFill>
              </a:rPr>
              <a:t>) + ϕ</a:t>
            </a:r>
            <a:r>
              <a:rPr lang="en-US" sz="2800" baseline="-25000" dirty="0">
                <a:solidFill>
                  <a:schemeClr val="bg2"/>
                </a:solidFill>
              </a:rPr>
              <a:t>3</a:t>
            </a:r>
            <a:r>
              <a:rPr lang="en-US" sz="2800" dirty="0">
                <a:solidFill>
                  <a:schemeClr val="bg2"/>
                </a:solidFill>
              </a:rPr>
              <a:t>(</a:t>
            </a:r>
            <a:r>
              <a:rPr lang="en-US" sz="2800" i="1" dirty="0">
                <a:solidFill>
                  <a:schemeClr val="bg2"/>
                </a:solidFill>
              </a:rPr>
              <a:t>x</a:t>
            </a:r>
            <a:r>
              <a:rPr lang="en-US" sz="2800" i="1" baseline="-25000" dirty="0">
                <a:solidFill>
                  <a:schemeClr val="bg2"/>
                </a:solidFill>
              </a:rPr>
              <a:t>3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1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2</a:t>
            </a:r>
            <a:r>
              <a:rPr lang="en-US" sz="2800" dirty="0">
                <a:solidFill>
                  <a:schemeClr val="bg2"/>
                </a:solidFill>
              </a:rPr>
              <a:t>)</a:t>
            </a:r>
          </a:p>
          <a:p>
            <a:pPr>
              <a:defRPr/>
            </a:pPr>
            <a:r>
              <a:rPr lang="en-US" sz="2800" dirty="0">
                <a:solidFill>
                  <a:schemeClr val="bg2"/>
                </a:solidFill>
              </a:rPr>
              <a:t>                         </a:t>
            </a:r>
            <a:r>
              <a:rPr lang="en-US" sz="2800" dirty="0">
                <a:solidFill>
                  <a:srgbClr val="FF0000"/>
                </a:solidFill>
              </a:rPr>
              <a:t>= ϕ</a:t>
            </a:r>
            <a:r>
              <a:rPr lang="en-US" sz="2800" baseline="-25000" dirty="0">
                <a:solidFill>
                  <a:srgbClr val="FF0000"/>
                </a:solidFill>
              </a:rPr>
              <a:t>3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i="1" dirty="0">
                <a:solidFill>
                  <a:srgbClr val="FF0000"/>
                </a:solidFill>
              </a:rPr>
              <a:t>n</a:t>
            </a:r>
            <a:r>
              <a:rPr lang="en-US" sz="2800" i="1" baseline="-25000" dirty="0">
                <a:solidFill>
                  <a:srgbClr val="FF0000"/>
                </a:solidFill>
              </a:rPr>
              <a:t>1</a:t>
            </a:r>
            <a:r>
              <a:rPr lang="en-US" sz="2800" i="1" dirty="0">
                <a:solidFill>
                  <a:srgbClr val="FF0000"/>
                </a:solidFill>
              </a:rPr>
              <a:t>,n</a:t>
            </a:r>
            <a:r>
              <a:rPr lang="en-US" sz="2800" i="1" baseline="-25000" dirty="0">
                <a:solidFill>
                  <a:srgbClr val="FF0000"/>
                </a:solidFill>
              </a:rPr>
              <a:t>2</a:t>
            </a:r>
            <a:r>
              <a:rPr lang="en-US" sz="2800" dirty="0">
                <a:solidFill>
                  <a:srgbClr val="FF0000"/>
                </a:solidFill>
              </a:rPr>
              <a:t>) + ϕ</a:t>
            </a:r>
            <a:r>
              <a:rPr lang="en-US" sz="2800" baseline="-25000" dirty="0">
                <a:solidFill>
                  <a:srgbClr val="FF0000"/>
                </a:solidFill>
              </a:rPr>
              <a:t>3</a:t>
            </a:r>
            <a:r>
              <a:rPr lang="en-US" sz="2800" dirty="0">
                <a:solidFill>
                  <a:srgbClr val="FF0000"/>
                </a:solidFill>
              </a:rPr>
              <a:t>(-</a:t>
            </a:r>
            <a:r>
              <a:rPr lang="en-US" sz="2800" i="1" dirty="0">
                <a:solidFill>
                  <a:srgbClr val="FF0000"/>
                </a:solidFill>
              </a:rPr>
              <a:t>n</a:t>
            </a:r>
            <a:r>
              <a:rPr lang="en-US" sz="2800" i="1" baseline="-25000" dirty="0">
                <a:solidFill>
                  <a:srgbClr val="FF0000"/>
                </a:solidFill>
              </a:rPr>
              <a:t>2</a:t>
            </a:r>
            <a:r>
              <a:rPr lang="en-US" sz="2800" i="1" dirty="0">
                <a:solidFill>
                  <a:srgbClr val="FF0000"/>
                </a:solidFill>
              </a:rPr>
              <a:t>,n</a:t>
            </a:r>
            <a:r>
              <a:rPr lang="en-US" sz="2800" i="1" baseline="-25000" dirty="0">
                <a:solidFill>
                  <a:srgbClr val="FF0000"/>
                </a:solidFill>
              </a:rPr>
              <a:t>1</a:t>
            </a:r>
            <a:r>
              <a:rPr lang="en-US" sz="2800" i="1" dirty="0">
                <a:solidFill>
                  <a:srgbClr val="FF0000"/>
                </a:solidFill>
              </a:rPr>
              <a:t>-n</a:t>
            </a:r>
            <a:r>
              <a:rPr lang="en-US" sz="2800" i="1" baseline="-25000" dirty="0">
                <a:solidFill>
                  <a:srgbClr val="FF0000"/>
                </a:solidFill>
              </a:rPr>
              <a:t>2</a:t>
            </a:r>
            <a:r>
              <a:rPr lang="en-US" sz="2800" dirty="0">
                <a:solidFill>
                  <a:srgbClr val="FF0000"/>
                </a:solidFill>
              </a:rPr>
              <a:t>) + ϕ</a:t>
            </a:r>
            <a:r>
              <a:rPr lang="en-US" sz="2800" baseline="-25000" dirty="0">
                <a:solidFill>
                  <a:srgbClr val="FF0000"/>
                </a:solidFill>
              </a:rPr>
              <a:t>3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i="1" dirty="0">
                <a:solidFill>
                  <a:srgbClr val="FF0000"/>
                </a:solidFill>
              </a:rPr>
              <a:t>n</a:t>
            </a:r>
            <a:r>
              <a:rPr lang="en-US" sz="2800" i="1" baseline="-25000" dirty="0">
                <a:solidFill>
                  <a:srgbClr val="FF0000"/>
                </a:solidFill>
              </a:rPr>
              <a:t>2</a:t>
            </a:r>
            <a:r>
              <a:rPr lang="en-US" sz="2800" i="1" dirty="0">
                <a:solidFill>
                  <a:srgbClr val="FF0000"/>
                </a:solidFill>
              </a:rPr>
              <a:t>-n</a:t>
            </a:r>
            <a:r>
              <a:rPr lang="en-US" sz="2800" i="1" baseline="-25000" dirty="0">
                <a:solidFill>
                  <a:srgbClr val="FF0000"/>
                </a:solidFill>
              </a:rPr>
              <a:t>1</a:t>
            </a:r>
            <a:r>
              <a:rPr lang="en-US" sz="2800" i="1" dirty="0">
                <a:solidFill>
                  <a:srgbClr val="FF0000"/>
                </a:solidFill>
              </a:rPr>
              <a:t>,-n</a:t>
            </a:r>
            <a:r>
              <a:rPr lang="en-US" sz="2800" i="1" baseline="-25000" dirty="0">
                <a:solidFill>
                  <a:srgbClr val="FF0000"/>
                </a:solidFill>
              </a:rPr>
              <a:t>1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</a:p>
          <a:p>
            <a:pPr>
              <a:defRPr/>
            </a:pPr>
            <a:endParaRPr lang="en-US" sz="2800" dirty="0">
              <a:solidFill>
                <a:schemeClr val="bg2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bg2"/>
                </a:solidFill>
              </a:rPr>
              <a:t>ϕ</a:t>
            </a:r>
            <a:r>
              <a:rPr lang="en-US" sz="2800" baseline="-25000" dirty="0">
                <a:solidFill>
                  <a:schemeClr val="bg2"/>
                </a:solidFill>
              </a:rPr>
              <a:t>4,sym</a:t>
            </a:r>
            <a:r>
              <a:rPr lang="en-US" sz="2800" dirty="0">
                <a:solidFill>
                  <a:schemeClr val="bg2"/>
                </a:solidFill>
              </a:rPr>
              <a:t>(</a:t>
            </a:r>
            <a:r>
              <a:rPr lang="en-US" sz="2800" i="1" dirty="0">
                <a:solidFill>
                  <a:schemeClr val="bg2"/>
                </a:solidFill>
              </a:rPr>
              <a:t>x</a:t>
            </a:r>
            <a:r>
              <a:rPr lang="en-US" sz="2800" i="1" baseline="-25000" dirty="0">
                <a:solidFill>
                  <a:schemeClr val="bg2"/>
                </a:solidFill>
              </a:rPr>
              <a:t>1,</a:t>
            </a:r>
            <a:r>
              <a:rPr lang="en-US" sz="2800" i="1" dirty="0">
                <a:solidFill>
                  <a:schemeClr val="bg2"/>
                </a:solidFill>
              </a:rPr>
              <a:t> x</a:t>
            </a:r>
            <a:r>
              <a:rPr lang="en-US" sz="2800" i="1" baseline="-25000" dirty="0">
                <a:solidFill>
                  <a:schemeClr val="bg2"/>
                </a:solidFill>
              </a:rPr>
              <a:t>2,</a:t>
            </a:r>
            <a:r>
              <a:rPr lang="en-US" sz="2800" i="1" dirty="0">
                <a:solidFill>
                  <a:schemeClr val="bg2"/>
                </a:solidFill>
              </a:rPr>
              <a:t> x</a:t>
            </a:r>
            <a:r>
              <a:rPr lang="en-US" sz="2800" i="1" baseline="-25000" dirty="0">
                <a:solidFill>
                  <a:schemeClr val="bg2"/>
                </a:solidFill>
              </a:rPr>
              <a:t>3,</a:t>
            </a:r>
            <a:r>
              <a:rPr lang="en-US" sz="2800" i="1" dirty="0">
                <a:solidFill>
                  <a:schemeClr val="bg2"/>
                </a:solidFill>
              </a:rPr>
              <a:t> x</a:t>
            </a:r>
            <a:r>
              <a:rPr lang="en-US" sz="2800" i="1" baseline="-25000" dirty="0">
                <a:solidFill>
                  <a:schemeClr val="bg2"/>
                </a:solidFill>
              </a:rPr>
              <a:t>4</a:t>
            </a:r>
            <a:r>
              <a:rPr lang="en-US" sz="2800" dirty="0">
                <a:solidFill>
                  <a:schemeClr val="bg2"/>
                </a:solidFill>
              </a:rPr>
              <a:t>) = ϕ</a:t>
            </a:r>
            <a:r>
              <a:rPr lang="en-US" sz="2800" baseline="-25000" dirty="0">
                <a:solidFill>
                  <a:schemeClr val="bg2"/>
                </a:solidFill>
              </a:rPr>
              <a:t>4</a:t>
            </a:r>
            <a:r>
              <a:rPr lang="en-US" sz="2800" dirty="0">
                <a:solidFill>
                  <a:schemeClr val="bg2"/>
                </a:solidFill>
              </a:rPr>
              <a:t>(</a:t>
            </a:r>
            <a:r>
              <a:rPr lang="en-US" sz="2800" i="1" dirty="0">
                <a:solidFill>
                  <a:schemeClr val="bg2"/>
                </a:solidFill>
              </a:rPr>
              <a:t>x</a:t>
            </a:r>
            <a:r>
              <a:rPr lang="en-US" sz="2800" i="1" baseline="-25000" dirty="0">
                <a:solidFill>
                  <a:schemeClr val="bg2"/>
                </a:solidFill>
              </a:rPr>
              <a:t>1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2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3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4</a:t>
            </a:r>
            <a:r>
              <a:rPr lang="en-US" sz="2800" dirty="0">
                <a:solidFill>
                  <a:schemeClr val="bg2"/>
                </a:solidFill>
              </a:rPr>
              <a:t>) – ϕ</a:t>
            </a:r>
            <a:r>
              <a:rPr lang="en-US" sz="2800" baseline="-25000" dirty="0">
                <a:solidFill>
                  <a:schemeClr val="bg2"/>
                </a:solidFill>
              </a:rPr>
              <a:t>4</a:t>
            </a:r>
            <a:r>
              <a:rPr lang="en-US" sz="2800" dirty="0">
                <a:solidFill>
                  <a:schemeClr val="bg2"/>
                </a:solidFill>
              </a:rPr>
              <a:t>(</a:t>
            </a:r>
            <a:r>
              <a:rPr lang="en-US" sz="2800" i="1" dirty="0">
                <a:solidFill>
                  <a:schemeClr val="bg2"/>
                </a:solidFill>
              </a:rPr>
              <a:t>x</a:t>
            </a:r>
            <a:r>
              <a:rPr lang="en-US" sz="2800" i="1" baseline="-25000" dirty="0">
                <a:solidFill>
                  <a:schemeClr val="bg2"/>
                </a:solidFill>
              </a:rPr>
              <a:t>2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3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4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1</a:t>
            </a:r>
            <a:r>
              <a:rPr lang="en-US" sz="2800" dirty="0">
                <a:solidFill>
                  <a:schemeClr val="bg2"/>
                </a:solidFill>
              </a:rPr>
              <a:t>) </a:t>
            </a:r>
          </a:p>
          <a:p>
            <a:pPr>
              <a:defRPr/>
            </a:pPr>
            <a:r>
              <a:rPr lang="en-US" sz="2800" dirty="0">
                <a:solidFill>
                  <a:schemeClr val="bg2"/>
                </a:solidFill>
              </a:rPr>
              <a:t>		         + ϕ</a:t>
            </a:r>
            <a:r>
              <a:rPr lang="en-US" sz="2800" baseline="-25000" dirty="0">
                <a:solidFill>
                  <a:schemeClr val="bg2"/>
                </a:solidFill>
              </a:rPr>
              <a:t>4</a:t>
            </a:r>
            <a:r>
              <a:rPr lang="en-US" sz="2800" dirty="0">
                <a:solidFill>
                  <a:schemeClr val="bg2"/>
                </a:solidFill>
              </a:rPr>
              <a:t>(</a:t>
            </a:r>
            <a:r>
              <a:rPr lang="en-US" sz="2800" i="1" dirty="0">
                <a:solidFill>
                  <a:schemeClr val="bg2"/>
                </a:solidFill>
              </a:rPr>
              <a:t>x</a:t>
            </a:r>
            <a:r>
              <a:rPr lang="en-US" sz="2800" i="1" baseline="-25000" dirty="0">
                <a:solidFill>
                  <a:schemeClr val="bg2"/>
                </a:solidFill>
              </a:rPr>
              <a:t>3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4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1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2</a:t>
            </a:r>
            <a:r>
              <a:rPr lang="en-US" sz="2800" dirty="0">
                <a:solidFill>
                  <a:schemeClr val="bg2"/>
                </a:solidFill>
              </a:rPr>
              <a:t>) – ϕ</a:t>
            </a:r>
            <a:r>
              <a:rPr lang="en-US" sz="2800" baseline="-25000" dirty="0">
                <a:solidFill>
                  <a:schemeClr val="bg2"/>
                </a:solidFill>
              </a:rPr>
              <a:t>4</a:t>
            </a:r>
            <a:r>
              <a:rPr lang="en-US" sz="2800" dirty="0">
                <a:solidFill>
                  <a:schemeClr val="bg2"/>
                </a:solidFill>
              </a:rPr>
              <a:t>(</a:t>
            </a:r>
            <a:r>
              <a:rPr lang="en-US" sz="2800" i="1" dirty="0">
                <a:solidFill>
                  <a:schemeClr val="bg2"/>
                </a:solidFill>
              </a:rPr>
              <a:t>x</a:t>
            </a:r>
            <a:r>
              <a:rPr lang="en-US" sz="2800" i="1" baseline="-25000" dirty="0">
                <a:solidFill>
                  <a:schemeClr val="bg2"/>
                </a:solidFill>
              </a:rPr>
              <a:t>4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1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2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3</a:t>
            </a:r>
            <a:r>
              <a:rPr lang="en-US" sz="2800" dirty="0">
                <a:solidFill>
                  <a:schemeClr val="bg2"/>
                </a:solidFill>
              </a:rPr>
              <a:t>)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8467725" y="3694113"/>
            <a:ext cx="423863" cy="64928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609600" y="3694113"/>
            <a:ext cx="1905000" cy="64928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914400" y="2445822"/>
            <a:ext cx="4918975" cy="369332"/>
          </a:xfrm>
          <a:prstGeom prst="rect">
            <a:avLst/>
          </a:prstGeom>
          <a:noFill/>
          <a:ln>
            <a:solidFill>
              <a:srgbClr val="33CCF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</a:rPr>
              <a:t>3 </a:t>
            </a:r>
            <a:r>
              <a:rPr lang="en-US" sz="1800" dirty="0" err="1" smtClean="0">
                <a:solidFill>
                  <a:srgbClr val="0070C0"/>
                </a:solidFill>
              </a:rPr>
              <a:t>parton</a:t>
            </a:r>
            <a:r>
              <a:rPr lang="en-US" sz="1800" dirty="0" smtClean="0">
                <a:solidFill>
                  <a:srgbClr val="0070C0"/>
                </a:solidFill>
              </a:rPr>
              <a:t> WF characterized by 2 excitation numbers</a:t>
            </a:r>
            <a:endParaRPr lang="en-US" sz="1800" dirty="0">
              <a:solidFill>
                <a:srgbClr val="0070C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133600" y="2286000"/>
            <a:ext cx="1066800" cy="1598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3CC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5334000" cy="1143000"/>
          </a:xfrm>
        </p:spPr>
        <p:txBody>
          <a:bodyPr/>
          <a:lstStyle/>
          <a:p>
            <a:r>
              <a:rPr lang="en-US" altLang="en-US" sz="4000" dirty="0" smtClean="0"/>
              <a:t>It’s as simple as </a:t>
            </a:r>
            <a:r>
              <a:rPr lang="en-US" altLang="en-US" sz="4000" dirty="0" smtClean="0"/>
              <a:t>that and </a:t>
            </a:r>
            <a:r>
              <a:rPr lang="en-US" altLang="en-US" sz="4000" dirty="0" smtClean="0"/>
              <a:t>it </a:t>
            </a:r>
            <a:r>
              <a:rPr lang="en-US" altLang="en-US" sz="4000" dirty="0" smtClean="0"/>
              <a:t>works – up to point </a:t>
            </a:r>
            <a:endParaRPr lang="en-US" altLang="en-US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749926" cy="56388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All follows from the two-</a:t>
            </a:r>
            <a:r>
              <a:rPr lang="en-US" sz="2400" dirty="0" err="1" smtClean="0"/>
              <a:t>parton</a:t>
            </a:r>
            <a:r>
              <a:rPr lang="en-US" sz="2400" dirty="0" smtClean="0"/>
              <a:t> (“single-particle”) solution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1800" dirty="0" smtClean="0"/>
              <a:t>Can clean things up with additional </a:t>
            </a:r>
            <a:r>
              <a:rPr lang="en-US" sz="1800" dirty="0" err="1" smtClean="0"/>
              <a:t>symmetrization</a:t>
            </a:r>
            <a:r>
              <a:rPr lang="en-US" sz="1800" dirty="0" smtClean="0"/>
              <a:t>: </a:t>
            </a:r>
          </a:p>
          <a:p>
            <a:pPr marL="0" indent="0">
              <a:buFontTx/>
              <a:buNone/>
              <a:defRPr/>
            </a:pPr>
            <a:r>
              <a:rPr lang="en-US" sz="1800" i="1" dirty="0">
                <a:latin typeface="Algerian" panose="04020705040A02060702" pitchFamily="82" charset="0"/>
              </a:rPr>
              <a:t>	</a:t>
            </a:r>
            <a:r>
              <a:rPr lang="en-US" sz="1800" i="1" dirty="0" smtClean="0">
                <a:latin typeface="Algerian" panose="04020705040A02060702" pitchFamily="82" charset="0"/>
              </a:rPr>
              <a:t>T </a:t>
            </a:r>
            <a:r>
              <a:rPr lang="en-US" sz="1800" dirty="0" smtClean="0"/>
              <a:t>: </a:t>
            </a:r>
            <a:r>
              <a:rPr lang="en-US" sz="1800" dirty="0" err="1" smtClean="0"/>
              <a:t>b</a:t>
            </a:r>
            <a:r>
              <a:rPr lang="en-US" sz="1800" baseline="-25000" dirty="0" err="1" smtClean="0">
                <a:sym typeface="Wingdings" panose="05000000000000000000" pitchFamily="2" charset="2"/>
              </a:rPr>
              <a:t>ij</a:t>
            </a:r>
            <a:r>
              <a:rPr lang="en-US" sz="1800" dirty="0" smtClean="0"/>
              <a:t> </a:t>
            </a:r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n-US" sz="1800" dirty="0" err="1" smtClean="0">
                <a:sym typeface="Wingdings" panose="05000000000000000000" pitchFamily="2" charset="2"/>
              </a:rPr>
              <a:t>b</a:t>
            </a:r>
            <a:r>
              <a:rPr lang="en-US" sz="1800" baseline="-25000" dirty="0" err="1" smtClean="0">
                <a:sym typeface="Wingdings" panose="05000000000000000000" pitchFamily="2" charset="2"/>
              </a:rPr>
              <a:t>ji</a:t>
            </a:r>
            <a:endParaRPr lang="en-US" sz="1800" baseline="-25000" dirty="0" smtClean="0">
              <a:sym typeface="Wingdings" panose="05000000000000000000" pitchFamily="2" charset="2"/>
            </a:endParaRPr>
          </a:p>
          <a:p>
            <a:pPr>
              <a:defRPr/>
            </a:pPr>
            <a:endParaRPr lang="en-US" sz="2400" dirty="0">
              <a:solidFill>
                <a:srgbClr val="00FF00"/>
              </a:solidFill>
            </a:endParaRPr>
          </a:p>
        </p:txBody>
      </p:sp>
      <p:pic>
        <p:nvPicPr>
          <p:cNvPr id="12292" name="Picture 2" descr="\\ocHome\faculty2\UTrittmann\TrittmannDocuments\Talks\CoffeTalkFigures2012\Sab_ph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841" y="-26020"/>
            <a:ext cx="34163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8621790" y="1981200"/>
            <a:ext cx="544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B050"/>
                </a:solidFill>
                <a:latin typeface="Algerian" panose="04020705040A02060702" pitchFamily="82" charset="0"/>
              </a:rPr>
              <a:t>T+</a:t>
            </a:r>
            <a:endParaRPr lang="en-US" altLang="en-US" sz="2400" dirty="0">
              <a:solidFill>
                <a:srgbClr val="00B050"/>
              </a:solidFill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8534400" y="24384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B050"/>
                </a:solidFill>
                <a:latin typeface="Algerian" panose="04020705040A02060702" pitchFamily="82" charset="0"/>
              </a:rPr>
              <a:t>T+</a:t>
            </a:r>
            <a:endParaRPr lang="en-US" altLang="en-US" sz="2400" dirty="0">
              <a:solidFill>
                <a:srgbClr val="00B050"/>
              </a:solidFill>
            </a:endParaRPr>
          </a:p>
        </p:txBody>
      </p:sp>
      <p:sp>
        <p:nvSpPr>
          <p:cNvPr id="12295" name="TextBox 10"/>
          <p:cNvSpPr txBox="1">
            <a:spLocks noChangeArrowheads="1"/>
          </p:cNvSpPr>
          <p:nvPr/>
        </p:nvSpPr>
        <p:spPr bwMode="auto">
          <a:xfrm>
            <a:off x="8534400" y="381000"/>
            <a:ext cx="458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FF0000"/>
                </a:solidFill>
                <a:latin typeface="Algerian" panose="04020705040A02060702" pitchFamily="82" charset="0"/>
              </a:rPr>
              <a:t>T-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12296" name="TextBox 11"/>
          <p:cNvSpPr txBox="1">
            <a:spLocks noChangeArrowheads="1"/>
          </p:cNvSpPr>
          <p:nvPr/>
        </p:nvSpPr>
        <p:spPr bwMode="auto">
          <a:xfrm>
            <a:off x="8601075" y="1219200"/>
            <a:ext cx="542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FF0000"/>
                </a:solidFill>
                <a:latin typeface="Algerian" panose="04020705040A02060702" pitchFamily="82" charset="0"/>
              </a:rPr>
              <a:t>T-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pic>
        <p:nvPicPr>
          <p:cNvPr id="1229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62200"/>
            <a:ext cx="3752850" cy="55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0" y="3505200"/>
            <a:ext cx="8991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sym typeface="Wingdings" panose="05000000000000000000" pitchFamily="2" charset="2"/>
              </a:rPr>
              <a:t>Caveat: in higher </a:t>
            </a:r>
            <a:r>
              <a:rPr lang="en-US" sz="2400" dirty="0" err="1">
                <a:sym typeface="Wingdings" panose="05000000000000000000" pitchFamily="2" charset="2"/>
              </a:rPr>
              <a:t>parton</a:t>
            </a:r>
            <a:r>
              <a:rPr lang="en-US" sz="2400" dirty="0">
                <a:sym typeface="Wingdings" panose="05000000000000000000" pitchFamily="2" charset="2"/>
              </a:rPr>
              <a:t> sectors additional </a:t>
            </a:r>
            <a:r>
              <a:rPr lang="en-US" sz="2400" dirty="0" err="1">
                <a:sym typeface="Wingdings" panose="05000000000000000000" pitchFamily="2" charset="2"/>
              </a:rPr>
              <a:t>symmetrization</a:t>
            </a:r>
            <a:r>
              <a:rPr lang="en-US" sz="2400" dirty="0">
                <a:sym typeface="Wingdings" panose="05000000000000000000" pitchFamily="2" charset="2"/>
              </a:rPr>
              <a:t> is required </a:t>
            </a:r>
            <a:r>
              <a:rPr lang="en-US" sz="2400" dirty="0">
                <a:solidFill>
                  <a:srgbClr val="00FF00"/>
                </a:solidFill>
                <a:sym typeface="Wingdings" panose="05000000000000000000" pitchFamily="2" charset="2"/>
              </a:rPr>
              <a:t>(I said in 2015…)</a:t>
            </a:r>
          </a:p>
          <a:p>
            <a:r>
              <a:rPr lang="en-US" sz="2400" kern="0" dirty="0" smtClean="0"/>
              <a:t>Want: EF should vanish if </a:t>
            </a:r>
            <a:r>
              <a:rPr lang="en-US" sz="2400" kern="0" dirty="0" err="1" smtClean="0"/>
              <a:t>parton</a:t>
            </a:r>
            <a:r>
              <a:rPr lang="en-US" sz="2400" kern="0" dirty="0" smtClean="0"/>
              <a:t> momenta vanish: </a:t>
            </a:r>
            <a:r>
              <a:rPr lang="el-GR" sz="2400" kern="0" dirty="0" smtClean="0"/>
              <a:t>ϕ</a:t>
            </a:r>
            <a:r>
              <a:rPr lang="en-US" sz="2400" kern="0" dirty="0" smtClean="0"/>
              <a:t>(0, y, z, …) = 0</a:t>
            </a:r>
          </a:p>
          <a:p>
            <a:pPr lvl="1"/>
            <a:r>
              <a:rPr lang="en-US" sz="2000" kern="0" dirty="0" smtClean="0"/>
              <a:t>So at the boundary? </a:t>
            </a:r>
          </a:p>
          <a:p>
            <a:r>
              <a:rPr lang="en-US" sz="2800" kern="0" dirty="0" smtClean="0"/>
              <a:t>How to achieve that? NOT with boundary conditions!</a:t>
            </a:r>
          </a:p>
          <a:p>
            <a:r>
              <a:rPr lang="en-US" sz="2800" kern="0" dirty="0" smtClean="0">
                <a:solidFill>
                  <a:srgbClr val="99CCFF"/>
                </a:solidFill>
              </a:rPr>
              <a:t>This is not a boundary condition, but the behavior of the </a:t>
            </a:r>
            <a:r>
              <a:rPr lang="en-US" sz="2800" kern="0" dirty="0" err="1" smtClean="0">
                <a:solidFill>
                  <a:srgbClr val="99CCFF"/>
                </a:solidFill>
              </a:rPr>
              <a:t>wavefunction</a:t>
            </a:r>
            <a:r>
              <a:rPr lang="en-US" sz="2800" kern="0" dirty="0" smtClean="0">
                <a:solidFill>
                  <a:srgbClr val="99CCFF"/>
                </a:solidFill>
              </a:rPr>
              <a:t> on a hyperplane characterized by x</a:t>
            </a:r>
            <a:r>
              <a:rPr lang="en-US" sz="2800" kern="0" baseline="-25000" dirty="0" smtClean="0">
                <a:solidFill>
                  <a:srgbClr val="99CCFF"/>
                </a:solidFill>
              </a:rPr>
              <a:t>i</a:t>
            </a:r>
            <a:r>
              <a:rPr lang="en-US" sz="2800" kern="0" dirty="0" smtClean="0">
                <a:solidFill>
                  <a:srgbClr val="99CCFF"/>
                </a:solidFill>
              </a:rPr>
              <a:t>=0</a:t>
            </a:r>
            <a:endParaRPr lang="en-US" sz="2800" kern="0" dirty="0">
              <a:solidFill>
                <a:srgbClr val="99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2017 – A New Hope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143000"/>
            <a:ext cx="4800600" cy="4114800"/>
          </a:xfrm>
        </p:spPr>
        <p:txBody>
          <a:bodyPr/>
          <a:lstStyle/>
          <a:p>
            <a:r>
              <a:rPr lang="en-US" dirty="0" smtClean="0"/>
              <a:t>Idea: </a:t>
            </a:r>
            <a:r>
              <a:rPr lang="en-US" dirty="0" smtClean="0">
                <a:solidFill>
                  <a:srgbClr val="00FF00"/>
                </a:solidFill>
              </a:rPr>
              <a:t>symmetrize</a:t>
            </a:r>
            <a:r>
              <a:rPr lang="en-US" dirty="0" smtClean="0"/>
              <a:t> the </a:t>
            </a:r>
            <a:r>
              <a:rPr lang="en-US" dirty="0" err="1" smtClean="0"/>
              <a:t>wavefunction</a:t>
            </a:r>
            <a:r>
              <a:rPr lang="en-US" dirty="0" smtClean="0"/>
              <a:t> so it does what we want at x</a:t>
            </a:r>
            <a:r>
              <a:rPr lang="en-US" baseline="-25000" dirty="0" smtClean="0"/>
              <a:t>i</a:t>
            </a:r>
            <a:r>
              <a:rPr lang="en-US" baseline="-25000" dirty="0"/>
              <a:t> </a:t>
            </a:r>
            <a:r>
              <a:rPr lang="en-US" dirty="0" smtClean="0"/>
              <a:t>=0</a:t>
            </a:r>
            <a:endParaRPr lang="en-US" baseline="-25000" dirty="0" smtClean="0"/>
          </a:p>
          <a:p>
            <a:r>
              <a:rPr lang="en-US" dirty="0" smtClean="0"/>
              <a:t>But we need to keep it cyclic in the bulk! </a:t>
            </a:r>
          </a:p>
          <a:p>
            <a:r>
              <a:rPr lang="en-US" dirty="0" smtClean="0"/>
              <a:t>What if we can have the cake on one side – and eat from the other?</a:t>
            </a:r>
          </a:p>
          <a:p>
            <a: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is this impossible? </a:t>
            </a:r>
            <a:endParaRPr lang="en-US" sz="4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2457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26846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Image result for godel escher b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309072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35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477000" cy="1143000"/>
          </a:xfrm>
        </p:spPr>
        <p:txBody>
          <a:bodyPr/>
          <a:lstStyle/>
          <a:p>
            <a:r>
              <a:rPr lang="en-US" dirty="0" smtClean="0"/>
              <a:t>Possible, just need some group theory – and a group!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038600"/>
          </a:xfrm>
        </p:spPr>
        <p:txBody>
          <a:bodyPr/>
          <a:lstStyle/>
          <a:p>
            <a:r>
              <a:rPr lang="en-US" dirty="0" smtClean="0"/>
              <a:t>What is the group, what is the symmetry?</a:t>
            </a:r>
          </a:p>
          <a:p>
            <a:r>
              <a:rPr lang="en-US" dirty="0" smtClean="0"/>
              <a:t>Want: EF should vanish if one or more </a:t>
            </a:r>
            <a:r>
              <a:rPr lang="en-US" dirty="0" err="1" smtClean="0"/>
              <a:t>parton</a:t>
            </a:r>
            <a:r>
              <a:rPr lang="en-US" dirty="0" smtClean="0"/>
              <a:t> momenta vanish: </a:t>
            </a:r>
            <a:r>
              <a:rPr lang="el-GR" dirty="0" smtClean="0"/>
              <a:t>ϕ</a:t>
            </a:r>
            <a:r>
              <a:rPr lang="en-US" dirty="0" smtClean="0"/>
              <a:t>(0, y, z, …) = 0 </a:t>
            </a:r>
          </a:p>
          <a:p>
            <a:r>
              <a:rPr lang="en-US" dirty="0" smtClean="0"/>
              <a:t>Have: modular ansatz, </a:t>
            </a:r>
            <a:r>
              <a:rPr lang="en-US" dirty="0" err="1" smtClean="0"/>
              <a:t>ie</a:t>
            </a:r>
            <a:r>
              <a:rPr lang="en-US" dirty="0"/>
              <a:t> </a:t>
            </a:r>
            <a:r>
              <a:rPr lang="en-US" dirty="0" smtClean="0"/>
              <a:t>a bunch of terms with different excitation numbers or frequencies: </a:t>
            </a:r>
            <a:r>
              <a:rPr lang="en-US" dirty="0" err="1" smtClean="0"/>
              <a:t>e</a:t>
            </a:r>
            <a:r>
              <a:rPr lang="en-US" baseline="30000" dirty="0" err="1" smtClean="0"/>
              <a:t>i</a:t>
            </a:r>
            <a:r>
              <a:rPr lang="el-GR" baseline="30000" dirty="0" smtClean="0"/>
              <a:t>π</a:t>
            </a:r>
            <a:r>
              <a:rPr lang="en-US" baseline="30000" dirty="0" smtClean="0"/>
              <a:t> (</a:t>
            </a:r>
            <a:r>
              <a:rPr lang="en-US" baseline="30000" dirty="0" err="1" smtClean="0"/>
              <a:t>nx+my</a:t>
            </a:r>
            <a:r>
              <a:rPr lang="en-US" baseline="30000" dirty="0" smtClean="0"/>
              <a:t>+..)</a:t>
            </a:r>
            <a:endParaRPr lang="en-US" dirty="0" smtClean="0"/>
          </a:p>
          <a:p>
            <a:r>
              <a:rPr lang="en-US" dirty="0" smtClean="0"/>
              <a:t>Unsurprisingly: </a:t>
            </a:r>
            <a:r>
              <a:rPr lang="en-US" dirty="0" err="1"/>
              <a:t>e</a:t>
            </a:r>
            <a:r>
              <a:rPr lang="en-US" baseline="30000" dirty="0" err="1"/>
              <a:t>i</a:t>
            </a:r>
            <a:r>
              <a:rPr lang="el-GR" baseline="30000" dirty="0" smtClean="0"/>
              <a:t>π</a:t>
            </a:r>
            <a:r>
              <a:rPr lang="en-US" baseline="30000" dirty="0" err="1" smtClean="0"/>
              <a:t>nx</a:t>
            </a:r>
            <a:r>
              <a:rPr lang="en-US" dirty="0" smtClean="0"/>
              <a:t>– e</a:t>
            </a:r>
            <a:r>
              <a:rPr lang="en-US" baseline="30000" dirty="0" smtClean="0"/>
              <a:t>-</a:t>
            </a:r>
            <a:r>
              <a:rPr lang="en-US" baseline="30000" dirty="0" err="1" smtClean="0"/>
              <a:t>i</a:t>
            </a:r>
            <a:r>
              <a:rPr lang="el-GR" baseline="30000" dirty="0" smtClean="0"/>
              <a:t>π</a:t>
            </a:r>
            <a:r>
              <a:rPr lang="en-US" baseline="30000" dirty="0" err="1" smtClean="0"/>
              <a:t>nx</a:t>
            </a:r>
            <a:r>
              <a:rPr lang="en-US" baseline="30000" dirty="0" smtClean="0"/>
              <a:t> </a:t>
            </a:r>
            <a:r>
              <a:rPr lang="en-US" dirty="0" smtClean="0"/>
              <a:t>= 0 for x = 0</a:t>
            </a:r>
          </a:p>
          <a:p>
            <a:r>
              <a:rPr lang="en-US" dirty="0" smtClean="0"/>
              <a:t>Solution: add/subtract partner term with negative frequencies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8674" name="Picture 2" descr="Image result for rubik's c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95" y="-2602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Image result for rubik's c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-20444"/>
            <a:ext cx="1295400" cy="132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60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4419600"/>
            <a:ext cx="92202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6324600" cy="1143000"/>
          </a:xfrm>
        </p:spPr>
        <p:txBody>
          <a:bodyPr/>
          <a:lstStyle/>
          <a:p>
            <a:r>
              <a:rPr lang="en-US" dirty="0" smtClean="0"/>
              <a:t>The Devil is in the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6106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3300"/>
                </a:solidFill>
              </a:rPr>
              <a:t>Must not screw up other symmetries</a:t>
            </a:r>
          </a:p>
          <a:p>
            <a:r>
              <a:rPr lang="en-US" dirty="0" smtClean="0">
                <a:solidFill>
                  <a:srgbClr val="FF3300"/>
                </a:solidFill>
              </a:rPr>
              <a:t>Must have same mass eigenvalue</a:t>
            </a:r>
          </a:p>
          <a:p>
            <a:r>
              <a:rPr lang="en-US" dirty="0" smtClean="0"/>
              <a:t>Not impossible: construct lower-dimensional inversion, i.e. the transformation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2800" dirty="0" smtClean="0"/>
              <a:t>…or rather </a:t>
            </a:r>
            <a:r>
              <a:rPr lang="en-US" sz="2800" dirty="0" smtClean="0">
                <a:solidFill>
                  <a:srgbClr val="00FF00"/>
                </a:solidFill>
              </a:rPr>
              <a:t>permutation</a:t>
            </a:r>
            <a:r>
              <a:rPr lang="en-US" sz="2800" dirty="0" smtClean="0"/>
              <a:t> of frequencies, and therefore </a:t>
            </a:r>
            <a:r>
              <a:rPr lang="en-US" sz="2800" dirty="0" err="1" smtClean="0"/>
              <a:t>parton</a:t>
            </a:r>
            <a:r>
              <a:rPr lang="en-US" sz="2800" dirty="0" smtClean="0"/>
              <a:t> momenta, so that the modified frequency safeguards the mass eigenvalue</a:t>
            </a:r>
          </a:p>
        </p:txBody>
      </p:sp>
      <p:pic>
        <p:nvPicPr>
          <p:cNvPr id="29698" name="Picture 2" descr="Image result for dev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549" y="0"/>
            <a:ext cx="2458451" cy="15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48200"/>
            <a:ext cx="9114263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9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019800" cy="1143000"/>
          </a:xfrm>
        </p:spPr>
        <p:txBody>
          <a:bodyPr/>
          <a:lstStyle/>
          <a:p>
            <a:r>
              <a:rPr lang="en-US" dirty="0" smtClean="0"/>
              <a:t>2018 – A New Symmetry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991600" cy="4114800"/>
          </a:xfrm>
        </p:spPr>
        <p:txBody>
          <a:bodyPr/>
          <a:lstStyle/>
          <a:p>
            <a:r>
              <a:rPr lang="en-US" dirty="0" smtClean="0"/>
              <a:t>Every permutation is formally an </a:t>
            </a:r>
            <a:r>
              <a:rPr lang="en-US" dirty="0" err="1" smtClean="0"/>
              <a:t>automorphism</a:t>
            </a:r>
            <a:r>
              <a:rPr lang="en-US" dirty="0" smtClean="0"/>
              <a:t> and thus a symmetry</a:t>
            </a:r>
          </a:p>
          <a:p>
            <a:pPr lvl="1"/>
            <a:r>
              <a:rPr lang="en-US" sz="2400" dirty="0" smtClean="0">
                <a:solidFill>
                  <a:srgbClr val="00FF00"/>
                </a:solidFill>
              </a:rPr>
              <a:t>Subgroup </a:t>
            </a:r>
            <a:r>
              <a:rPr lang="en-US" sz="2400" dirty="0">
                <a:solidFill>
                  <a:srgbClr val="00FF00"/>
                </a:solidFill>
                <a:latin typeface="Lucida Calligraphy" panose="03010101010101010101" pitchFamily="66" charset="0"/>
              </a:rPr>
              <a:t>B</a:t>
            </a:r>
            <a:r>
              <a:rPr lang="en-US" sz="2400" dirty="0">
                <a:solidFill>
                  <a:srgbClr val="99CCFF"/>
                </a:solidFill>
                <a:latin typeface="Lucida Calligraphy" panose="03010101010101010101" pitchFamily="66" charset="0"/>
              </a:rPr>
              <a:t> </a:t>
            </a:r>
            <a:r>
              <a:rPr lang="en-US" sz="2400" dirty="0" smtClean="0">
                <a:solidFill>
                  <a:srgbClr val="99CCFF"/>
                </a:solidFill>
              </a:rPr>
              <a:t>symmetrizes so that WFs are EFs of the Hamiltonian</a:t>
            </a:r>
          </a:p>
          <a:p>
            <a:pPr lvl="1"/>
            <a:r>
              <a:rPr lang="en-US" sz="2400" dirty="0" smtClean="0">
                <a:solidFill>
                  <a:srgbClr val="FF3300"/>
                </a:solidFill>
              </a:rPr>
              <a:t>Subset </a:t>
            </a:r>
            <a:r>
              <a:rPr lang="en-US" sz="2400" dirty="0" smtClean="0">
                <a:solidFill>
                  <a:srgbClr val="FF3300"/>
                </a:solidFill>
                <a:latin typeface="Lucida Calligraphy" panose="03010101010101010101" pitchFamily="66" charset="0"/>
              </a:rPr>
              <a:t>E</a:t>
            </a:r>
            <a:r>
              <a:rPr lang="en-US" sz="2400" dirty="0" smtClean="0">
                <a:solidFill>
                  <a:srgbClr val="99CCFF"/>
                </a:solidFill>
              </a:rPr>
              <a:t> symmetrizes so that they vanish or are max at x</a:t>
            </a:r>
            <a:r>
              <a:rPr lang="en-US" sz="2400" baseline="-25000" dirty="0" smtClean="0">
                <a:solidFill>
                  <a:srgbClr val="99CCFF"/>
                </a:solidFill>
              </a:rPr>
              <a:t>i</a:t>
            </a:r>
            <a:r>
              <a:rPr lang="en-US" sz="2400" dirty="0" smtClean="0">
                <a:solidFill>
                  <a:srgbClr val="99CCFF"/>
                </a:solidFill>
              </a:rPr>
              <a:t>=0</a:t>
            </a:r>
          </a:p>
          <a:p>
            <a:r>
              <a:rPr lang="en-US" dirty="0" smtClean="0"/>
              <a:t>Construct a complete </a:t>
            </a:r>
            <a:r>
              <a:rPr lang="en-US" dirty="0" err="1" smtClean="0"/>
              <a:t>symmetrization</a:t>
            </a:r>
            <a:r>
              <a:rPr lang="en-US" dirty="0" smtClean="0"/>
              <a:t> under lower-dimensional inversion </a:t>
            </a:r>
            <a:r>
              <a:rPr lang="en-US" dirty="0" smtClean="0">
                <a:solidFill>
                  <a:srgbClr val="FF3300"/>
                </a:solidFill>
                <a:latin typeface="Lucida Calligraphy" panose="03010101010101010101" pitchFamily="66" charset="0"/>
              </a:rPr>
              <a:t>S </a:t>
            </a:r>
            <a:r>
              <a:rPr lang="el-GR" dirty="0" smtClean="0">
                <a:solidFill>
                  <a:srgbClr val="FF33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ε</a:t>
            </a:r>
            <a:r>
              <a:rPr lang="en-US" dirty="0" smtClean="0">
                <a:solidFill>
                  <a:srgbClr val="FF3300"/>
                </a:solidFill>
                <a:latin typeface="Lucida Calligraphy" panose="03010101010101010101" pitchFamily="66" charset="0"/>
              </a:rPr>
              <a:t> </a:t>
            </a:r>
            <a:r>
              <a:rPr lang="en-US" dirty="0">
                <a:solidFill>
                  <a:srgbClr val="FF3300"/>
                </a:solidFill>
                <a:latin typeface="Lucida Calligraphy" panose="03010101010101010101" pitchFamily="66" charset="0"/>
              </a:rPr>
              <a:t>E</a:t>
            </a:r>
            <a:r>
              <a:rPr lang="en-US" dirty="0" smtClean="0"/>
              <a:t> of the ansatz, but:</a:t>
            </a:r>
            <a:endParaRPr lang="en-US" dirty="0"/>
          </a:p>
          <a:p>
            <a:pPr lvl="1"/>
            <a:r>
              <a:rPr lang="en-US" sz="2400" dirty="0" smtClean="0">
                <a:solidFill>
                  <a:srgbClr val="99CCFF"/>
                </a:solidFill>
              </a:rPr>
              <a:t>S operators do not commute</a:t>
            </a:r>
          </a:p>
          <a:p>
            <a:pPr lvl="1"/>
            <a:r>
              <a:rPr lang="en-US" sz="2400" dirty="0" smtClean="0">
                <a:solidFill>
                  <a:srgbClr val="99CCFF"/>
                </a:solidFill>
              </a:rPr>
              <a:t>S operators do not commute with </a:t>
            </a:r>
            <a:r>
              <a:rPr lang="en-US" sz="2400" dirty="0" smtClean="0">
                <a:solidFill>
                  <a:srgbClr val="99CCFF"/>
                </a:solidFill>
                <a:latin typeface="Lucida Calligraphy" panose="03010101010101010101" pitchFamily="66" charset="0"/>
              </a:rPr>
              <a:t>T</a:t>
            </a:r>
            <a:r>
              <a:rPr lang="en-US" sz="2400" dirty="0" smtClean="0">
                <a:solidFill>
                  <a:srgbClr val="99CCFF"/>
                </a:solidFill>
              </a:rPr>
              <a:t>, </a:t>
            </a:r>
            <a:r>
              <a:rPr lang="en-US" sz="2400" dirty="0" smtClean="0">
                <a:solidFill>
                  <a:srgbClr val="99CCFF"/>
                </a:solidFill>
                <a:latin typeface="Lucida Calligraphy" panose="03010101010101010101" pitchFamily="66" charset="0"/>
              </a:rPr>
              <a:t>C</a:t>
            </a:r>
            <a:r>
              <a:rPr lang="en-US" sz="2400" dirty="0" smtClean="0">
                <a:solidFill>
                  <a:srgbClr val="99CCFF"/>
                </a:solidFill>
              </a:rPr>
              <a:t>  </a:t>
            </a:r>
            <a:r>
              <a:rPr lang="el-GR" sz="2400" dirty="0" smtClean="0">
                <a:solidFill>
                  <a:srgbClr val="99CCFF"/>
                </a:solidFill>
              </a:rPr>
              <a:t>ε</a:t>
            </a:r>
            <a:r>
              <a:rPr lang="en-US" sz="2400" dirty="0" smtClean="0">
                <a:solidFill>
                  <a:srgbClr val="99CCFF"/>
                </a:solidFill>
              </a:rPr>
              <a:t> </a:t>
            </a:r>
            <a:r>
              <a:rPr lang="en-US" sz="2400" dirty="0" smtClean="0">
                <a:solidFill>
                  <a:srgbClr val="99CCFF"/>
                </a:solidFill>
                <a:latin typeface="Lucida Calligraphy" panose="03010101010101010101" pitchFamily="66" charset="0"/>
              </a:rPr>
              <a:t>B</a:t>
            </a:r>
          </a:p>
          <a:p>
            <a:pPr lvl="1"/>
            <a:r>
              <a:rPr lang="en-US" sz="2400" dirty="0" smtClean="0">
                <a:solidFill>
                  <a:srgbClr val="99CCFF"/>
                </a:solidFill>
              </a:rPr>
              <a:t>Therefore left and right </a:t>
            </a:r>
            <a:r>
              <a:rPr lang="en-US" sz="2400" dirty="0" err="1" smtClean="0">
                <a:solidFill>
                  <a:srgbClr val="99CCFF"/>
                </a:solidFill>
              </a:rPr>
              <a:t>cosets</a:t>
            </a:r>
            <a:r>
              <a:rPr lang="en-US" sz="2400" dirty="0" smtClean="0">
                <a:solidFill>
                  <a:srgbClr val="99CCFF"/>
                </a:solidFill>
              </a:rPr>
              <a:t> of </a:t>
            </a:r>
            <a:r>
              <a:rPr lang="en-US" sz="2400" dirty="0">
                <a:solidFill>
                  <a:srgbClr val="99CCFF"/>
                </a:solidFill>
                <a:latin typeface="Lucida Calligraphy" panose="03010101010101010101" pitchFamily="66" charset="0"/>
              </a:rPr>
              <a:t>B </a:t>
            </a:r>
            <a:r>
              <a:rPr lang="en-US" sz="2400" dirty="0" smtClean="0">
                <a:solidFill>
                  <a:srgbClr val="99CCFF"/>
                </a:solidFill>
              </a:rPr>
              <a:t>are in general not the same: </a:t>
            </a:r>
            <a:r>
              <a:rPr lang="en-US" sz="2400" dirty="0" err="1" smtClean="0">
                <a:solidFill>
                  <a:srgbClr val="99CCFF"/>
                </a:solidFill>
                <a:latin typeface="Lucida Calligraphy" panose="03010101010101010101" pitchFamily="66" charset="0"/>
              </a:rPr>
              <a:t>S</a:t>
            </a:r>
            <a:r>
              <a:rPr lang="en-US" sz="2400" baseline="-25000" dirty="0" err="1" smtClean="0">
                <a:solidFill>
                  <a:srgbClr val="99CCFF"/>
                </a:solidFill>
                <a:latin typeface="Lucida Calligraphy" panose="03010101010101010101" pitchFamily="66" charset="0"/>
              </a:rPr>
              <a:t>i</a:t>
            </a:r>
            <a:r>
              <a:rPr lang="en-US" sz="2400" dirty="0" err="1" smtClean="0">
                <a:solidFill>
                  <a:srgbClr val="99CCFF"/>
                </a:solidFill>
                <a:latin typeface="Lucida Calligraphy" panose="03010101010101010101" pitchFamily="66" charset="0"/>
              </a:rPr>
              <a:t>B</a:t>
            </a:r>
            <a:r>
              <a:rPr lang="en-US" sz="2400" dirty="0" smtClean="0">
                <a:solidFill>
                  <a:srgbClr val="99CCFF"/>
                </a:solidFill>
                <a:latin typeface="Lucida Calligraphy" panose="03010101010101010101" pitchFamily="66" charset="0"/>
              </a:rPr>
              <a:t> ≠ </a:t>
            </a:r>
            <a:r>
              <a:rPr lang="en-US" sz="2400" dirty="0" err="1" smtClean="0">
                <a:solidFill>
                  <a:srgbClr val="99CCFF"/>
                </a:solidFill>
                <a:latin typeface="Lucida Calligraphy" panose="03010101010101010101" pitchFamily="66" charset="0"/>
              </a:rPr>
              <a:t>BS</a:t>
            </a:r>
            <a:r>
              <a:rPr lang="en-US" sz="2400" baseline="-25000" dirty="0" err="1" smtClean="0">
                <a:solidFill>
                  <a:srgbClr val="99CCFF"/>
                </a:solidFill>
                <a:latin typeface="Lucida Calligraphy" panose="03010101010101010101" pitchFamily="66" charset="0"/>
              </a:rPr>
              <a:t>i</a:t>
            </a:r>
            <a:endParaRPr lang="en-US" sz="2400" dirty="0" smtClean="0">
              <a:solidFill>
                <a:srgbClr val="99CCFF"/>
              </a:solidFill>
            </a:endParaRPr>
          </a:p>
        </p:txBody>
      </p:sp>
      <p:pic>
        <p:nvPicPr>
          <p:cNvPr id="25602" name="Picture 2" descr="Image result for godel escher ba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2136775" cy="160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143000"/>
            <a:ext cx="5280601" cy="469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600200"/>
            <a:ext cx="253875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6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Designs\Pulse.pot</Template>
  <TotalTime>3125</TotalTime>
  <Words>1055</Words>
  <Application>Microsoft Office PowerPoint</Application>
  <PresentationFormat>On-screen Show (4:3)</PresentationFormat>
  <Paragraphs>133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Algerian</vt:lpstr>
      <vt:lpstr>Arial</vt:lpstr>
      <vt:lpstr>Georgia</vt:lpstr>
      <vt:lpstr>Lucida Calligraphy</vt:lpstr>
      <vt:lpstr>Times New Roman</vt:lpstr>
      <vt:lpstr>Wingdings</vt:lpstr>
      <vt:lpstr>Pulse</vt:lpstr>
      <vt:lpstr>On a harmonic solution for two-dimensional adjoint QCD</vt:lpstr>
      <vt:lpstr>QCD2A is a 2D theory of quarks in the adjoint representation coupled by non-dynamical gluon fields (“matrix quarks”)</vt:lpstr>
      <vt:lpstr>Algebraic Solution of  the Asymptotic Theory I</vt:lpstr>
      <vt:lpstr>PRD92: Algebraic Solution of  the Asymptotic Theory (cont’d)</vt:lpstr>
      <vt:lpstr>It’s as simple as that and it works – up to point </vt:lpstr>
      <vt:lpstr>2017 – A New Hope</vt:lpstr>
      <vt:lpstr>Possible, just need some group theory – and a group!</vt:lpstr>
      <vt:lpstr>The Devil is in the Details</vt:lpstr>
      <vt:lpstr>2018 – A New Symmetry</vt:lpstr>
      <vt:lpstr>Solution: G  = B × E </vt:lpstr>
      <vt:lpstr>Works! Massless Four-Parton Eigenfunctions Numerical (solid) vs. Algebraic (dashed)</vt:lpstr>
      <vt:lpstr>Works! Five-Parton Eigenfunctions Numerical (solid) vs. Algebraic (dashed)</vt:lpstr>
      <vt:lpstr>Results/Consequences</vt:lpstr>
      <vt:lpstr>Conclusions/ Outlook</vt:lpstr>
      <vt:lpstr>Thanks for your attention!</vt:lpstr>
      <vt:lpstr>Not used</vt:lpstr>
      <vt:lpstr>Works! Massive Four-Parton Eigenfunctions Numerical (solid) vs. Algebraic (dashed)</vt:lpstr>
      <vt:lpstr>The Formal Solution</vt:lpstr>
      <vt:lpstr>Start with asymptotic Theory: Hasympt=Hren+HPC,s </vt:lpstr>
      <vt:lpstr>Generalize: add non-singular operators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Trittmann, Uwe</dc:creator>
  <cp:lastModifiedBy>Trittmann, Uwe</cp:lastModifiedBy>
  <cp:revision>197</cp:revision>
  <dcterms:created xsi:type="dcterms:W3CDTF">1601-01-01T00:00:00Z</dcterms:created>
  <dcterms:modified xsi:type="dcterms:W3CDTF">2018-04-14T00:22:59Z</dcterms:modified>
</cp:coreProperties>
</file>