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960" r:id="rId1"/>
  </p:sldMasterIdLst>
  <p:notesMasterIdLst>
    <p:notesMasterId r:id="rId12"/>
  </p:notesMasterIdLst>
  <p:sldIdLst>
    <p:sldId id="256" r:id="rId2"/>
    <p:sldId id="258" r:id="rId3"/>
    <p:sldId id="257" r:id="rId4"/>
    <p:sldId id="259" r:id="rId5"/>
    <p:sldId id="260" r:id="rId6"/>
    <p:sldId id="262" r:id="rId7"/>
    <p:sldId id="263" r:id="rId8"/>
    <p:sldId id="264" r:id="rId9"/>
    <p:sldId id="265" r:id="rId10"/>
    <p:sldId id="266" r:id="rId11"/>
  </p:sldIdLst>
  <p:sldSz cx="9144000" cy="6858000" type="screen4x3"/>
  <p:notesSz cx="6858000" cy="9144000"/>
  <p:embeddedFontLst>
    <p:embeddedFont>
      <p:font typeface="MS PGothic" panose="020B0600070205080204" pitchFamily="34" charset="-128"/>
      <p:regular r:id="rId13"/>
    </p:embeddedFont>
    <p:embeddedFont>
      <p:font typeface="Aparajita" panose="020B0604020202020204" pitchFamily="34" charset="0"/>
      <p:regular r:id="rId14"/>
      <p:bold r:id="rId15"/>
      <p:italic r:id="rId16"/>
      <p:boldItalic r:id="rId17"/>
    </p:embeddedFont>
    <p:embeddedFont>
      <p:font typeface="Agency FB" panose="020B0503020202020204" pitchFamily="34" charset="0"/>
      <p:regular r:id="rId18"/>
      <p:bold r:id="rId19"/>
    </p:embeddedFont>
    <p:embeddedFont>
      <p:font typeface="Calibri" panose="020F0502020204030204" pitchFamily="34" charset="0"/>
      <p:regular r:id="rId20"/>
      <p:bold r:id="rId21"/>
      <p:italic r:id="rId22"/>
      <p:boldItalic r:id="rId23"/>
    </p:embeddedFont>
    <p:embeddedFont>
      <p:font typeface="Corbel" panose="020B0503020204020204" pitchFamily="34"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630" autoAdjust="0"/>
  </p:normalViewPr>
  <p:slideViewPr>
    <p:cSldViewPr snapToGrid="0" snapToObjects="1">
      <p:cViewPr varScale="1">
        <p:scale>
          <a:sx n="85" d="100"/>
          <a:sy n="85" d="100"/>
        </p:scale>
        <p:origin x="228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3D6DBF-5CDF-483D-B5D2-9627FD9465E8}" type="datetimeFigureOut">
              <a:rPr lang="en-US" smtClean="0"/>
              <a:t>2/23/2015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F968EC-DE3F-4741-83CD-9596236D73F4}" type="slidenum">
              <a:rPr lang="en-US" smtClean="0"/>
              <a:t>‹#›</a:t>
            </a:fld>
            <a:endParaRPr lang="en-US"/>
          </a:p>
        </p:txBody>
      </p:sp>
    </p:spTree>
    <p:extLst>
      <p:ext uri="{BB962C8B-B14F-4D97-AF65-F5344CB8AC3E}">
        <p14:creationId xmlns:p14="http://schemas.microsoft.com/office/powerpoint/2010/main" val="3219244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1D45923D-9B6B-49D2-94E6-6BB4BA63CC27}" type="datetime8">
              <a:rPr lang="en-US" altLang="en-US"/>
              <a:pPr/>
              <a:t>2/23/2015 2:20 AM</a:t>
            </a:fld>
            <a:endParaRPr lang="en-US" altLang="en-US"/>
          </a:p>
        </p:txBody>
      </p:sp>
      <p:sp>
        <p:nvSpPr>
          <p:cNvPr id="6" name="Rectangle 6"/>
          <p:cNvSpPr>
            <a:spLocks noGrp="1" noChangeArrowheads="1"/>
          </p:cNvSpPr>
          <p:nvPr>
            <p:ph type="ftr" sz="quarter" idx="4"/>
          </p:nvPr>
        </p:nvSpPr>
        <p:spPr>
          <a:ln/>
        </p:spPr>
        <p:txBody>
          <a:bodyPr/>
          <a:lstStyle/>
          <a:p>
            <a:pPr eaLnBrk="1" hangingPunct="1"/>
            <a:r>
              <a:rPr lang="en-US" altLang="en-US"/>
              <a:t>© 2006 Microsoft Corporation. All rights reserved.</a:t>
            </a:r>
          </a:p>
          <a:p>
            <a:r>
              <a:rPr lang="en-US" altLang="en-US"/>
              <a:t>This presentation is for informational purposes only. Microsoft makes no warranties, express or implied, in this summary.</a:t>
            </a:r>
            <a:endParaRPr lang="en-US" altLang="en-US" sz="1200">
              <a:latin typeface="Times New Roman" panose="02020603050405020304" pitchFamily="18" charset="0"/>
            </a:endParaRPr>
          </a:p>
        </p:txBody>
      </p:sp>
      <p:sp>
        <p:nvSpPr>
          <p:cNvPr id="7" name="Rectangle 7"/>
          <p:cNvSpPr>
            <a:spLocks noGrp="1" noChangeArrowheads="1"/>
          </p:cNvSpPr>
          <p:nvPr>
            <p:ph type="sldNum" sz="quarter" idx="5"/>
          </p:nvPr>
        </p:nvSpPr>
        <p:spPr>
          <a:ln/>
        </p:spPr>
        <p:txBody>
          <a:bodyPr/>
          <a:lstStyle/>
          <a:p>
            <a:fld id="{D1F40D16-A3C5-4B9F-8D39-C6697E8C5EC8}" type="slidenum">
              <a:rPr lang="en-US" altLang="en-US"/>
              <a:pPr/>
              <a:t>7</a:t>
            </a:fld>
            <a:endParaRPr lang="en-US" altLang="en-US"/>
          </a:p>
        </p:txBody>
      </p:sp>
      <p:sp>
        <p:nvSpPr>
          <p:cNvPr id="235522" name="Rectangle 2"/>
          <p:cNvSpPr>
            <a:spLocks noGrp="1" noRot="1" noChangeAspect="1" noChangeArrowheads="1" noTextEdit="1"/>
          </p:cNvSpPr>
          <p:nvPr>
            <p:ph type="sldImg"/>
          </p:nvPr>
        </p:nvSpPr>
        <p:spPr>
          <a:ln/>
        </p:spPr>
      </p:sp>
      <p:sp>
        <p:nvSpPr>
          <p:cNvPr id="235523" name="Rectangle 3"/>
          <p:cNvSpPr>
            <a:spLocks noGrp="1" noChangeArrowheads="1"/>
          </p:cNvSpPr>
          <p:nvPr>
            <p:ph type="body" idx="1"/>
          </p:nvPr>
        </p:nvSpPr>
        <p:spPr/>
        <p:txBody>
          <a:bodyPr/>
          <a:lstStyle/>
          <a:p>
            <a:r>
              <a:rPr lang="en-US" altLang="en-US" dirty="0"/>
              <a:t>That is the point of the Amazon Mechanical Turk web services API  -- for computers to integrate "artificial, artificial intelligence" directly into their processing by making requests of humans. </a:t>
            </a:r>
          </a:p>
        </p:txBody>
      </p:sp>
    </p:spTree>
    <p:extLst>
      <p:ext uri="{BB962C8B-B14F-4D97-AF65-F5344CB8AC3E}">
        <p14:creationId xmlns:p14="http://schemas.microsoft.com/office/powerpoint/2010/main" val="4240306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0FB20AD6-0AED-4401-ACC0-C105E90C8C96}" type="datetime8">
              <a:rPr lang="en-US" altLang="en-US"/>
              <a:pPr/>
              <a:t>2/23/2015 2:16 AM</a:t>
            </a:fld>
            <a:endParaRPr lang="en-US" altLang="en-US"/>
          </a:p>
        </p:txBody>
      </p:sp>
      <p:sp>
        <p:nvSpPr>
          <p:cNvPr id="6" name="Rectangle 6"/>
          <p:cNvSpPr>
            <a:spLocks noGrp="1" noChangeArrowheads="1"/>
          </p:cNvSpPr>
          <p:nvPr>
            <p:ph type="ftr" sz="quarter" idx="4"/>
          </p:nvPr>
        </p:nvSpPr>
        <p:spPr>
          <a:ln/>
        </p:spPr>
        <p:txBody>
          <a:bodyPr/>
          <a:lstStyle/>
          <a:p>
            <a:pPr eaLnBrk="1" hangingPunct="1"/>
            <a:r>
              <a:rPr lang="en-US" altLang="en-US"/>
              <a:t>© 2006 Microsoft Corporation. All rights reserved.</a:t>
            </a:r>
          </a:p>
          <a:p>
            <a:r>
              <a:rPr lang="en-US" altLang="en-US"/>
              <a:t>This presentation is for informational purposes only. Microsoft makes no warranties, express or implied, in this summary.</a:t>
            </a:r>
            <a:endParaRPr lang="en-US" altLang="en-US" sz="1200">
              <a:latin typeface="Times New Roman" panose="02020603050405020304" pitchFamily="18" charset="0"/>
            </a:endParaRPr>
          </a:p>
        </p:txBody>
      </p:sp>
      <p:sp>
        <p:nvSpPr>
          <p:cNvPr id="7" name="Rectangle 7"/>
          <p:cNvSpPr>
            <a:spLocks noGrp="1" noChangeArrowheads="1"/>
          </p:cNvSpPr>
          <p:nvPr>
            <p:ph type="sldNum" sz="quarter" idx="5"/>
          </p:nvPr>
        </p:nvSpPr>
        <p:spPr>
          <a:ln/>
        </p:spPr>
        <p:txBody>
          <a:bodyPr/>
          <a:lstStyle/>
          <a:p>
            <a:fld id="{F2279315-F0C4-48C2-B121-1B08F4FFAAE7}" type="slidenum">
              <a:rPr lang="en-US" altLang="en-US"/>
              <a:pPr/>
              <a:t>8</a:t>
            </a:fld>
            <a:endParaRPr lang="en-US" altLang="en-US"/>
          </a:p>
        </p:txBody>
      </p:sp>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p:txBody>
          <a:bodyPr/>
          <a:lstStyle/>
          <a:p>
            <a:r>
              <a:rPr lang="en-US" altLang="en-US"/>
              <a:t>To the application, the transaction looks very much like any remote procedure call: the application sends the request, and the service returns the results. Behind the scenes, a network of humans fuels this artificial, artificial intelligence by coming to the web site, searching for and completing tasks, and receiving payment for their work.</a:t>
            </a:r>
          </a:p>
          <a:p>
            <a:r>
              <a:rPr lang="en-US" altLang="en-US"/>
              <a:t>All software developers need to do is write normal code. This pseudo-code below illustrates how simple this can be.</a:t>
            </a:r>
          </a:p>
          <a:p>
            <a:endParaRPr lang="en-US" altLang="en-US"/>
          </a:p>
          <a:p>
            <a:r>
              <a:rPr lang="en-US" altLang="en-US"/>
              <a:t>(on slide)</a:t>
            </a:r>
          </a:p>
          <a:p>
            <a:r>
              <a:rPr lang="en-US" altLang="en-US"/>
              <a:t> read (photo);</a:t>
            </a:r>
            <a:br>
              <a:rPr lang="en-US" altLang="en-US"/>
            </a:br>
            <a:r>
              <a:rPr lang="en-US" altLang="en-US"/>
              <a:t> photoContainsHuman = callMechanicalTurk(photo);</a:t>
            </a:r>
            <a:br>
              <a:rPr lang="en-US" altLang="en-US"/>
            </a:br>
            <a:r>
              <a:rPr lang="en-US" altLang="en-US"/>
              <a:t> if (photoContainsHuman) {</a:t>
            </a:r>
            <a:br>
              <a:rPr lang="en-US" altLang="en-US"/>
            </a:br>
            <a:r>
              <a:rPr lang="en-US" altLang="en-US"/>
              <a:t>   acceptPhoto(photo);</a:t>
            </a:r>
            <a:br>
              <a:rPr lang="en-US" altLang="en-US"/>
            </a:br>
            <a:r>
              <a:rPr lang="en-US" altLang="en-US"/>
              <a:t> }</a:t>
            </a:r>
            <a:br>
              <a:rPr lang="en-US" altLang="en-US"/>
            </a:br>
            <a:r>
              <a:rPr lang="en-US" altLang="en-US"/>
              <a:t> else {</a:t>
            </a:r>
            <a:br>
              <a:rPr lang="en-US" altLang="en-US"/>
            </a:br>
            <a:r>
              <a:rPr lang="en-US" altLang="en-US"/>
              <a:t>   rejectPhoto(photo);</a:t>
            </a:r>
            <a:br>
              <a:rPr lang="en-US" altLang="en-US"/>
            </a:br>
            <a:r>
              <a:rPr lang="en-US" altLang="en-US"/>
              <a:t> } </a:t>
            </a:r>
          </a:p>
        </p:txBody>
      </p:sp>
    </p:spTree>
    <p:extLst>
      <p:ext uri="{BB962C8B-B14F-4D97-AF65-F5344CB8AC3E}">
        <p14:creationId xmlns:p14="http://schemas.microsoft.com/office/powerpoint/2010/main" val="43346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0FFA220-93E2-4658-8549-33D6454635DB}" type="datetime8">
              <a:rPr lang="en-US" altLang="en-US"/>
              <a:pPr/>
              <a:t>2/23/2015 2:16 AM</a:t>
            </a:fld>
            <a:endParaRPr lang="en-US" altLang="en-US"/>
          </a:p>
        </p:txBody>
      </p:sp>
      <p:sp>
        <p:nvSpPr>
          <p:cNvPr id="6" name="Rectangle 6"/>
          <p:cNvSpPr>
            <a:spLocks noGrp="1" noChangeArrowheads="1"/>
          </p:cNvSpPr>
          <p:nvPr>
            <p:ph type="ftr" sz="quarter" idx="4"/>
          </p:nvPr>
        </p:nvSpPr>
        <p:spPr>
          <a:ln/>
        </p:spPr>
        <p:txBody>
          <a:bodyPr/>
          <a:lstStyle/>
          <a:p>
            <a:pPr eaLnBrk="1" hangingPunct="1"/>
            <a:r>
              <a:rPr lang="en-US" altLang="en-US"/>
              <a:t>© 2006 Microsoft Corporation. All rights reserved.</a:t>
            </a:r>
          </a:p>
          <a:p>
            <a:r>
              <a:rPr lang="en-US" altLang="en-US"/>
              <a:t>This presentation is for informational purposes only. Microsoft makes no warranties, express or implied, in this summary.</a:t>
            </a:r>
            <a:endParaRPr lang="en-US" altLang="en-US" sz="1200">
              <a:latin typeface="Times New Roman" panose="02020603050405020304" pitchFamily="18" charset="0"/>
            </a:endParaRPr>
          </a:p>
        </p:txBody>
      </p:sp>
      <p:sp>
        <p:nvSpPr>
          <p:cNvPr id="7" name="Rectangle 7"/>
          <p:cNvSpPr>
            <a:spLocks noGrp="1" noChangeArrowheads="1"/>
          </p:cNvSpPr>
          <p:nvPr>
            <p:ph type="sldNum" sz="quarter" idx="5"/>
          </p:nvPr>
        </p:nvSpPr>
        <p:spPr>
          <a:ln/>
        </p:spPr>
        <p:txBody>
          <a:bodyPr/>
          <a:lstStyle/>
          <a:p>
            <a:fld id="{4379A7EF-ED70-4729-9A00-E7F69AC5544D}" type="slidenum">
              <a:rPr lang="en-US" altLang="en-US"/>
              <a:pPr/>
              <a:t>9</a:t>
            </a:fld>
            <a:endParaRPr lang="en-US" altLang="en-US"/>
          </a:p>
        </p:txBody>
      </p:sp>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p:txBody>
          <a:bodyPr/>
          <a:lstStyle/>
          <a:p>
            <a:pPr>
              <a:spcBef>
                <a:spcPct val="0"/>
              </a:spcBef>
            </a:pPr>
            <a:r>
              <a:rPr lang="en-US" altLang="en-US"/>
              <a:t>Here is how it works:</a:t>
            </a:r>
          </a:p>
          <a:p>
            <a:pPr>
              <a:spcBef>
                <a:spcPct val="0"/>
              </a:spcBef>
            </a:pPr>
            <a:endParaRPr lang="en-US" altLang="en-US"/>
          </a:p>
          <a:p>
            <a:pPr>
              <a:spcBef>
                <a:spcPct val="0"/>
              </a:spcBef>
            </a:pPr>
            <a:r>
              <a:rPr lang="en-US" altLang="en-US"/>
              <a:t>Let’s say you are a developer with an amazing new idea for a business that before now has not been feasible because of the resources necessary to access a network of humans. </a:t>
            </a:r>
          </a:p>
          <a:p>
            <a:pPr>
              <a:spcBef>
                <a:spcPct val="0"/>
              </a:spcBef>
            </a:pPr>
            <a:endParaRPr lang="en-US" altLang="en-US"/>
          </a:p>
          <a:p>
            <a:pPr>
              <a:spcBef>
                <a:spcPct val="0"/>
              </a:spcBef>
            </a:pPr>
            <a:r>
              <a:rPr lang="en-US" altLang="en-US"/>
              <a:t>In the context of AMT, we call you a Requester.  You use the API to submit submit tasks that require human intelligence – what we call HITs – to the Amazon Mechanical Turk web site where a vast network of people – what we call Workers – come to make money by using the skills their innate, and still extremely valuable, common human sense.  They complete these tasks and submit them for approval back to the Requester or the software they wrote.  Once the HIT is verified as accurate, the system automatically pays the Workers.</a:t>
            </a:r>
          </a:p>
          <a:p>
            <a:pPr>
              <a:spcBef>
                <a:spcPct val="0"/>
              </a:spcBef>
            </a:pPr>
            <a:endParaRPr lang="en-US" altLang="en-US"/>
          </a:p>
          <a:p>
            <a:pPr>
              <a:spcBef>
                <a:spcPct val="0"/>
              </a:spcBef>
            </a:pPr>
            <a:r>
              <a:rPr lang="en-US" altLang="en-US"/>
              <a:t>Developers can program this entire process to happen automatically and be integrated into the processing of their software. What does this mean for developers?</a:t>
            </a:r>
          </a:p>
        </p:txBody>
      </p:sp>
    </p:spTree>
    <p:extLst>
      <p:ext uri="{BB962C8B-B14F-4D97-AF65-F5344CB8AC3E}">
        <p14:creationId xmlns:p14="http://schemas.microsoft.com/office/powerpoint/2010/main" val="1912954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7940888F-C433-4EC7-AF08-AA1E01B1EC2C}" type="datetime8">
              <a:rPr lang="en-US" altLang="en-US"/>
              <a:pPr/>
              <a:t>2/23/2015 2:16 AM</a:t>
            </a:fld>
            <a:endParaRPr lang="en-US" altLang="en-US"/>
          </a:p>
        </p:txBody>
      </p:sp>
      <p:sp>
        <p:nvSpPr>
          <p:cNvPr id="6" name="Rectangle 6"/>
          <p:cNvSpPr>
            <a:spLocks noGrp="1" noChangeArrowheads="1"/>
          </p:cNvSpPr>
          <p:nvPr>
            <p:ph type="ftr" sz="quarter" idx="4"/>
          </p:nvPr>
        </p:nvSpPr>
        <p:spPr>
          <a:ln/>
        </p:spPr>
        <p:txBody>
          <a:bodyPr/>
          <a:lstStyle/>
          <a:p>
            <a:pPr eaLnBrk="1" hangingPunct="1"/>
            <a:r>
              <a:rPr lang="en-US" altLang="en-US"/>
              <a:t>© 2006 Microsoft Corporation. All rights reserved.</a:t>
            </a:r>
          </a:p>
          <a:p>
            <a:r>
              <a:rPr lang="en-US" altLang="en-US"/>
              <a:t>This presentation is for informational purposes only. Microsoft makes no warranties, express or implied, in this summary.</a:t>
            </a:r>
            <a:endParaRPr lang="en-US" altLang="en-US" sz="1200">
              <a:latin typeface="Times New Roman" panose="02020603050405020304" pitchFamily="18" charset="0"/>
            </a:endParaRPr>
          </a:p>
        </p:txBody>
      </p:sp>
      <p:sp>
        <p:nvSpPr>
          <p:cNvPr id="7" name="Rectangle 7"/>
          <p:cNvSpPr>
            <a:spLocks noGrp="1" noChangeArrowheads="1"/>
          </p:cNvSpPr>
          <p:nvPr>
            <p:ph type="sldNum" sz="quarter" idx="5"/>
          </p:nvPr>
        </p:nvSpPr>
        <p:spPr>
          <a:ln/>
        </p:spPr>
        <p:txBody>
          <a:bodyPr/>
          <a:lstStyle/>
          <a:p>
            <a:fld id="{A962CFF2-3C25-4CCC-A95B-C67C87E1A720}" type="slidenum">
              <a:rPr lang="en-US" altLang="en-US"/>
              <a:pPr/>
              <a:t>10</a:t>
            </a:fld>
            <a:endParaRPr lang="en-US" altLang="en-US"/>
          </a:p>
        </p:txBody>
      </p:sp>
      <p:sp>
        <p:nvSpPr>
          <p:cNvPr id="249858" name="Rectangle 2"/>
          <p:cNvSpPr>
            <a:spLocks noGrp="1" noRot="1" noChangeAspect="1" noChangeArrowheads="1" noTextEdit="1"/>
          </p:cNvSpPr>
          <p:nvPr>
            <p:ph type="sldImg"/>
          </p:nvPr>
        </p:nvSpPr>
        <p:spPr>
          <a:ln/>
        </p:spPr>
      </p:sp>
      <p:sp>
        <p:nvSpPr>
          <p:cNvPr id="249859" name="Rectangle 3"/>
          <p:cNvSpPr>
            <a:spLocks noGrp="1" noChangeArrowheads="1"/>
          </p:cNvSpPr>
          <p:nvPr>
            <p:ph type="body" idx="1"/>
          </p:nvPr>
        </p:nvSpPr>
        <p:spPr/>
        <p:txBody>
          <a:bodyPr/>
          <a:lstStyle/>
          <a:p>
            <a:pPr>
              <a:lnSpc>
                <a:spcPct val="90000"/>
              </a:lnSpc>
            </a:pPr>
            <a:r>
              <a:rPr lang="en-US" altLang="en-US"/>
              <a:t>For software developers, the Amazon Mechanical Turk web service solves the problem of building applications that until now have not worked well because they lack human intelligence. Humans are much more effective than computers at solving some types of problems, like finding specific objects in pictures, evaluating beauty, or translating text. The Amazon Mechanical Turk web service gives developers a programmable interface to a network of humans to solve these kinds of problems and incorporate this human intelligence into their applications.</a:t>
            </a:r>
          </a:p>
          <a:p>
            <a:pPr>
              <a:lnSpc>
                <a:spcPct val="90000"/>
              </a:lnSpc>
            </a:pPr>
            <a:endParaRPr lang="en-US" altLang="en-US"/>
          </a:p>
          <a:p>
            <a:pPr>
              <a:lnSpc>
                <a:spcPct val="90000"/>
              </a:lnSpc>
            </a:pPr>
            <a:r>
              <a:rPr lang="en-US" altLang="en-US"/>
              <a:t>For businesses and entrepreneurs who want tasks completed, the Amazon Mechanical Turk web service solves the problem of getting work done in a cost-effective manner by people who have the skill to do the work. The service provides access to a vast network of human intelligence with the efficiencies and cost-effectiveness of computers. Oftentimes, the cost of establishing a network of skilled people to do the work outweighs the value of completing it. By turning the fixed costs into variable costs that scale with business needs, the Amazon Mechanical Turk web service eliminates this barrier and allows work to be completed that before was not economical.</a:t>
            </a:r>
          </a:p>
          <a:p>
            <a:pPr>
              <a:lnSpc>
                <a:spcPct val="90000"/>
              </a:lnSpc>
            </a:pPr>
            <a:endParaRPr lang="en-US" altLang="en-US"/>
          </a:p>
          <a:p>
            <a:pPr>
              <a:lnSpc>
                <a:spcPct val="90000"/>
              </a:lnSpc>
            </a:pPr>
            <a:r>
              <a:rPr lang="en-US" altLang="en-US"/>
              <a:t>For people who want to earn money in their spare time, the Amazon Mechanical Turk web site solves the problem of finding work that they can do wherever and whenever they want.</a:t>
            </a:r>
          </a:p>
        </p:txBody>
      </p:sp>
    </p:spTree>
    <p:extLst>
      <p:ext uri="{BB962C8B-B14F-4D97-AF65-F5344CB8AC3E}">
        <p14:creationId xmlns:p14="http://schemas.microsoft.com/office/powerpoint/2010/main" val="1482906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atin typeface="Agency FB" panose="020B05030202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t>Monday, February 23, 2015</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C057FC-95B6-4D89-AFDA-ABA33EE921E5}" type="datetime2">
              <a:rPr lang="en-US" smtClean="0"/>
              <a:t>Monday, February 23, 2015</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t>Monday, February 23, 2015</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6A3A3-94A6-4E5B-AF39-173ACA3E61CC}" type="datetime2">
              <a:rPr lang="en-US" smtClean="0"/>
              <a:t>Monday, February 23, 2015</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t>Monday, February 23, 2015</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t>Monday, February 23, 2015</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t>Monday, February 23, 2015</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79CD4847-11EF-4466-A8AD-85CDB7B49118}" type="datetime2">
              <a:rPr lang="en-US" smtClean="0"/>
              <a:t>Monday, February 23, 2015</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t>Monday, February 23, 2015</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t>Monday, February 23, 2015</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t>Monday, February 23, 2015</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t>Monday, February 23, 2015</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hyperlink" Target="http://www.ted.com/talks/luis_von_ahn_massive_scale_online_collaboration?language=en" TargetMode="Externa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34900"/>
            <a:ext cx="7848600" cy="1081550"/>
          </a:xfrm>
        </p:spPr>
        <p:txBody>
          <a:bodyPr/>
          <a:lstStyle/>
          <a:p>
            <a:r>
              <a:rPr lang="en-US" sz="6000" cap="none" dirty="0" smtClean="0">
                <a:cs typeface="Aparajita" panose="020B0604020202020204" pitchFamily="34" charset="0"/>
              </a:rPr>
              <a:t>What Computers Can’t Do</a:t>
            </a:r>
            <a:endParaRPr lang="en-US" sz="6000" cap="none" dirty="0">
              <a:cs typeface="Aparajita" panose="020B0604020202020204" pitchFamily="34" charset="0"/>
            </a:endParaRPr>
          </a:p>
        </p:txBody>
      </p:sp>
      <p:sp>
        <p:nvSpPr>
          <p:cNvPr id="3" name="Subtitle 2"/>
          <p:cNvSpPr>
            <a:spLocks noGrp="1"/>
          </p:cNvSpPr>
          <p:nvPr>
            <p:ph type="subTitle" idx="1"/>
          </p:nvPr>
        </p:nvSpPr>
        <p:spPr>
          <a:xfrm>
            <a:off x="7063319" y="1472728"/>
            <a:ext cx="2080681" cy="1288945"/>
          </a:xfrm>
        </p:spPr>
        <p:txBody>
          <a:bodyPr>
            <a:normAutofit/>
          </a:bodyPr>
          <a:lstStyle/>
          <a:p>
            <a:pPr>
              <a:spcBef>
                <a:spcPts val="0"/>
              </a:spcBef>
            </a:pPr>
            <a:r>
              <a:rPr lang="en-US" b="1" dirty="0" smtClean="0">
                <a:solidFill>
                  <a:schemeClr val="accent5">
                    <a:lumMod val="50000"/>
                  </a:schemeClr>
                </a:solidFill>
                <a:latin typeface="Corbel"/>
                <a:cs typeface="Corbel"/>
              </a:rPr>
              <a:t>INST 4200</a:t>
            </a:r>
          </a:p>
          <a:p>
            <a:pPr>
              <a:spcBef>
                <a:spcPts val="0"/>
              </a:spcBef>
            </a:pPr>
            <a:r>
              <a:rPr lang="en-US" b="1" dirty="0" smtClean="0">
                <a:solidFill>
                  <a:schemeClr val="accent5">
                    <a:lumMod val="50000"/>
                  </a:schemeClr>
                </a:solidFill>
                <a:latin typeface="Corbel"/>
                <a:cs typeface="Corbel"/>
              </a:rPr>
              <a:t>David J Stucki</a:t>
            </a:r>
          </a:p>
          <a:p>
            <a:pPr>
              <a:spcBef>
                <a:spcPts val="0"/>
              </a:spcBef>
            </a:pPr>
            <a:r>
              <a:rPr lang="en-US" b="1" dirty="0" smtClean="0">
                <a:solidFill>
                  <a:schemeClr val="accent5">
                    <a:lumMod val="50000"/>
                  </a:schemeClr>
                </a:solidFill>
                <a:latin typeface="Corbel"/>
                <a:cs typeface="Corbel"/>
              </a:rPr>
              <a:t>Spring 2015</a:t>
            </a:r>
            <a:endParaRPr lang="en-US" b="1" dirty="0">
              <a:solidFill>
                <a:schemeClr val="accent5">
                  <a:lumMod val="50000"/>
                </a:schemeClr>
              </a:solidFill>
              <a:latin typeface="Corbel"/>
              <a:cs typeface="Corbel"/>
            </a:endParaRPr>
          </a:p>
        </p:txBody>
      </p:sp>
      <p:pic>
        <p:nvPicPr>
          <p:cNvPr id="4" name="Picture 2" descr="http://apollo.xk90.com/365/bladerunner_city.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17" y="2761673"/>
            <a:ext cx="9143584" cy="4096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43585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CC4B354-CA7C-4281-9096-652040ACA382}" type="slidenum">
              <a:rPr lang="en-US" altLang="en-US"/>
              <a:pPr/>
              <a:t>10</a:t>
            </a:fld>
            <a:endParaRPr lang="en-US" altLang="en-US"/>
          </a:p>
        </p:txBody>
      </p:sp>
      <p:sp>
        <p:nvSpPr>
          <p:cNvPr id="248836" name="Rectangle 4"/>
          <p:cNvSpPr>
            <a:spLocks noGrp="1" noChangeArrowheads="1"/>
          </p:cNvSpPr>
          <p:nvPr>
            <p:ph type="title"/>
          </p:nvPr>
        </p:nvSpPr>
        <p:spPr/>
        <p:txBody>
          <a:bodyPr/>
          <a:lstStyle/>
          <a:p>
            <a:r>
              <a:rPr lang="en-US" altLang="en-US" dirty="0">
                <a:latin typeface="Agency FB" panose="020B0503020202020204" pitchFamily="34" charset="0"/>
              </a:rPr>
              <a:t>What This Means</a:t>
            </a:r>
          </a:p>
        </p:txBody>
      </p:sp>
      <p:sp>
        <p:nvSpPr>
          <p:cNvPr id="248837" name="Rectangle 5"/>
          <p:cNvSpPr>
            <a:spLocks noGrp="1" noChangeArrowheads="1"/>
          </p:cNvSpPr>
          <p:nvPr>
            <p:ph type="body" idx="1"/>
          </p:nvPr>
        </p:nvSpPr>
        <p:spPr>
          <a:xfrm>
            <a:off x="381000" y="1795346"/>
            <a:ext cx="8388350" cy="4681654"/>
          </a:xfrm>
        </p:spPr>
        <p:txBody>
          <a:bodyPr>
            <a:noAutofit/>
          </a:bodyPr>
          <a:lstStyle/>
          <a:p>
            <a:pPr marL="396875" indent="-396875">
              <a:lnSpc>
                <a:spcPct val="85000"/>
              </a:lnSpc>
              <a:spcBef>
                <a:spcPct val="20000"/>
              </a:spcBef>
              <a:buFont typeface="Arial" panose="020B0604020202020204" pitchFamily="34" charset="0"/>
              <a:buNone/>
            </a:pPr>
            <a:r>
              <a:rPr lang="en-US" altLang="en-US" dirty="0">
                <a:latin typeface="Corbel" panose="020B0503020204020204" pitchFamily="34" charset="0"/>
              </a:rPr>
              <a:t>For Software Developers</a:t>
            </a:r>
          </a:p>
          <a:p>
            <a:pPr marL="396875" indent="-396875">
              <a:lnSpc>
                <a:spcPct val="85000"/>
              </a:lnSpc>
              <a:spcBef>
                <a:spcPct val="20000"/>
              </a:spcBef>
            </a:pPr>
            <a:r>
              <a:rPr lang="en-US" altLang="en-US" dirty="0">
                <a:latin typeface="Corbel" panose="020B0503020204020204" pitchFamily="34" charset="0"/>
              </a:rPr>
              <a:t>Solves problem of building applications that until now have not worked well without human intelligence</a:t>
            </a:r>
          </a:p>
          <a:p>
            <a:pPr marL="396875" indent="-396875">
              <a:lnSpc>
                <a:spcPct val="85000"/>
              </a:lnSpc>
              <a:spcBef>
                <a:spcPct val="20000"/>
              </a:spcBef>
            </a:pPr>
            <a:endParaRPr lang="en-US" altLang="en-US" dirty="0">
              <a:latin typeface="Corbel" panose="020B0503020204020204" pitchFamily="34" charset="0"/>
            </a:endParaRPr>
          </a:p>
          <a:p>
            <a:pPr marL="396875" indent="-396875">
              <a:lnSpc>
                <a:spcPct val="85000"/>
              </a:lnSpc>
              <a:spcBef>
                <a:spcPct val="20000"/>
              </a:spcBef>
              <a:buFont typeface="Arial" panose="020B0604020202020204" pitchFamily="34" charset="0"/>
              <a:buNone/>
            </a:pPr>
            <a:r>
              <a:rPr lang="en-US" altLang="ja-JP" dirty="0">
                <a:latin typeface="Corbel" panose="020B0503020204020204" pitchFamily="34" charset="0"/>
                <a:ea typeface="MS PGothic" panose="020B0600070205080204" pitchFamily="34" charset="-128"/>
              </a:rPr>
              <a:t>For Businesses</a:t>
            </a:r>
          </a:p>
          <a:p>
            <a:pPr marL="396875" indent="-396875">
              <a:lnSpc>
                <a:spcPct val="85000"/>
              </a:lnSpc>
              <a:spcBef>
                <a:spcPct val="20000"/>
              </a:spcBef>
            </a:pPr>
            <a:r>
              <a:rPr lang="en-US" altLang="ja-JP" dirty="0">
                <a:latin typeface="Corbel" panose="020B0503020204020204" pitchFamily="34" charset="0"/>
                <a:ea typeface="MS PGothic" panose="020B0600070205080204" pitchFamily="34" charset="-128"/>
              </a:rPr>
              <a:t>Efficiently, effectively and inexpensively complete millions of tasks that require human intelligence</a:t>
            </a:r>
          </a:p>
          <a:p>
            <a:pPr marL="396875" indent="-396875">
              <a:lnSpc>
                <a:spcPct val="85000"/>
              </a:lnSpc>
              <a:spcBef>
                <a:spcPct val="20000"/>
              </a:spcBef>
            </a:pPr>
            <a:r>
              <a:rPr lang="en-US" altLang="ja-JP" dirty="0">
                <a:latin typeface="Corbel" panose="020B0503020204020204" pitchFamily="34" charset="0"/>
                <a:ea typeface="MS PGothic" panose="020B0600070205080204" pitchFamily="34" charset="-128"/>
              </a:rPr>
              <a:t>Previously unimaginable business ideas are now feasible…</a:t>
            </a:r>
          </a:p>
          <a:p>
            <a:pPr marL="396875" indent="-396875">
              <a:lnSpc>
                <a:spcPct val="85000"/>
              </a:lnSpc>
              <a:spcBef>
                <a:spcPct val="20000"/>
              </a:spcBef>
            </a:pPr>
            <a:endParaRPr lang="en-US" altLang="en-US" dirty="0">
              <a:latin typeface="Corbel" panose="020B0503020204020204" pitchFamily="34" charset="0"/>
            </a:endParaRPr>
          </a:p>
          <a:p>
            <a:pPr marL="396875" indent="-396875">
              <a:lnSpc>
                <a:spcPct val="85000"/>
              </a:lnSpc>
              <a:spcBef>
                <a:spcPct val="20000"/>
              </a:spcBef>
              <a:buFont typeface="Arial" panose="020B0604020202020204" pitchFamily="34" charset="0"/>
              <a:buNone/>
            </a:pPr>
            <a:r>
              <a:rPr lang="en-US" altLang="en-US" dirty="0">
                <a:latin typeface="Corbel" panose="020B0503020204020204" pitchFamily="34" charset="0"/>
              </a:rPr>
              <a:t>For </a:t>
            </a:r>
            <a:r>
              <a:rPr lang="en-US" altLang="en-US" sz="2800" dirty="0">
                <a:latin typeface="Corbel" panose="020B0503020204020204" pitchFamily="34" charset="0"/>
              </a:rPr>
              <a:t>Anyone</a:t>
            </a:r>
            <a:endParaRPr lang="en-US" altLang="en-US" dirty="0">
              <a:latin typeface="Corbel" panose="020B0503020204020204" pitchFamily="34" charset="0"/>
            </a:endParaRPr>
          </a:p>
          <a:p>
            <a:pPr marL="396875" indent="-396875">
              <a:lnSpc>
                <a:spcPct val="85000"/>
              </a:lnSpc>
              <a:spcBef>
                <a:spcPct val="20000"/>
              </a:spcBef>
            </a:pPr>
            <a:r>
              <a:rPr lang="en-US" altLang="en-US" dirty="0">
                <a:latin typeface="Corbel" panose="020B0503020204020204" pitchFamily="34" charset="0"/>
              </a:rPr>
              <a:t>Make money using the skills you already have whenever your schedule allows</a:t>
            </a:r>
            <a:endParaRPr lang="en-US" altLang="ja-JP" dirty="0">
              <a:latin typeface="Corbel" panose="020B0503020204020204" pitchFamily="34" charset="0"/>
              <a:ea typeface="MS PGothic" panose="020B0600070205080204" pitchFamily="34" charset="-128"/>
            </a:endParaRPr>
          </a:p>
        </p:txBody>
      </p:sp>
      <p:pic>
        <p:nvPicPr>
          <p:cNvPr id="5"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6576" y="1002448"/>
            <a:ext cx="2190045" cy="88890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15582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gency FB" panose="020B0503020202020204" pitchFamily="34" charset="0"/>
              </a:rPr>
              <a:t>Readings</a:t>
            </a:r>
            <a:endParaRPr lang="en-US" dirty="0">
              <a:latin typeface="Agency FB" panose="020B0503020202020204" pitchFamily="34" charset="0"/>
            </a:endParaRPr>
          </a:p>
        </p:txBody>
      </p:sp>
      <p:sp>
        <p:nvSpPr>
          <p:cNvPr id="3" name="Content Placeholder 2"/>
          <p:cNvSpPr>
            <a:spLocks noGrp="1"/>
          </p:cNvSpPr>
          <p:nvPr>
            <p:ph idx="1"/>
          </p:nvPr>
        </p:nvSpPr>
        <p:spPr/>
        <p:txBody>
          <a:bodyPr/>
          <a:lstStyle/>
          <a:p>
            <a:r>
              <a:rPr lang="en-US" dirty="0">
                <a:latin typeface="Corbel" panose="020B0503020204020204" pitchFamily="34" charset="0"/>
              </a:rPr>
              <a:t>Rick </a:t>
            </a:r>
            <a:r>
              <a:rPr lang="en-US" dirty="0" smtClean="0">
                <a:latin typeface="Corbel" panose="020B0503020204020204" pitchFamily="34" charset="0"/>
              </a:rPr>
              <a:t>Robinson’s 11 Reasons Computers Can’t Understand…</a:t>
            </a:r>
          </a:p>
          <a:p>
            <a:pPr lvl="1"/>
            <a:r>
              <a:rPr lang="en-US" dirty="0" smtClean="0">
                <a:latin typeface="Corbel" panose="020B0503020204020204" pitchFamily="34" charset="0"/>
              </a:rPr>
              <a:t>Data Measurement:  Heisenberg, Noise, &amp; Continuity</a:t>
            </a:r>
          </a:p>
          <a:p>
            <a:pPr lvl="1"/>
            <a:r>
              <a:rPr lang="en-US" dirty="0" smtClean="0">
                <a:latin typeface="Corbel" panose="020B0503020204020204" pitchFamily="34" charset="0"/>
              </a:rPr>
              <a:t>Data Analysis:  Gödel, Complexity, &amp; the Limits of Computation</a:t>
            </a:r>
          </a:p>
          <a:p>
            <a:pPr lvl="1"/>
            <a:r>
              <a:rPr lang="en-US" dirty="0" smtClean="0">
                <a:latin typeface="Corbel" panose="020B0503020204020204" pitchFamily="34" charset="0"/>
              </a:rPr>
              <a:t>The World is Messy:  Entropy, Quantum Mechanics, Local Sensitivity, Subjectivity, &amp; Chaotic Systems</a:t>
            </a:r>
            <a:endParaRPr lang="en-US" dirty="0">
              <a:latin typeface="Corbel" panose="020B0503020204020204" pitchFamily="34" charset="0"/>
            </a:endParaRPr>
          </a:p>
          <a:p>
            <a:endParaRPr lang="en-US" dirty="0" smtClean="0">
              <a:latin typeface="Corbel" panose="020B0503020204020204" pitchFamily="34" charset="0"/>
            </a:endParaRPr>
          </a:p>
          <a:p>
            <a:r>
              <a:rPr lang="en-US" dirty="0" smtClean="0">
                <a:latin typeface="Corbel" panose="020B0503020204020204" pitchFamily="34" charset="0"/>
              </a:rPr>
              <a:t>John </a:t>
            </a:r>
            <a:r>
              <a:rPr lang="en-US" dirty="0" err="1" smtClean="0">
                <a:latin typeface="Corbel" panose="020B0503020204020204" pitchFamily="34" charset="0"/>
              </a:rPr>
              <a:t>Dentico’s</a:t>
            </a:r>
            <a:r>
              <a:rPr lang="en-US" dirty="0" smtClean="0">
                <a:latin typeface="Corbel" panose="020B0503020204020204" pitchFamily="34" charset="0"/>
              </a:rPr>
              <a:t> Observations</a:t>
            </a:r>
          </a:p>
          <a:p>
            <a:pPr lvl="1"/>
            <a:r>
              <a:rPr lang="en-US" dirty="0" smtClean="0">
                <a:latin typeface="Corbel" panose="020B0503020204020204" pitchFamily="34" charset="0"/>
              </a:rPr>
              <a:t>Stories as the Meaning Makers</a:t>
            </a:r>
          </a:p>
          <a:p>
            <a:pPr lvl="1"/>
            <a:r>
              <a:rPr lang="en-US" dirty="0" smtClean="0">
                <a:latin typeface="Corbel" panose="020B0503020204020204" pitchFamily="34" charset="0"/>
              </a:rPr>
              <a:t>Garbage-in</a:t>
            </a:r>
            <a:r>
              <a:rPr lang="en-US" dirty="0">
                <a:latin typeface="Corbel" panose="020B0503020204020204" pitchFamily="34" charset="0"/>
              </a:rPr>
              <a:t>,</a:t>
            </a:r>
            <a:r>
              <a:rPr lang="en-US" dirty="0" smtClean="0">
                <a:latin typeface="Corbel" panose="020B0503020204020204" pitchFamily="34" charset="0"/>
              </a:rPr>
              <a:t> Garbage-out: built-in assumptions</a:t>
            </a:r>
          </a:p>
          <a:p>
            <a:pPr lvl="1"/>
            <a:r>
              <a:rPr lang="en-US" dirty="0" smtClean="0">
                <a:latin typeface="Corbel" panose="020B0503020204020204" pitchFamily="34" charset="0"/>
              </a:rPr>
              <a:t>Active vs. Passive Engagement</a:t>
            </a:r>
            <a:endParaRPr lang="en-US" dirty="0">
              <a:latin typeface="Corbel" panose="020B0503020204020204" pitchFamily="34" charset="0"/>
            </a:endParaRPr>
          </a:p>
        </p:txBody>
      </p:sp>
    </p:spTree>
    <p:extLst>
      <p:ext uri="{BB962C8B-B14F-4D97-AF65-F5344CB8AC3E}">
        <p14:creationId xmlns:p14="http://schemas.microsoft.com/office/powerpoint/2010/main" val="16212199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663700"/>
          </a:xfrm>
        </p:spPr>
        <p:txBody>
          <a:bodyPr>
            <a:normAutofit/>
          </a:bodyPr>
          <a:lstStyle/>
          <a:p>
            <a:r>
              <a:rPr lang="en-US" sz="3600" dirty="0" smtClean="0">
                <a:latin typeface="Agency FB" panose="020B0503020202020204" pitchFamily="34" charset="0"/>
                <a:cs typeface="Aparajita" panose="020B0604020202020204" pitchFamily="34" charset="0"/>
              </a:rPr>
              <a:t>Google’s Luis von </a:t>
            </a:r>
            <a:r>
              <a:rPr lang="en-US" sz="3600" dirty="0" err="1" smtClean="0">
                <a:latin typeface="Agency FB" panose="020B0503020202020204" pitchFamily="34" charset="0"/>
                <a:cs typeface="Aparajita" panose="020B0604020202020204" pitchFamily="34" charset="0"/>
              </a:rPr>
              <a:t>Ahn</a:t>
            </a:r>
            <a:endParaRPr lang="en-US" sz="3600" dirty="0">
              <a:latin typeface="Agency FB" panose="020B0503020202020204" pitchFamily="34" charset="0"/>
              <a:cs typeface="Aparajita" panose="020B0604020202020204" pitchFamily="34" charset="0"/>
            </a:endParaRPr>
          </a:p>
        </p:txBody>
      </p:sp>
      <p:sp>
        <p:nvSpPr>
          <p:cNvPr id="3" name="Content Placeholder 2"/>
          <p:cNvSpPr>
            <a:spLocks noGrp="1"/>
          </p:cNvSpPr>
          <p:nvPr>
            <p:ph idx="1"/>
          </p:nvPr>
        </p:nvSpPr>
        <p:spPr>
          <a:xfrm>
            <a:off x="642284" y="2055091"/>
            <a:ext cx="8044515" cy="4484254"/>
          </a:xfrm>
        </p:spPr>
        <p:txBody>
          <a:bodyPr>
            <a:normAutofit/>
          </a:bodyPr>
          <a:lstStyle/>
          <a:p>
            <a:r>
              <a:rPr lang="en-US" dirty="0" smtClean="0">
                <a:latin typeface="Corbel"/>
                <a:cs typeface="Corbel"/>
                <a:hlinkClick r:id="rId2"/>
              </a:rPr>
              <a:t>TED Talk</a:t>
            </a:r>
            <a:endParaRPr lang="en-US" dirty="0" smtClean="0">
              <a:latin typeface="Corbel"/>
              <a:cs typeface="Corbel"/>
            </a:endParaRPr>
          </a:p>
          <a:p>
            <a:endParaRPr lang="en-US" dirty="0" smtClean="0">
              <a:latin typeface="Corbel"/>
              <a:cs typeface="Corbel"/>
            </a:endParaRPr>
          </a:p>
          <a:p>
            <a:endParaRPr lang="en-US" dirty="0" smtClean="0">
              <a:latin typeface="Corbel"/>
              <a:cs typeface="Corbel"/>
            </a:endParaRPr>
          </a:p>
          <a:p>
            <a:endParaRPr lang="en-US" dirty="0" smtClean="0">
              <a:latin typeface="Corbel"/>
              <a:cs typeface="Corbel"/>
            </a:endParaRPr>
          </a:p>
          <a:p>
            <a:pPr marL="0" indent="0">
              <a:buNone/>
            </a:pPr>
            <a:endParaRPr lang="en-US" dirty="0" smtClean="0">
              <a:latin typeface="Corbel"/>
              <a:cs typeface="Corbel"/>
            </a:endParaRPr>
          </a:p>
          <a:p>
            <a:endParaRPr lang="en-US" dirty="0">
              <a:latin typeface="Corbel"/>
              <a:cs typeface="Corbel"/>
            </a:endParaRPr>
          </a:p>
        </p:txBody>
      </p:sp>
      <p:pic>
        <p:nvPicPr>
          <p:cNvPr id="4" name="Picture 2" descr="http://www-tc.pbs.org/wgbh/nova/assets/img/posters/profile-von-ahn-vi.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929744" y="533401"/>
            <a:ext cx="2757055" cy="155234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aptcha, Recaptcha, Bots, Logo, Brand, Challenge, Red"/>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139266" y="2655758"/>
            <a:ext cx="1660762" cy="92639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resources2.news.com.au/images/2009/09/17/1225775/696802-recaptch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71273" y="2294705"/>
            <a:ext cx="3009900" cy="225742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upload.wikimedia.org/wikipedia/en/9/94/Duolingo_logo.pn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393248" y="4442737"/>
            <a:ext cx="1868598" cy="1688492"/>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www.pythia.ugent.be/pythia-files/PROG0233/esp_game.pn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4385413" y="3445164"/>
            <a:ext cx="4610806" cy="3280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5924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05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05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0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gency FB" panose="020B0503020202020204" pitchFamily="34" charset="0"/>
              </a:rPr>
              <a:t>Letter Spirit</a:t>
            </a:r>
            <a:endParaRPr lang="en-US" dirty="0">
              <a:latin typeface="Agency FB" panose="020B0503020202020204" pitchFamily="34" charset="0"/>
            </a:endParaRPr>
          </a:p>
        </p:txBody>
      </p:sp>
      <p:pic>
        <p:nvPicPr>
          <p:cNvPr id="4" name="Content Placeholder 3"/>
          <p:cNvPicPr>
            <a:picLocks noGrp="1" noChangeAspect="1"/>
          </p:cNvPicPr>
          <p:nvPr>
            <p:ph idx="1"/>
          </p:nvPr>
        </p:nvPicPr>
        <p:blipFill>
          <a:blip r:embed="rId2"/>
          <a:stretch>
            <a:fillRect/>
          </a:stretch>
        </p:blipFill>
        <p:spPr>
          <a:xfrm>
            <a:off x="2673843" y="502777"/>
            <a:ext cx="4872265" cy="6258988"/>
          </a:xfrm>
          <a:prstGeom prst="rect">
            <a:avLst/>
          </a:prstGeom>
        </p:spPr>
      </p:pic>
      <p:sp>
        <p:nvSpPr>
          <p:cNvPr id="5" name="TextBox 4"/>
          <p:cNvSpPr txBox="1"/>
          <p:nvPr/>
        </p:nvSpPr>
        <p:spPr>
          <a:xfrm>
            <a:off x="457200" y="3075709"/>
            <a:ext cx="2104487" cy="954107"/>
          </a:xfrm>
          <a:prstGeom prst="rect">
            <a:avLst/>
          </a:prstGeom>
          <a:noFill/>
        </p:spPr>
        <p:txBody>
          <a:bodyPr wrap="none" rtlCol="0">
            <a:spAutoFit/>
          </a:bodyPr>
          <a:lstStyle/>
          <a:p>
            <a:r>
              <a:rPr lang="en-US" sz="2800" dirty="0" smtClean="0">
                <a:latin typeface="Corbel" panose="020B0503020204020204" pitchFamily="34" charset="0"/>
              </a:rPr>
              <a:t>What makes </a:t>
            </a:r>
          </a:p>
          <a:p>
            <a:r>
              <a:rPr lang="en-US" sz="2800" dirty="0" smtClean="0">
                <a:latin typeface="Corbel" panose="020B0503020204020204" pitchFamily="34" charset="0"/>
              </a:rPr>
              <a:t>an A an A?</a:t>
            </a:r>
            <a:endParaRPr lang="en-US" sz="2800" dirty="0">
              <a:latin typeface="Corbel" panose="020B0503020204020204" pitchFamily="34" charset="0"/>
            </a:endParaRPr>
          </a:p>
        </p:txBody>
      </p:sp>
      <p:sp>
        <p:nvSpPr>
          <p:cNvPr id="6" name="TextBox 5"/>
          <p:cNvSpPr txBox="1"/>
          <p:nvPr/>
        </p:nvSpPr>
        <p:spPr>
          <a:xfrm>
            <a:off x="7407565" y="5717446"/>
            <a:ext cx="1736435" cy="830997"/>
          </a:xfrm>
          <a:prstGeom prst="rect">
            <a:avLst/>
          </a:prstGeom>
          <a:noFill/>
        </p:spPr>
        <p:txBody>
          <a:bodyPr wrap="square" rtlCol="0">
            <a:spAutoFit/>
          </a:bodyPr>
          <a:lstStyle/>
          <a:p>
            <a:r>
              <a:rPr lang="en-US" sz="1200" dirty="0"/>
              <a:t>D. R. Hofstadter. </a:t>
            </a:r>
            <a:r>
              <a:rPr lang="en-US" sz="1200" dirty="0" err="1"/>
              <a:t>Metamagical</a:t>
            </a:r>
            <a:r>
              <a:rPr lang="en-US" sz="1200" dirty="0"/>
              <a:t> </a:t>
            </a:r>
            <a:r>
              <a:rPr lang="en-US" sz="1200" dirty="0" err="1"/>
              <a:t>Themas</a:t>
            </a:r>
            <a:r>
              <a:rPr lang="en-US" sz="1200" dirty="0"/>
              <a:t>. Basic Books, New York, 1985. </a:t>
            </a:r>
          </a:p>
        </p:txBody>
      </p:sp>
    </p:spTree>
    <p:extLst>
      <p:ext uri="{BB962C8B-B14F-4D97-AF65-F5344CB8AC3E}">
        <p14:creationId xmlns:p14="http://schemas.microsoft.com/office/powerpoint/2010/main" val="2761921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gency FB" panose="020B0503020202020204" pitchFamily="34" charset="0"/>
              </a:rPr>
              <a:t>Douglas Hofstadter</a:t>
            </a:r>
            <a:endParaRPr lang="en-US" dirty="0">
              <a:latin typeface="Agency FB" panose="020B0503020202020204" pitchFamily="34" charset="0"/>
            </a:endParaRPr>
          </a:p>
        </p:txBody>
      </p:sp>
      <p:pic>
        <p:nvPicPr>
          <p:cNvPr id="3074" name="Picture 2" descr="http://web.stanford.edu/group/SHR/4-2/images/HOFST09.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47567" y="1616364"/>
            <a:ext cx="3582982" cy="485472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cogsci.indiana.edu/farg/mcgrawg/font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9690" y="533401"/>
            <a:ext cx="4694310" cy="632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8449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6EB88A5-85C3-4907-BDB1-7CF9EEED8968}" type="slidenum">
              <a:rPr lang="en-US" altLang="en-US"/>
              <a:pPr/>
              <a:t>6</a:t>
            </a:fld>
            <a:endParaRPr lang="en-US" altLang="en-US"/>
          </a:p>
        </p:txBody>
      </p:sp>
      <p:sp>
        <p:nvSpPr>
          <p:cNvPr id="368642" name="Rectangle 2"/>
          <p:cNvSpPr>
            <a:spLocks noGrp="1" noChangeArrowheads="1"/>
          </p:cNvSpPr>
          <p:nvPr>
            <p:ph type="title"/>
          </p:nvPr>
        </p:nvSpPr>
        <p:spPr/>
        <p:txBody>
          <a:bodyPr>
            <a:normAutofit/>
          </a:bodyPr>
          <a:lstStyle/>
          <a:p>
            <a:r>
              <a:rPr lang="en-US" dirty="0" err="1" smtClean="0">
                <a:latin typeface="Agency FB" panose="020B0503020202020204" pitchFamily="34" charset="0"/>
              </a:rPr>
              <a:t>Croudsourcing</a:t>
            </a:r>
            <a:endParaRPr lang="en-US" altLang="en-US" sz="3600" dirty="0"/>
          </a:p>
        </p:txBody>
      </p:sp>
      <p:sp>
        <p:nvSpPr>
          <p:cNvPr id="368643" name="Rectangle 3"/>
          <p:cNvSpPr>
            <a:spLocks noGrp="1" noChangeArrowheads="1"/>
          </p:cNvSpPr>
          <p:nvPr>
            <p:ph type="body" idx="1"/>
          </p:nvPr>
        </p:nvSpPr>
        <p:spPr/>
        <p:txBody>
          <a:bodyPr/>
          <a:lstStyle/>
          <a:p>
            <a:pPr>
              <a:lnSpc>
                <a:spcPct val="70000"/>
              </a:lnSpc>
              <a:buFont typeface="Arial" panose="020B0604020202020204" pitchFamily="34" charset="0"/>
              <a:buNone/>
            </a:pPr>
            <a:endParaRPr lang="en-US" altLang="en-US" sz="1600" dirty="0">
              <a:latin typeface="Corbel" panose="020B0503020204020204" pitchFamily="34" charset="0"/>
            </a:endParaRPr>
          </a:p>
          <a:p>
            <a:pPr marL="0" indent="0">
              <a:lnSpc>
                <a:spcPct val="70000"/>
              </a:lnSpc>
              <a:buNone/>
            </a:pPr>
            <a:r>
              <a:rPr lang="en-US" altLang="en-US" dirty="0">
                <a:latin typeface="Corbel" panose="020B0503020204020204" pitchFamily="34" charset="0"/>
              </a:rPr>
              <a:t>Easy for a Human, Tough for a </a:t>
            </a:r>
            <a:r>
              <a:rPr lang="en-US" altLang="en-US" dirty="0" smtClean="0">
                <a:latin typeface="Corbel" panose="020B0503020204020204" pitchFamily="34" charset="0"/>
              </a:rPr>
              <a:t>Computer</a:t>
            </a:r>
          </a:p>
          <a:p>
            <a:pPr>
              <a:lnSpc>
                <a:spcPct val="70000"/>
              </a:lnSpc>
            </a:pPr>
            <a:endParaRPr lang="en-US" altLang="en-US" sz="2000" dirty="0">
              <a:latin typeface="Corbel" panose="020B0503020204020204" pitchFamily="34" charset="0"/>
            </a:endParaRPr>
          </a:p>
          <a:p>
            <a:pPr>
              <a:lnSpc>
                <a:spcPct val="70000"/>
              </a:lnSpc>
            </a:pPr>
            <a:r>
              <a:rPr lang="en-US" altLang="en-US" sz="2000" dirty="0" smtClean="0">
                <a:latin typeface="Corbel" panose="020B0503020204020204" pitchFamily="34" charset="0"/>
              </a:rPr>
              <a:t>Image </a:t>
            </a:r>
            <a:r>
              <a:rPr lang="en-US" altLang="en-US" sz="2000" dirty="0">
                <a:latin typeface="Corbel" panose="020B0503020204020204" pitchFamily="34" charset="0"/>
              </a:rPr>
              <a:t>recognition</a:t>
            </a:r>
          </a:p>
          <a:p>
            <a:pPr>
              <a:lnSpc>
                <a:spcPct val="70000"/>
              </a:lnSpc>
            </a:pPr>
            <a:endParaRPr lang="en-US" altLang="en-US" sz="2000" dirty="0">
              <a:latin typeface="Corbel" panose="020B0503020204020204" pitchFamily="34" charset="0"/>
            </a:endParaRPr>
          </a:p>
          <a:p>
            <a:pPr>
              <a:lnSpc>
                <a:spcPct val="70000"/>
              </a:lnSpc>
            </a:pPr>
            <a:r>
              <a:rPr lang="en-US" altLang="en-US" sz="2000" dirty="0">
                <a:latin typeface="Corbel" panose="020B0503020204020204" pitchFamily="34" charset="0"/>
              </a:rPr>
              <a:t>Approximation</a:t>
            </a:r>
          </a:p>
          <a:p>
            <a:pPr>
              <a:lnSpc>
                <a:spcPct val="70000"/>
              </a:lnSpc>
            </a:pPr>
            <a:endParaRPr lang="en-US" altLang="en-US" sz="2000" dirty="0">
              <a:latin typeface="Corbel" panose="020B0503020204020204" pitchFamily="34" charset="0"/>
            </a:endParaRPr>
          </a:p>
          <a:p>
            <a:pPr>
              <a:lnSpc>
                <a:spcPct val="70000"/>
              </a:lnSpc>
            </a:pPr>
            <a:r>
              <a:rPr lang="en-US" altLang="en-US" sz="2000" dirty="0">
                <a:latin typeface="Corbel" panose="020B0503020204020204" pitchFamily="34" charset="0"/>
              </a:rPr>
              <a:t>Speech processing</a:t>
            </a:r>
          </a:p>
          <a:p>
            <a:pPr>
              <a:lnSpc>
                <a:spcPct val="70000"/>
              </a:lnSpc>
            </a:pPr>
            <a:endParaRPr lang="en-US" altLang="en-US" sz="2000" dirty="0">
              <a:latin typeface="Corbel" panose="020B0503020204020204" pitchFamily="34" charset="0"/>
            </a:endParaRPr>
          </a:p>
          <a:p>
            <a:pPr>
              <a:lnSpc>
                <a:spcPct val="70000"/>
              </a:lnSpc>
            </a:pPr>
            <a:r>
              <a:rPr lang="en-US" altLang="en-US" sz="2000" dirty="0">
                <a:latin typeface="Corbel" panose="020B0503020204020204" pitchFamily="34" charset="0"/>
              </a:rPr>
              <a:t>Subjective evaluation</a:t>
            </a:r>
          </a:p>
          <a:p>
            <a:pPr>
              <a:lnSpc>
                <a:spcPct val="70000"/>
              </a:lnSpc>
            </a:pPr>
            <a:endParaRPr lang="en-US" altLang="en-US" sz="2000" dirty="0">
              <a:latin typeface="Corbel" panose="020B0503020204020204" pitchFamily="34" charset="0"/>
            </a:endParaRPr>
          </a:p>
          <a:p>
            <a:pPr>
              <a:lnSpc>
                <a:spcPct val="70000"/>
              </a:lnSpc>
            </a:pPr>
            <a:r>
              <a:rPr lang="en-US" altLang="en-US" sz="2000" dirty="0">
                <a:latin typeface="Corbel" panose="020B0503020204020204" pitchFamily="34" charset="0"/>
              </a:rPr>
              <a:t>Rendering an opinion</a:t>
            </a:r>
          </a:p>
          <a:p>
            <a:pPr>
              <a:lnSpc>
                <a:spcPct val="70000"/>
              </a:lnSpc>
            </a:pPr>
            <a:endParaRPr lang="en-US" altLang="en-US" sz="2000" dirty="0">
              <a:latin typeface="Corbel" panose="020B0503020204020204" pitchFamily="34" charset="0"/>
            </a:endParaRPr>
          </a:p>
        </p:txBody>
      </p:sp>
    </p:spTree>
    <p:extLst>
      <p:ext uri="{BB962C8B-B14F-4D97-AF65-F5344CB8AC3E}">
        <p14:creationId xmlns:p14="http://schemas.microsoft.com/office/powerpoint/2010/main" val="37136490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4EB0C24-6285-4EB6-863E-A0A7FE6C6DFD}" type="slidenum">
              <a:rPr lang="en-US" altLang="en-US"/>
              <a:pPr/>
              <a:t>7</a:t>
            </a:fld>
            <a:endParaRPr lang="en-US" altLang="en-US"/>
          </a:p>
        </p:txBody>
      </p:sp>
      <p:sp>
        <p:nvSpPr>
          <p:cNvPr id="234498" name="Rectangle 2"/>
          <p:cNvSpPr>
            <a:spLocks noGrp="1" noChangeArrowheads="1"/>
          </p:cNvSpPr>
          <p:nvPr>
            <p:ph type="title"/>
          </p:nvPr>
        </p:nvSpPr>
        <p:spPr/>
        <p:txBody>
          <a:bodyPr/>
          <a:lstStyle/>
          <a:p>
            <a:r>
              <a:rPr lang="en-US" altLang="en-US" dirty="0">
                <a:latin typeface="Agency FB" panose="020B0503020202020204" pitchFamily="34" charset="0"/>
              </a:rPr>
              <a:t>Amazon Mechanical Turk</a:t>
            </a:r>
          </a:p>
        </p:txBody>
      </p:sp>
      <p:sp>
        <p:nvSpPr>
          <p:cNvPr id="234500" name="Rectangle 4"/>
          <p:cNvSpPr>
            <a:spLocks noChangeArrowheads="1"/>
          </p:cNvSpPr>
          <p:nvPr/>
        </p:nvSpPr>
        <p:spPr bwMode="auto">
          <a:xfrm>
            <a:off x="569913" y="2286000"/>
            <a:ext cx="8004175" cy="2895600"/>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ct val="25000"/>
              </a:spcBef>
              <a:spcAft>
                <a:spcPct val="30000"/>
              </a:spcAft>
              <a:buClr>
                <a:schemeClr val="accent2"/>
              </a:buClr>
              <a:buFont typeface="Arial" panose="020B0604020202020204" pitchFamily="34" charset="0"/>
              <a:buChar char="&gt;"/>
              <a:defRPr sz="2400">
                <a:solidFill>
                  <a:schemeClr val="tx1"/>
                </a:solidFill>
                <a:latin typeface="Tahoma" panose="020B0604030504040204" pitchFamily="34" charset="0"/>
                <a:cs typeface="Arial" panose="020B0604020202020204" pitchFamily="34" charset="0"/>
              </a:defRPr>
            </a:lvl1pPr>
            <a:lvl2pPr marL="1087438" indent="-455613">
              <a:lnSpc>
                <a:spcPct val="90000"/>
              </a:lnSpc>
              <a:spcBef>
                <a:spcPct val="25000"/>
              </a:spcBef>
              <a:spcAft>
                <a:spcPct val="30000"/>
              </a:spcAft>
              <a:buClr>
                <a:schemeClr val="accent2"/>
              </a:buClr>
              <a:buChar char="•"/>
              <a:defRPr sz="2200">
                <a:solidFill>
                  <a:schemeClr val="tx1"/>
                </a:solidFill>
                <a:latin typeface="Tahoma" panose="020B0604030504040204" pitchFamily="34" charset="0"/>
                <a:cs typeface="Arial" panose="020B0604020202020204" pitchFamily="34" charset="0"/>
              </a:defRPr>
            </a:lvl2pPr>
            <a:lvl3pPr marL="1600200" indent="-398463">
              <a:lnSpc>
                <a:spcPct val="90000"/>
              </a:lnSpc>
              <a:spcBef>
                <a:spcPct val="25000"/>
              </a:spcBef>
              <a:spcAft>
                <a:spcPct val="30000"/>
              </a:spcAft>
              <a:buClr>
                <a:schemeClr val="accent2"/>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3pPr>
            <a:lvl4pPr marL="2112963" indent="-398463">
              <a:lnSpc>
                <a:spcPct val="90000"/>
              </a:lnSpc>
              <a:spcBef>
                <a:spcPct val="25000"/>
              </a:spcBef>
              <a:spcAft>
                <a:spcPct val="30000"/>
              </a:spcAft>
              <a:buClr>
                <a:schemeClr val="accent2"/>
              </a:buClr>
              <a:buFont typeface="Arial" panose="020B0604020202020204" pitchFamily="34" charset="0"/>
              <a:buChar char="&gt;"/>
              <a:defRPr>
                <a:solidFill>
                  <a:schemeClr val="tx1"/>
                </a:solidFill>
                <a:latin typeface="Tahoma" panose="020B0604030504040204" pitchFamily="34" charset="0"/>
                <a:cs typeface="Arial" panose="020B0604020202020204" pitchFamily="34" charset="0"/>
              </a:defRPr>
            </a:lvl4pPr>
            <a:lvl5pPr marL="2624138" indent="-396875">
              <a:lnSpc>
                <a:spcPct val="90000"/>
              </a:lnSpc>
              <a:spcBef>
                <a:spcPct val="25000"/>
              </a:spcBef>
              <a:spcAft>
                <a:spcPct val="30000"/>
              </a:spcAft>
              <a:buClr>
                <a:schemeClr val="accent2"/>
              </a:buClr>
              <a:buFont typeface="Arial" panose="020B0604020202020204" pitchFamily="34" charset="0"/>
              <a:buChar char="&gt;"/>
              <a:defRPr>
                <a:solidFill>
                  <a:schemeClr val="tx1"/>
                </a:solidFill>
                <a:latin typeface="Tahoma" panose="020B0604030504040204" pitchFamily="34" charset="0"/>
                <a:cs typeface="Arial" panose="020B0604020202020204" pitchFamily="34" charset="0"/>
              </a:defRPr>
            </a:lvl5pPr>
            <a:lvl6pPr marL="3081338" indent="-396875" fontAlgn="base">
              <a:lnSpc>
                <a:spcPct val="90000"/>
              </a:lnSpc>
              <a:spcBef>
                <a:spcPct val="25000"/>
              </a:spcBef>
              <a:spcAft>
                <a:spcPct val="30000"/>
              </a:spcAft>
              <a:buClr>
                <a:schemeClr val="accent2"/>
              </a:buClr>
              <a:buFont typeface="Arial" panose="020B0604020202020204" pitchFamily="34" charset="0"/>
              <a:buChar char="&gt;"/>
              <a:defRPr>
                <a:solidFill>
                  <a:schemeClr val="tx1"/>
                </a:solidFill>
                <a:latin typeface="Tahoma" panose="020B0604030504040204" pitchFamily="34" charset="0"/>
                <a:cs typeface="Arial" panose="020B0604020202020204" pitchFamily="34" charset="0"/>
              </a:defRPr>
            </a:lvl6pPr>
            <a:lvl7pPr marL="3538538" indent="-396875" fontAlgn="base">
              <a:lnSpc>
                <a:spcPct val="90000"/>
              </a:lnSpc>
              <a:spcBef>
                <a:spcPct val="25000"/>
              </a:spcBef>
              <a:spcAft>
                <a:spcPct val="30000"/>
              </a:spcAft>
              <a:buClr>
                <a:schemeClr val="accent2"/>
              </a:buClr>
              <a:buFont typeface="Arial" panose="020B0604020202020204" pitchFamily="34" charset="0"/>
              <a:buChar char="&gt;"/>
              <a:defRPr>
                <a:solidFill>
                  <a:schemeClr val="tx1"/>
                </a:solidFill>
                <a:latin typeface="Tahoma" panose="020B0604030504040204" pitchFamily="34" charset="0"/>
                <a:cs typeface="Arial" panose="020B0604020202020204" pitchFamily="34" charset="0"/>
              </a:defRPr>
            </a:lvl7pPr>
            <a:lvl8pPr marL="3995738" indent="-396875" fontAlgn="base">
              <a:lnSpc>
                <a:spcPct val="90000"/>
              </a:lnSpc>
              <a:spcBef>
                <a:spcPct val="25000"/>
              </a:spcBef>
              <a:spcAft>
                <a:spcPct val="30000"/>
              </a:spcAft>
              <a:buClr>
                <a:schemeClr val="accent2"/>
              </a:buClr>
              <a:buFont typeface="Arial" panose="020B0604020202020204" pitchFamily="34" charset="0"/>
              <a:buChar char="&gt;"/>
              <a:defRPr>
                <a:solidFill>
                  <a:schemeClr val="tx1"/>
                </a:solidFill>
                <a:latin typeface="Tahoma" panose="020B0604030504040204" pitchFamily="34" charset="0"/>
                <a:cs typeface="Arial" panose="020B0604020202020204" pitchFamily="34" charset="0"/>
              </a:defRPr>
            </a:lvl8pPr>
            <a:lvl9pPr marL="4452938" indent="-396875" fontAlgn="base">
              <a:lnSpc>
                <a:spcPct val="90000"/>
              </a:lnSpc>
              <a:spcBef>
                <a:spcPct val="25000"/>
              </a:spcBef>
              <a:spcAft>
                <a:spcPct val="30000"/>
              </a:spcAft>
              <a:buClr>
                <a:schemeClr val="accent2"/>
              </a:buClr>
              <a:buFont typeface="Arial" panose="020B0604020202020204" pitchFamily="34" charset="0"/>
              <a:buChar char="&gt;"/>
              <a:defRPr>
                <a:solidFill>
                  <a:schemeClr val="tx1"/>
                </a:solidFill>
                <a:latin typeface="Tahoma" panose="020B0604030504040204" pitchFamily="34" charset="0"/>
                <a:cs typeface="Arial" panose="020B0604020202020204" pitchFamily="34" charset="0"/>
              </a:defRPr>
            </a:lvl9pPr>
          </a:lstStyle>
          <a:p>
            <a:pPr algn="ctr">
              <a:buFont typeface="Arial" panose="020B0604020202020204" pitchFamily="34" charset="0"/>
              <a:buNone/>
            </a:pPr>
            <a:r>
              <a:rPr lang="en-US" altLang="en-US" sz="4000" b="0" dirty="0">
                <a:effectLst/>
                <a:latin typeface="Corbel" panose="020B0503020204020204" pitchFamily="34" charset="0"/>
              </a:rPr>
              <a:t>Provide a Web Services API to allow developers to easily integrate human intelligence directly into their processing!</a:t>
            </a:r>
          </a:p>
          <a:p>
            <a:pPr algn="ctr">
              <a:buFont typeface="Arial" panose="020B0604020202020204" pitchFamily="34" charset="0"/>
              <a:buNone/>
            </a:pPr>
            <a:endParaRPr lang="en-US" altLang="en-US" sz="3200" b="0" dirty="0">
              <a:effectLst/>
              <a:latin typeface="Corbel" panose="020B0503020204020204" pitchFamily="34" charset="0"/>
            </a:endParaRPr>
          </a:p>
        </p:txBody>
      </p:sp>
      <p:sp>
        <p:nvSpPr>
          <p:cNvPr id="2" name="TextBox 1"/>
          <p:cNvSpPr txBox="1"/>
          <p:nvPr/>
        </p:nvSpPr>
        <p:spPr>
          <a:xfrm>
            <a:off x="569912" y="5532582"/>
            <a:ext cx="8004175" cy="923330"/>
          </a:xfrm>
          <a:prstGeom prst="rect">
            <a:avLst/>
          </a:prstGeom>
          <a:noFill/>
        </p:spPr>
        <p:txBody>
          <a:bodyPr wrap="square" rtlCol="0">
            <a:spAutoFit/>
          </a:bodyPr>
          <a:lstStyle/>
          <a:p>
            <a:r>
              <a:rPr lang="en-US" altLang="en-US" dirty="0" smtClean="0">
                <a:latin typeface="Corbel" panose="020B0503020204020204" pitchFamily="34" charset="0"/>
              </a:rPr>
              <a:t>The </a:t>
            </a:r>
            <a:r>
              <a:rPr lang="en-US" altLang="en-US" dirty="0">
                <a:latin typeface="Corbel" panose="020B0503020204020204" pitchFamily="34" charset="0"/>
              </a:rPr>
              <a:t>point of the Amazon Mechanical Turk web services API </a:t>
            </a:r>
            <a:r>
              <a:rPr lang="en-US" altLang="en-US" dirty="0" smtClean="0">
                <a:latin typeface="Corbel" panose="020B0503020204020204" pitchFamily="34" charset="0"/>
              </a:rPr>
              <a:t>is </a:t>
            </a:r>
            <a:r>
              <a:rPr lang="en-US" altLang="en-US" dirty="0">
                <a:latin typeface="Corbel" panose="020B0503020204020204" pitchFamily="34" charset="0"/>
              </a:rPr>
              <a:t>for computers to integrate </a:t>
            </a:r>
            <a:r>
              <a:rPr lang="en-US" altLang="en-US" b="1" dirty="0">
                <a:latin typeface="Corbel" panose="020B0503020204020204" pitchFamily="34" charset="0"/>
              </a:rPr>
              <a:t>"</a:t>
            </a:r>
            <a:r>
              <a:rPr lang="en-US" altLang="en-US" b="1" dirty="0">
                <a:solidFill>
                  <a:schemeClr val="tx2">
                    <a:lumMod val="75000"/>
                  </a:schemeClr>
                </a:solidFill>
                <a:latin typeface="Corbel" panose="020B0503020204020204" pitchFamily="34" charset="0"/>
              </a:rPr>
              <a:t>artificial</a:t>
            </a:r>
            <a:r>
              <a:rPr lang="en-US" altLang="en-US" b="1" dirty="0">
                <a:latin typeface="Corbel" panose="020B0503020204020204" pitchFamily="34" charset="0"/>
              </a:rPr>
              <a:t>, artificial intelligence" </a:t>
            </a:r>
            <a:r>
              <a:rPr lang="en-US" altLang="en-US" dirty="0">
                <a:latin typeface="Corbel" panose="020B0503020204020204" pitchFamily="34" charset="0"/>
              </a:rPr>
              <a:t>directly into their processing by making requests of humans</a:t>
            </a:r>
            <a:endParaRPr lang="en-US" dirty="0">
              <a:latin typeface="Corbel" panose="020B0503020204020204" pitchFamily="34" charset="0"/>
            </a:endParaRPr>
          </a:p>
        </p:txBody>
      </p:sp>
      <p:pic>
        <p:nvPicPr>
          <p:cNvPr id="6"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9" y="533400"/>
            <a:ext cx="2302934" cy="93472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75750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219F819-13A4-447A-B80F-2DD74EB36FE8}" type="slidenum">
              <a:rPr lang="en-US" altLang="en-US"/>
              <a:pPr/>
              <a:t>8</a:t>
            </a:fld>
            <a:endParaRPr lang="en-US" altLang="en-US"/>
          </a:p>
        </p:txBody>
      </p:sp>
      <p:sp>
        <p:nvSpPr>
          <p:cNvPr id="236547" name="Rectangle 3"/>
          <p:cNvSpPr>
            <a:spLocks noGrp="1" noChangeArrowheads="1"/>
          </p:cNvSpPr>
          <p:nvPr>
            <p:ph type="title"/>
          </p:nvPr>
        </p:nvSpPr>
        <p:spPr/>
        <p:txBody>
          <a:bodyPr/>
          <a:lstStyle/>
          <a:p>
            <a:r>
              <a:rPr lang="en-US" altLang="en-US" dirty="0">
                <a:latin typeface="Agency FB" panose="020B0503020202020204" pitchFamily="34" charset="0"/>
              </a:rPr>
              <a:t>Put The Human In The Loop</a:t>
            </a:r>
          </a:p>
        </p:txBody>
      </p:sp>
      <p:sp>
        <p:nvSpPr>
          <p:cNvPr id="236546" name="Rectangle 2"/>
          <p:cNvSpPr>
            <a:spLocks noGrp="1" noChangeArrowheads="1"/>
          </p:cNvSpPr>
          <p:nvPr>
            <p:ph type="body" idx="4294967295"/>
          </p:nvPr>
        </p:nvSpPr>
        <p:spPr>
          <a:xfrm>
            <a:off x="381000" y="1782763"/>
            <a:ext cx="8229600" cy="4446587"/>
          </a:xfrm>
        </p:spPr>
        <p:txBody>
          <a:bodyPr/>
          <a:lstStyle/>
          <a:p>
            <a:pPr>
              <a:buFont typeface="Arial" panose="020B0604020202020204" pitchFamily="34" charset="0"/>
              <a:buNone/>
            </a:pPr>
            <a:r>
              <a:rPr lang="en-US" altLang="en-US" sz="1800" dirty="0"/>
              <a:t>	while (read (photo))</a:t>
            </a:r>
          </a:p>
          <a:p>
            <a:pPr>
              <a:buFont typeface="Arial" panose="020B0604020202020204" pitchFamily="34" charset="0"/>
              <a:buNone/>
            </a:pPr>
            <a:r>
              <a:rPr lang="en-US" altLang="en-US" sz="1800" dirty="0"/>
              <a:t>     {</a:t>
            </a:r>
          </a:p>
          <a:p>
            <a:pPr>
              <a:buFont typeface="Arial" panose="020B0604020202020204" pitchFamily="34" charset="0"/>
              <a:buNone/>
            </a:pPr>
            <a:r>
              <a:rPr lang="en-US" altLang="en-US" sz="1800" dirty="0"/>
              <a:t>  	  </a:t>
            </a:r>
            <a:r>
              <a:rPr lang="en-US" altLang="en-US" sz="1800" dirty="0" err="1"/>
              <a:t>ContainsHuman</a:t>
            </a:r>
            <a:r>
              <a:rPr lang="en-US" altLang="en-US" sz="1800" dirty="0"/>
              <a:t> = </a:t>
            </a:r>
            <a:r>
              <a:rPr lang="en-US" altLang="en-US" sz="1800" dirty="0" err="1"/>
              <a:t>CallMechanicalTurk</a:t>
            </a:r>
            <a:r>
              <a:rPr lang="en-US" altLang="en-US" sz="1800" dirty="0"/>
              <a:t>(“Contains Human?”, photo);</a:t>
            </a:r>
            <a:br>
              <a:rPr lang="en-US" altLang="en-US" sz="1800" dirty="0"/>
            </a:br>
            <a:endParaRPr lang="en-US" altLang="en-US" sz="1800" dirty="0"/>
          </a:p>
          <a:p>
            <a:pPr>
              <a:buFont typeface="Arial" panose="020B0604020202020204" pitchFamily="34" charset="0"/>
              <a:buNone/>
            </a:pPr>
            <a:r>
              <a:rPr lang="en-US" altLang="en-US" sz="1800" dirty="0"/>
              <a:t> 	  if (</a:t>
            </a:r>
            <a:r>
              <a:rPr lang="en-US" altLang="en-US" sz="1800" dirty="0" err="1"/>
              <a:t>ContainsHuman</a:t>
            </a:r>
            <a:r>
              <a:rPr lang="en-US" altLang="en-US" sz="1800" dirty="0"/>
              <a:t>)</a:t>
            </a:r>
          </a:p>
          <a:p>
            <a:pPr>
              <a:buFont typeface="Arial" panose="020B0604020202020204" pitchFamily="34" charset="0"/>
              <a:buNone/>
            </a:pPr>
            <a:r>
              <a:rPr lang="en-US" altLang="en-US" sz="1800" dirty="0"/>
              <a:t>       {</a:t>
            </a:r>
            <a:br>
              <a:rPr lang="en-US" altLang="en-US" sz="1800" dirty="0"/>
            </a:br>
            <a:r>
              <a:rPr lang="en-US" altLang="en-US" sz="1800" dirty="0"/>
              <a:t>     </a:t>
            </a:r>
            <a:r>
              <a:rPr lang="en-US" altLang="en-US" sz="1800" dirty="0" err="1"/>
              <a:t>acceptPhoto</a:t>
            </a:r>
            <a:r>
              <a:rPr lang="en-US" altLang="en-US" sz="1800" dirty="0"/>
              <a:t>(photo);</a:t>
            </a:r>
            <a:br>
              <a:rPr lang="en-US" altLang="en-US" sz="1800" dirty="0"/>
            </a:br>
            <a:r>
              <a:rPr lang="en-US" altLang="en-US" sz="1800" dirty="0"/>
              <a:t>   }</a:t>
            </a:r>
            <a:br>
              <a:rPr lang="en-US" altLang="en-US" sz="1800" dirty="0"/>
            </a:br>
            <a:r>
              <a:rPr lang="en-US" altLang="en-US" sz="1800" dirty="0"/>
              <a:t>  else </a:t>
            </a:r>
          </a:p>
          <a:p>
            <a:pPr>
              <a:buFont typeface="Arial" panose="020B0604020202020204" pitchFamily="34" charset="0"/>
              <a:buNone/>
            </a:pPr>
            <a:r>
              <a:rPr lang="en-US" altLang="en-US" sz="1800" dirty="0"/>
              <a:t>       {</a:t>
            </a:r>
            <a:br>
              <a:rPr lang="en-US" altLang="en-US" sz="1800" dirty="0"/>
            </a:br>
            <a:r>
              <a:rPr lang="en-US" altLang="en-US" sz="1800" dirty="0"/>
              <a:t>     </a:t>
            </a:r>
            <a:r>
              <a:rPr lang="en-US" altLang="en-US" sz="1800" dirty="0" err="1"/>
              <a:t>rejectPhoto</a:t>
            </a:r>
            <a:r>
              <a:rPr lang="en-US" altLang="en-US" sz="1800" dirty="0"/>
              <a:t>(photo);</a:t>
            </a:r>
            <a:br>
              <a:rPr lang="en-US" altLang="en-US" sz="1800" dirty="0"/>
            </a:br>
            <a:r>
              <a:rPr lang="en-US" altLang="en-US" sz="1800" dirty="0"/>
              <a:t>   }</a:t>
            </a:r>
          </a:p>
          <a:p>
            <a:pPr>
              <a:buFont typeface="Arial" panose="020B0604020202020204" pitchFamily="34" charset="0"/>
              <a:buNone/>
            </a:pPr>
            <a:r>
              <a:rPr lang="en-US" altLang="en-US" sz="1800" dirty="0"/>
              <a:t>      } </a:t>
            </a:r>
          </a:p>
        </p:txBody>
      </p:sp>
      <p:pic>
        <p:nvPicPr>
          <p:cNvPr id="5"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7378" y="796558"/>
            <a:ext cx="2429780" cy="98620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18507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20"/>
          <p:cNvSpPr>
            <a:spLocks noGrp="1"/>
          </p:cNvSpPr>
          <p:nvPr>
            <p:ph type="sldNum" sz="quarter" idx="12"/>
          </p:nvPr>
        </p:nvSpPr>
        <p:spPr/>
        <p:txBody>
          <a:bodyPr/>
          <a:lstStyle/>
          <a:p>
            <a:fld id="{1FAFF7D9-569B-412D-A273-04AB84DBC5C6}" type="slidenum">
              <a:rPr lang="en-US" altLang="en-US"/>
              <a:pPr/>
              <a:t>9</a:t>
            </a:fld>
            <a:endParaRPr lang="en-US" altLang="en-US"/>
          </a:p>
        </p:txBody>
      </p:sp>
      <p:sp>
        <p:nvSpPr>
          <p:cNvPr id="238611" name="Line 19"/>
          <p:cNvSpPr>
            <a:spLocks noChangeShapeType="1"/>
          </p:cNvSpPr>
          <p:nvPr/>
        </p:nvSpPr>
        <p:spPr bwMode="auto">
          <a:xfrm>
            <a:off x="4343400" y="3001963"/>
            <a:ext cx="0" cy="6810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8594" name="Rectangle 2"/>
          <p:cNvSpPr>
            <a:spLocks noGrp="1" noChangeArrowheads="1"/>
          </p:cNvSpPr>
          <p:nvPr>
            <p:ph type="title"/>
          </p:nvPr>
        </p:nvSpPr>
        <p:spPr/>
        <p:txBody>
          <a:bodyPr/>
          <a:lstStyle/>
          <a:p>
            <a:r>
              <a:rPr lang="en-US" altLang="en-US" dirty="0">
                <a:latin typeface="Agency FB" panose="020B0503020202020204" pitchFamily="34" charset="0"/>
              </a:rPr>
              <a:t>How It Works</a:t>
            </a:r>
          </a:p>
        </p:txBody>
      </p:sp>
      <p:pic>
        <p:nvPicPr>
          <p:cNvPr id="238595"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t="11720" b="18002"/>
          <a:stretch>
            <a:fillRect/>
          </a:stretch>
        </p:blipFill>
        <p:spPr bwMode="auto">
          <a:xfrm>
            <a:off x="6172200" y="1935163"/>
            <a:ext cx="2590800" cy="17462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8596" name="Text Box 4"/>
          <p:cNvSpPr txBox="1">
            <a:spLocks noChangeArrowheads="1"/>
          </p:cNvSpPr>
          <p:nvPr/>
        </p:nvSpPr>
        <p:spPr bwMode="auto">
          <a:xfrm>
            <a:off x="5562600" y="1479550"/>
            <a:ext cx="3581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600" b="0">
                <a:effectLst/>
              </a:rPr>
              <a:t>www.mturk.com</a:t>
            </a:r>
          </a:p>
        </p:txBody>
      </p:sp>
      <p:pic>
        <p:nvPicPr>
          <p:cNvPr id="238597" name="Picture 5" descr="MPj03997680000[1]"/>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696200" y="4754563"/>
            <a:ext cx="719138" cy="1066800"/>
          </a:xfrm>
          <a:prstGeom prst="rect">
            <a:avLst/>
          </a:prstGeom>
          <a:noFill/>
          <a:extLst>
            <a:ext uri="{909E8E84-426E-40DD-AFC4-6F175D3DCCD1}">
              <a14:hiddenFill xmlns:a14="http://schemas.microsoft.com/office/drawing/2010/main">
                <a:solidFill>
                  <a:srgbClr val="FFFFFF"/>
                </a:solidFill>
              </a14:hiddenFill>
            </a:ext>
          </a:extLst>
        </p:spPr>
      </p:pic>
      <p:sp>
        <p:nvSpPr>
          <p:cNvPr id="238598" name="Text Box 6"/>
          <p:cNvSpPr txBox="1">
            <a:spLocks noChangeArrowheads="1"/>
          </p:cNvSpPr>
          <p:nvPr/>
        </p:nvSpPr>
        <p:spPr bwMode="auto">
          <a:xfrm>
            <a:off x="5867400" y="5935663"/>
            <a:ext cx="3733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600" b="0">
                <a:effectLst/>
              </a:rPr>
              <a:t>Workers</a:t>
            </a:r>
          </a:p>
        </p:txBody>
      </p:sp>
      <p:sp>
        <p:nvSpPr>
          <p:cNvPr id="238599" name="Text Box 7"/>
          <p:cNvSpPr txBox="1">
            <a:spLocks noChangeArrowheads="1"/>
          </p:cNvSpPr>
          <p:nvPr/>
        </p:nvSpPr>
        <p:spPr bwMode="auto">
          <a:xfrm>
            <a:off x="0" y="5334000"/>
            <a:ext cx="3124200"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600" b="0">
                <a:effectLst/>
              </a:rPr>
              <a:t>Artificial, Artificially </a:t>
            </a:r>
          </a:p>
          <a:p>
            <a:pPr algn="ctr">
              <a:spcBef>
                <a:spcPct val="50000"/>
              </a:spcBef>
            </a:pPr>
            <a:r>
              <a:rPr lang="en-US" altLang="en-US" sz="1600" b="0">
                <a:effectLst/>
              </a:rPr>
              <a:t>Intelligent Software</a:t>
            </a:r>
          </a:p>
        </p:txBody>
      </p:sp>
      <p:pic>
        <p:nvPicPr>
          <p:cNvPr id="23860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4754563"/>
            <a:ext cx="838200"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8601"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4373563"/>
            <a:ext cx="1981200" cy="173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8602" name="Rectangle 10"/>
          <p:cNvSpPr>
            <a:spLocks noChangeArrowheads="1"/>
          </p:cNvSpPr>
          <p:nvPr/>
        </p:nvSpPr>
        <p:spPr bwMode="auto">
          <a:xfrm>
            <a:off x="762000" y="1935163"/>
            <a:ext cx="1524000" cy="1066800"/>
          </a:xfrm>
          <a:prstGeom prst="rect">
            <a:avLst/>
          </a:prstGeom>
          <a:solidFill>
            <a:schemeClr val="bg2">
              <a:lumMod val="25000"/>
            </a:schemeClr>
          </a:solidFill>
          <a:ln w="9525" algn="ctr">
            <a:solidFill>
              <a:schemeClr val="accent1"/>
            </a:solidFill>
            <a:miter lim="800000"/>
            <a:headEnd/>
            <a:tailEnd/>
          </a:ln>
          <a:effectLst/>
          <a:extLst/>
        </p:spPr>
        <p:txBody>
          <a:bodyPr wrap="none" anchor="ctr"/>
          <a:lstStyle/>
          <a:p>
            <a:pPr algn="ctr" eaLnBrk="0" hangingPunct="0"/>
            <a:r>
              <a:rPr lang="en-US" altLang="en-US" sz="1600" b="0">
                <a:solidFill>
                  <a:schemeClr val="bg2"/>
                </a:solidFill>
                <a:effectLst/>
              </a:rPr>
              <a:t>Requester</a:t>
            </a:r>
          </a:p>
          <a:p>
            <a:pPr algn="ctr" eaLnBrk="0" hangingPunct="0"/>
            <a:r>
              <a:rPr lang="en-US" altLang="en-US" sz="1600" b="0">
                <a:solidFill>
                  <a:schemeClr val="bg2"/>
                </a:solidFill>
                <a:effectLst/>
              </a:rPr>
              <a:t>(Developer)</a:t>
            </a:r>
          </a:p>
        </p:txBody>
      </p:sp>
      <p:sp>
        <p:nvSpPr>
          <p:cNvPr id="238603" name="Rectangle 11"/>
          <p:cNvSpPr>
            <a:spLocks noChangeArrowheads="1"/>
          </p:cNvSpPr>
          <p:nvPr/>
        </p:nvSpPr>
        <p:spPr bwMode="auto">
          <a:xfrm>
            <a:off x="3733800" y="1935163"/>
            <a:ext cx="1676400" cy="1219200"/>
          </a:xfrm>
          <a:prstGeom prst="rect">
            <a:avLst/>
          </a:prstGeom>
          <a:solidFill>
            <a:schemeClr val="bg2">
              <a:lumMod val="25000"/>
            </a:schemeClr>
          </a:solidFill>
          <a:ln w="9525" algn="ctr">
            <a:solidFill>
              <a:schemeClr val="accent1"/>
            </a:solidFill>
            <a:miter lim="800000"/>
            <a:headEnd/>
            <a:tailEnd/>
          </a:ln>
          <a:effectLst/>
          <a:extLst/>
        </p:spPr>
        <p:txBody>
          <a:bodyPr wrap="none" anchor="ctr"/>
          <a:lstStyle/>
          <a:p>
            <a:pPr algn="ctr" eaLnBrk="0" hangingPunct="0"/>
            <a:r>
              <a:rPr lang="en-US" altLang="en-US" sz="1600" b="0">
                <a:solidFill>
                  <a:schemeClr val="bg2"/>
                </a:solidFill>
                <a:effectLst/>
              </a:rPr>
              <a:t>Human </a:t>
            </a:r>
          </a:p>
          <a:p>
            <a:pPr algn="ctr" eaLnBrk="0" hangingPunct="0"/>
            <a:r>
              <a:rPr lang="en-US" altLang="en-US" sz="1600" b="0">
                <a:solidFill>
                  <a:schemeClr val="bg2"/>
                </a:solidFill>
                <a:effectLst/>
              </a:rPr>
              <a:t>Intelligence </a:t>
            </a:r>
          </a:p>
          <a:p>
            <a:pPr algn="ctr" eaLnBrk="0" hangingPunct="0"/>
            <a:r>
              <a:rPr lang="en-US" altLang="en-US" sz="1600" b="0">
                <a:solidFill>
                  <a:schemeClr val="bg2"/>
                </a:solidFill>
                <a:effectLst/>
              </a:rPr>
              <a:t>Tasks (HITs)</a:t>
            </a:r>
          </a:p>
        </p:txBody>
      </p:sp>
      <p:sp>
        <p:nvSpPr>
          <p:cNvPr id="238604" name="Line 12"/>
          <p:cNvSpPr>
            <a:spLocks noChangeShapeType="1"/>
          </p:cNvSpPr>
          <p:nvPr/>
        </p:nvSpPr>
        <p:spPr bwMode="auto">
          <a:xfrm>
            <a:off x="2362200" y="2514600"/>
            <a:ext cx="1295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8605" name="Line 13"/>
          <p:cNvSpPr>
            <a:spLocks noChangeShapeType="1"/>
          </p:cNvSpPr>
          <p:nvPr/>
        </p:nvSpPr>
        <p:spPr bwMode="auto">
          <a:xfrm>
            <a:off x="5562600" y="2514600"/>
            <a:ext cx="533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8606" name="Line 14"/>
          <p:cNvSpPr>
            <a:spLocks noChangeShapeType="1"/>
          </p:cNvSpPr>
          <p:nvPr/>
        </p:nvSpPr>
        <p:spPr bwMode="auto">
          <a:xfrm>
            <a:off x="7467600" y="3763963"/>
            <a:ext cx="0" cy="914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8607" name="Rectangle 15"/>
          <p:cNvSpPr>
            <a:spLocks noChangeArrowheads="1"/>
          </p:cNvSpPr>
          <p:nvPr/>
        </p:nvSpPr>
        <p:spPr bwMode="auto">
          <a:xfrm>
            <a:off x="3733800" y="4754563"/>
            <a:ext cx="1524000" cy="1066800"/>
          </a:xfrm>
          <a:prstGeom prst="rect">
            <a:avLst/>
          </a:prstGeom>
          <a:solidFill>
            <a:schemeClr val="bg2">
              <a:lumMod val="25000"/>
            </a:schemeClr>
          </a:solidFill>
          <a:ln w="9525" algn="ctr">
            <a:solidFill>
              <a:schemeClr val="accent1"/>
            </a:solidFill>
            <a:miter lim="800000"/>
            <a:headEnd/>
            <a:tailEnd/>
          </a:ln>
          <a:effectLst/>
          <a:extLst/>
        </p:spPr>
        <p:txBody>
          <a:bodyPr wrap="none" anchor="ctr"/>
          <a:lstStyle/>
          <a:p>
            <a:pPr algn="ctr" eaLnBrk="0" hangingPunct="0"/>
            <a:r>
              <a:rPr lang="en-US" altLang="en-US" sz="1600" b="0" dirty="0">
                <a:solidFill>
                  <a:schemeClr val="bg2"/>
                </a:solidFill>
                <a:effectLst/>
              </a:rPr>
              <a:t>Completed </a:t>
            </a:r>
          </a:p>
          <a:p>
            <a:pPr algn="ctr" eaLnBrk="0" hangingPunct="0"/>
            <a:r>
              <a:rPr lang="en-US" altLang="en-US" sz="1600" b="0" dirty="0">
                <a:solidFill>
                  <a:schemeClr val="bg2"/>
                </a:solidFill>
                <a:effectLst/>
              </a:rPr>
              <a:t>HITs</a:t>
            </a:r>
          </a:p>
        </p:txBody>
      </p:sp>
      <p:sp>
        <p:nvSpPr>
          <p:cNvPr id="238608" name="Line 16"/>
          <p:cNvSpPr>
            <a:spLocks noChangeShapeType="1"/>
          </p:cNvSpPr>
          <p:nvPr/>
        </p:nvSpPr>
        <p:spPr bwMode="auto">
          <a:xfrm flipH="1">
            <a:off x="5410200" y="5287963"/>
            <a:ext cx="1295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8609" name="Line 17"/>
          <p:cNvSpPr>
            <a:spLocks noChangeShapeType="1"/>
          </p:cNvSpPr>
          <p:nvPr/>
        </p:nvSpPr>
        <p:spPr bwMode="auto">
          <a:xfrm flipH="1">
            <a:off x="2743200" y="5287963"/>
            <a:ext cx="914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8610" name="Oval 18"/>
          <p:cNvSpPr>
            <a:spLocks noChangeArrowheads="1"/>
          </p:cNvSpPr>
          <p:nvPr/>
        </p:nvSpPr>
        <p:spPr bwMode="auto">
          <a:xfrm>
            <a:off x="3657600" y="3683000"/>
            <a:ext cx="1752600" cy="842963"/>
          </a:xfrm>
          <a:prstGeom prst="ellipse">
            <a:avLst/>
          </a:prstGeom>
          <a:solidFill>
            <a:schemeClr val="tx2">
              <a:lumMod val="75000"/>
            </a:schemeClr>
          </a:solidFill>
          <a:ln w="9525" algn="ctr">
            <a:solidFill>
              <a:schemeClr val="accent1"/>
            </a:solidFill>
            <a:round/>
            <a:headEnd/>
            <a:tailEnd/>
          </a:ln>
          <a:effectLst/>
          <a:extLst/>
        </p:spPr>
        <p:txBody>
          <a:bodyPr wrap="none" anchor="ctr"/>
          <a:lstStyle/>
          <a:p>
            <a:pPr algn="ctr" eaLnBrk="0" hangingPunct="0"/>
            <a:r>
              <a:rPr lang="en-US" altLang="en-US" sz="1600" b="0" dirty="0">
                <a:solidFill>
                  <a:schemeClr val="bg2"/>
                </a:solidFill>
                <a:effectLst/>
              </a:rPr>
              <a:t>Worker </a:t>
            </a:r>
          </a:p>
          <a:p>
            <a:pPr algn="ctr" eaLnBrk="0" hangingPunct="0"/>
            <a:r>
              <a:rPr lang="en-US" altLang="en-US" sz="1600" b="0" dirty="0">
                <a:solidFill>
                  <a:schemeClr val="bg2"/>
                </a:solidFill>
                <a:effectLst/>
              </a:rPr>
              <a:t>Qualifications</a:t>
            </a:r>
          </a:p>
        </p:txBody>
      </p:sp>
      <p:sp>
        <p:nvSpPr>
          <p:cNvPr id="238612" name="Line 20"/>
          <p:cNvSpPr>
            <a:spLocks noChangeShapeType="1"/>
          </p:cNvSpPr>
          <p:nvPr/>
        </p:nvSpPr>
        <p:spPr bwMode="auto">
          <a:xfrm flipV="1">
            <a:off x="4724400" y="3154363"/>
            <a:ext cx="0" cy="5286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2"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85065" y="587361"/>
            <a:ext cx="2198147" cy="892189"/>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77536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Clarity.thmx</Template>
  <TotalTime>4923</TotalTime>
  <Words>932</Words>
  <Application>Microsoft Office PowerPoint</Application>
  <PresentationFormat>On-screen Show (4:3)</PresentationFormat>
  <Paragraphs>111</Paragraphs>
  <Slides>10</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MS PGothic</vt:lpstr>
      <vt:lpstr>Aparajita</vt:lpstr>
      <vt:lpstr>Agency FB</vt:lpstr>
      <vt:lpstr>Calibri</vt:lpstr>
      <vt:lpstr>Times New Roman</vt:lpstr>
      <vt:lpstr>Corbel</vt:lpstr>
      <vt:lpstr>Arial</vt:lpstr>
      <vt:lpstr>Clarity</vt:lpstr>
      <vt:lpstr>What Computers Can’t Do</vt:lpstr>
      <vt:lpstr>Readings</vt:lpstr>
      <vt:lpstr>Google’s Luis von Ahn</vt:lpstr>
      <vt:lpstr>Letter Spirit</vt:lpstr>
      <vt:lpstr>Douglas Hofstadter</vt:lpstr>
      <vt:lpstr>Croudsourcing</vt:lpstr>
      <vt:lpstr>Amazon Mechanical Turk</vt:lpstr>
      <vt:lpstr>Put The Human In The Loop</vt:lpstr>
      <vt:lpstr>How It Works</vt:lpstr>
      <vt:lpstr>What This Means</vt:lpstr>
    </vt:vector>
  </TitlesOfParts>
  <Company>Otterbein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Machine Intelligence</dc:title>
  <dc:creator>David Stucki</dc:creator>
  <cp:lastModifiedBy>dstucki</cp:lastModifiedBy>
  <cp:revision>72</cp:revision>
  <dcterms:created xsi:type="dcterms:W3CDTF">2013-10-29T15:52:47Z</dcterms:created>
  <dcterms:modified xsi:type="dcterms:W3CDTF">2015-02-23T07:27:35Z</dcterms:modified>
</cp:coreProperties>
</file>