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</p:sldMasterIdLst>
  <p:notesMasterIdLst>
    <p:notesMasterId r:id="rId9"/>
  </p:notes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</p:sldIdLst>
  <p:sldSz cx="9144000" cy="6858000" type="screen4x3"/>
  <p:notesSz cx="6858000" cy="9144000"/>
  <p:embeddedFontLst>
    <p:embeddedFont>
      <p:font typeface="Agency FB" panose="020B0503020202020204" pitchFamily="34" charset="0"/>
      <p:regular r:id="rId10"/>
      <p:bold r:id="rId11"/>
    </p:embeddedFont>
    <p:embeddedFont>
      <p:font typeface="Aparajita" panose="020B0604020202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rbel" panose="020B0503020204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630" autoAdjust="0"/>
  </p:normalViewPr>
  <p:slideViewPr>
    <p:cSldViewPr snapToGrid="0" snapToObjects="1">
      <p:cViewPr varScale="1">
        <p:scale>
          <a:sx n="70" d="100"/>
          <a:sy n="70" d="100"/>
        </p:scale>
        <p:origin x="8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D6DBF-5CDF-483D-B5D2-9627FD9465E8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968EC-DE3F-4741-83CD-9596236D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4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68EC-DE3F-4741-83CD-9596236D73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1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February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February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February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February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February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Friday, February 24,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February 24,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Friday, February 24,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February 24,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February 24,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Friday, February 24,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February 24,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4900"/>
            <a:ext cx="7848600" cy="1081550"/>
          </a:xfrm>
        </p:spPr>
        <p:txBody>
          <a:bodyPr/>
          <a:lstStyle/>
          <a:p>
            <a:r>
              <a:rPr lang="en-US" sz="6000" cap="none" dirty="0">
                <a:cs typeface="Aparajita" panose="020B0604020202020204" pitchFamily="34" charset="0"/>
              </a:rPr>
              <a:t>Purpose &amp; Intentionality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4" t="9757" b="6090"/>
          <a:stretch/>
        </p:blipFill>
        <p:spPr>
          <a:xfrm>
            <a:off x="0" y="2134899"/>
            <a:ext cx="9144000" cy="471468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79" y="5560636"/>
            <a:ext cx="2080681" cy="12889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INST 4200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David J Stucki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Spring 2017</a:t>
            </a:r>
          </a:p>
        </p:txBody>
      </p:sp>
    </p:spTree>
    <p:extLst>
      <p:ext uri="{BB962C8B-B14F-4D97-AF65-F5344CB8AC3E}">
        <p14:creationId xmlns:p14="http://schemas.microsoft.com/office/powerpoint/2010/main" val="291435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Models of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PHIL 3200 or PSYC 3710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What options did you discuss?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What kinds are there? How can we know?</a:t>
            </a:r>
          </a:p>
          <a:p>
            <a:r>
              <a:rPr lang="en-US" dirty="0">
                <a:latin typeface="Corbel" panose="020B0503020204020204" pitchFamily="34" charset="0"/>
              </a:rPr>
              <a:t>Ontology vs. Epistemology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What do these mean?</a:t>
            </a:r>
          </a:p>
          <a:p>
            <a:pPr lvl="1"/>
            <a:endParaRPr lang="en-US" dirty="0">
              <a:latin typeface="Corbel" panose="020B0503020204020204" pitchFamily="34" charset="0"/>
            </a:endParaRPr>
          </a:p>
          <a:p>
            <a:pPr marL="1947863" lvl="1" indent="-1674813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Ontology</a:t>
            </a:r>
            <a:r>
              <a:rPr lang="en-US" dirty="0">
                <a:latin typeface="Corbel" panose="020B0503020204020204" pitchFamily="34" charset="0"/>
              </a:rPr>
              <a:t>: 	“The branch of metaphysics concerned with identifying the kinds of things that actually exist. E.g., What is existence? and What is the nature of existence?”</a:t>
            </a:r>
          </a:p>
          <a:p>
            <a:pPr marL="1947863" lvl="1" indent="-1674813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Epistemology</a:t>
            </a:r>
            <a:r>
              <a:rPr lang="en-US" dirty="0">
                <a:latin typeface="Corbel" panose="020B0503020204020204" pitchFamily="34" charset="0"/>
              </a:rPr>
              <a:t>:	“The branch of philosophy concerned with the nature of knowledge itself. E.g., How do we go about knowing things? or How do we know what is true?</a:t>
            </a:r>
          </a:p>
        </p:txBody>
      </p:sp>
    </p:spTree>
    <p:extLst>
      <p:ext uri="{BB962C8B-B14F-4D97-AF65-F5344CB8AC3E}">
        <p14:creationId xmlns:p14="http://schemas.microsoft.com/office/powerpoint/2010/main" val="162121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FC719-9BEE-40A7-8534-2573FBB0511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35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Functionalism</a:t>
            </a:r>
          </a:p>
        </p:txBody>
      </p:sp>
      <p:sp>
        <p:nvSpPr>
          <p:cNvPr id="235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9928"/>
            <a:ext cx="7653338" cy="3900297"/>
          </a:xfrm>
        </p:spPr>
        <p:txBody>
          <a:bodyPr/>
          <a:lstStyle/>
          <a:p>
            <a:r>
              <a:rPr lang="en-US" altLang="en-US" dirty="0">
                <a:latin typeface="Corbel" panose="020B0503020204020204" pitchFamily="34" charset="0"/>
              </a:rPr>
              <a:t>Functionalism </a:t>
            </a:r>
          </a:p>
          <a:p>
            <a:pPr lvl="1"/>
            <a:r>
              <a:rPr lang="en-US" altLang="en-US" dirty="0">
                <a:latin typeface="Corbel" panose="020B0503020204020204" pitchFamily="34" charset="0"/>
              </a:rPr>
              <a:t>The function matters, not how it is carried out</a:t>
            </a:r>
          </a:p>
          <a:p>
            <a:pPr lvl="1"/>
            <a:r>
              <a:rPr lang="en-US" altLang="en-US" dirty="0">
                <a:latin typeface="Corbel" panose="020B0503020204020204" pitchFamily="34" charset="0"/>
              </a:rPr>
              <a:t>“a clock is something that can be used to tell time”</a:t>
            </a:r>
          </a:p>
          <a:p>
            <a:r>
              <a:rPr lang="en-US" altLang="en-US" dirty="0">
                <a:latin typeface="Corbel" panose="020B0503020204020204" pitchFamily="34" charset="0"/>
              </a:rPr>
              <a:t>Machine Functionalism </a:t>
            </a:r>
          </a:p>
          <a:p>
            <a:pPr lvl="1"/>
            <a:r>
              <a:rPr lang="en-US" altLang="en-US" dirty="0">
                <a:latin typeface="Corbel" panose="020B0503020204020204" pitchFamily="34" charset="0"/>
              </a:rPr>
              <a:t>The mind is to the brain as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latin typeface="Corbel" panose="020B0503020204020204" pitchFamily="34" charset="0"/>
              </a:rPr>
              <a:t>    the program is to the computer</a:t>
            </a:r>
          </a:p>
        </p:txBody>
      </p:sp>
      <p:pic>
        <p:nvPicPr>
          <p:cNvPr id="1026" name="Picture 2" descr="http://www.ankaka.com/images/cool-cloc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6" y="4757476"/>
            <a:ext cx="1705498" cy="170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ntique clock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95" y="4409324"/>
            <a:ext cx="1320133" cy="217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rianloomes.com/details/imgs/detailswissgothic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24" y="578982"/>
            <a:ext cx="1758875" cy="291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wp.com/cdn.bgr.com/2014/04/apple-iwatch-concept.jpg?w=62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79"/>
          <a:stretch/>
        </p:blipFill>
        <p:spPr bwMode="auto">
          <a:xfrm>
            <a:off x="5480612" y="663422"/>
            <a:ext cx="816826" cy="137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gentlemint.com/media/images/2012/03/01/5a3dfc1b.jpg.505x650_q8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52" y="3693152"/>
            <a:ext cx="2985247" cy="30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1.bp.blogspot.com/-B5f_wCQ0kOM/UDdx7DSFPuI/AAAAAAAAAWE/2Ai118LI5CA/s400/Hello-Kitty-Colorful-Clock_0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66" y="4180604"/>
            <a:ext cx="1576406" cy="157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186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2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B0557-E153-4D6F-A4EE-9B490E84EDE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32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The Intentional Stance</a:t>
            </a:r>
          </a:p>
        </p:txBody>
      </p:sp>
      <p:sp>
        <p:nvSpPr>
          <p:cNvPr id="232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latin typeface="Corbel" panose="020B0503020204020204" pitchFamily="34" charset="0"/>
              </a:rPr>
              <a:t>Interpret the behavior of an entity </a:t>
            </a:r>
            <a:r>
              <a:rPr lang="en-US" altLang="en-US" sz="2400" i="1" dirty="0">
                <a:latin typeface="Corbel" panose="020B0503020204020204" pitchFamily="34" charset="0"/>
              </a:rPr>
              <a:t>as if</a:t>
            </a:r>
            <a:r>
              <a:rPr lang="en-US" altLang="en-US" sz="2400" dirty="0">
                <a:latin typeface="Corbel" panose="020B0503020204020204" pitchFamily="34" charset="0"/>
              </a:rPr>
              <a:t> it were making choices based on its beliefs and desires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Corbel" panose="020B0503020204020204" pitchFamily="34" charset="0"/>
              </a:rPr>
              <a:t>Allows one to make predictions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Corbel" panose="020B0503020204020204" pitchFamily="34" charset="0"/>
              </a:rPr>
              <a:t>Without knowing </a:t>
            </a:r>
            <a:r>
              <a:rPr lang="en-US" altLang="en-US" i="1" dirty="0">
                <a:latin typeface="Corbel" panose="020B0503020204020204" pitchFamily="34" charset="0"/>
              </a:rPr>
              <a:t>how</a:t>
            </a:r>
            <a:r>
              <a:rPr lang="en-US" altLang="en-US" dirty="0">
                <a:latin typeface="Corbel" panose="020B0503020204020204" pitchFamily="34" charset="0"/>
              </a:rPr>
              <a:t> the entity works</a:t>
            </a:r>
          </a:p>
          <a:p>
            <a:pPr lvl="1">
              <a:lnSpc>
                <a:spcPct val="90000"/>
              </a:lnSpc>
            </a:pPr>
            <a:endParaRPr lang="en-US" altLang="en-US" dirty="0">
              <a:latin typeface="Corbel" panose="020B0503020204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Corbel" panose="020B0503020204020204" pitchFamily="34" charset="0"/>
              </a:rPr>
              <a:t>Dennett distinguishes 3 types of stance</a:t>
            </a:r>
          </a:p>
          <a:p>
            <a:pPr lvl="1">
              <a:lnSpc>
                <a:spcPct val="90000"/>
              </a:lnSpc>
            </a:pPr>
            <a:r>
              <a:rPr lang="en-US" altLang="en-US" sz="2200" i="1" dirty="0">
                <a:latin typeface="Corbel" panose="020B0503020204020204" pitchFamily="34" charset="0"/>
              </a:rPr>
              <a:t>Physical</a:t>
            </a:r>
            <a:r>
              <a:rPr lang="en-US" altLang="en-US" sz="2200" dirty="0">
                <a:latin typeface="Corbel" panose="020B0503020204020204" pitchFamily="34" charset="0"/>
              </a:rPr>
              <a:t> stance: the domain of physics and chemistry</a:t>
            </a:r>
          </a:p>
          <a:p>
            <a:pPr lvl="1">
              <a:lnSpc>
                <a:spcPct val="90000"/>
              </a:lnSpc>
            </a:pPr>
            <a:r>
              <a:rPr lang="en-US" altLang="en-US" sz="2200" i="1" dirty="0">
                <a:latin typeface="Corbel" panose="020B0503020204020204" pitchFamily="34" charset="0"/>
              </a:rPr>
              <a:t>Design</a:t>
            </a:r>
            <a:r>
              <a:rPr lang="en-US" altLang="en-US" sz="2200" dirty="0">
                <a:latin typeface="Corbel" panose="020B0503020204020204" pitchFamily="34" charset="0"/>
              </a:rPr>
              <a:t> stance: the domain of biology and engineering</a:t>
            </a:r>
          </a:p>
          <a:p>
            <a:pPr lvl="1">
              <a:lnSpc>
                <a:spcPct val="90000"/>
              </a:lnSpc>
            </a:pPr>
            <a:r>
              <a:rPr lang="en-US" altLang="en-US" sz="2200" i="1" dirty="0">
                <a:latin typeface="Corbel" panose="020B0503020204020204" pitchFamily="34" charset="0"/>
              </a:rPr>
              <a:t>Intentional</a:t>
            </a:r>
            <a:r>
              <a:rPr lang="en-US" altLang="en-US" sz="2200" dirty="0">
                <a:latin typeface="Corbel" panose="020B0503020204020204" pitchFamily="34" charset="0"/>
              </a:rPr>
              <a:t> stance: the domain of software and minds</a:t>
            </a:r>
          </a:p>
          <a:p>
            <a:pPr lvl="1">
              <a:lnSpc>
                <a:spcPct val="90000"/>
              </a:lnSpc>
            </a:pPr>
            <a:endParaRPr lang="en-US" altLang="en-US" sz="2200" dirty="0">
              <a:latin typeface="Corbel" panose="020B0503020204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i="1" dirty="0">
                <a:latin typeface="Corbel" panose="020B0503020204020204" pitchFamily="34" charset="0"/>
              </a:rPr>
              <a:t>Intentional systems</a:t>
            </a:r>
            <a:r>
              <a:rPr lang="en-US" altLang="en-US" sz="2400" dirty="0">
                <a:latin typeface="Corbel" panose="020B0503020204020204" pitchFamily="34" charset="0"/>
              </a:rPr>
              <a:t> are entities whose behavior is predictable from the intentional stance.</a:t>
            </a:r>
          </a:p>
        </p:txBody>
      </p:sp>
    </p:spTree>
    <p:extLst>
      <p:ext uri="{BB962C8B-B14F-4D97-AF65-F5344CB8AC3E}">
        <p14:creationId xmlns:p14="http://schemas.microsoft.com/office/powerpoint/2010/main" val="6790860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8579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FBD38-74E8-4892-959A-B0DF694FFE2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32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Intentionality</a:t>
            </a:r>
          </a:p>
        </p:txBody>
      </p:sp>
      <p:sp>
        <p:nvSpPr>
          <p:cNvPr id="232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dirty="0" err="1">
                <a:latin typeface="Corbel" panose="020B0503020204020204" pitchFamily="34" charset="0"/>
              </a:rPr>
              <a:t>Aboutness</a:t>
            </a:r>
            <a:r>
              <a:rPr lang="en-US" altLang="en-US" i="1" dirty="0">
                <a:latin typeface="Corbel" panose="020B0503020204020204" pitchFamily="34" charset="0"/>
              </a:rPr>
              <a:t>, representation</a:t>
            </a:r>
          </a:p>
          <a:p>
            <a:pPr lvl="1"/>
            <a:r>
              <a:rPr lang="en-US" altLang="en-US" dirty="0">
                <a:latin typeface="Corbel" panose="020B0503020204020204" pitchFamily="34" charset="0"/>
              </a:rPr>
              <a:t>“aimed at something”</a:t>
            </a:r>
          </a:p>
          <a:p>
            <a:pPr lvl="1"/>
            <a:r>
              <a:rPr lang="en-US" altLang="en-US" dirty="0">
                <a:latin typeface="Corbel" panose="020B0503020204020204" pitchFamily="34" charset="0"/>
              </a:rPr>
              <a:t>Lock and key</a:t>
            </a:r>
          </a:p>
          <a:p>
            <a:pPr lvl="1"/>
            <a:r>
              <a:rPr lang="en-US" altLang="en-US" dirty="0" err="1">
                <a:latin typeface="Corbel" panose="020B0503020204020204" pitchFamily="34" charset="0"/>
              </a:rPr>
              <a:t>Tweety</a:t>
            </a:r>
            <a:r>
              <a:rPr lang="en-US" altLang="en-US" dirty="0">
                <a:latin typeface="Corbel" panose="020B0503020204020204" pitchFamily="34" charset="0"/>
              </a:rPr>
              <a:t> flies away when Sylvester approaches</a:t>
            </a:r>
          </a:p>
          <a:p>
            <a:pPr lvl="1"/>
            <a:r>
              <a:rPr lang="en-US" altLang="en-US" dirty="0">
                <a:latin typeface="Corbel" panose="020B0503020204020204" pitchFamily="34" charset="0"/>
              </a:rPr>
              <a:t>Thermometer “represents” temperature</a:t>
            </a:r>
          </a:p>
          <a:p>
            <a:pPr lvl="1"/>
            <a:r>
              <a:rPr lang="en-US" altLang="en-US" dirty="0">
                <a:latin typeface="Corbel" panose="020B0503020204020204" pitchFamily="34" charset="0"/>
              </a:rPr>
              <a:t>Thermostat controls temperature</a:t>
            </a:r>
          </a:p>
          <a:p>
            <a:pPr lvl="1"/>
            <a:r>
              <a:rPr lang="en-US" altLang="en-US" dirty="0">
                <a:latin typeface="Corbel" panose="020B0503020204020204" pitchFamily="34" charset="0"/>
              </a:rPr>
              <a:t>Frog gulps at a fly</a:t>
            </a:r>
          </a:p>
          <a:p>
            <a:pPr lvl="1"/>
            <a:endParaRPr lang="en-US" altLang="en-US" dirty="0">
              <a:latin typeface="Corbel" panose="020B0503020204020204" pitchFamily="34" charset="0"/>
            </a:endParaRPr>
          </a:p>
          <a:p>
            <a:r>
              <a:rPr lang="en-US" altLang="en-US" i="1" dirty="0">
                <a:latin typeface="Corbel" panose="020B0503020204020204" pitchFamily="34" charset="0"/>
              </a:rPr>
              <a:t>Not</a:t>
            </a:r>
            <a:r>
              <a:rPr lang="en-US" altLang="en-US" dirty="0">
                <a:latin typeface="Corbel" panose="020B0503020204020204" pitchFamily="34" charset="0"/>
              </a:rPr>
              <a:t> “intentional” vs. “accidental”</a:t>
            </a:r>
          </a:p>
          <a:p>
            <a:r>
              <a:rPr lang="en-US" altLang="en-US" dirty="0">
                <a:latin typeface="Corbel" panose="020B0503020204020204" pitchFamily="34" charset="0"/>
              </a:rPr>
              <a:t>Not “</a:t>
            </a:r>
            <a:r>
              <a:rPr lang="en-US" altLang="en-US" dirty="0" err="1">
                <a:latin typeface="Corbel" panose="020B0503020204020204" pitchFamily="34" charset="0"/>
              </a:rPr>
              <a:t>intensional</a:t>
            </a:r>
            <a:r>
              <a:rPr lang="en-US" altLang="en-US" dirty="0">
                <a:latin typeface="Corbel" panose="020B0503020204020204" pitchFamily="34" charset="0"/>
              </a:rPr>
              <a:t>”…</a:t>
            </a:r>
          </a:p>
          <a:p>
            <a:pPr lvl="1"/>
            <a:endParaRPr lang="en-US" alt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967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960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E18FE-3EC0-41FF-90B2-25EE1656268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34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The Intentional Stance</a:t>
            </a:r>
          </a:p>
        </p:txBody>
      </p:sp>
      <p:sp>
        <p:nvSpPr>
          <p:cNvPr id="234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Corbel" panose="020B0503020204020204" pitchFamily="34" charset="0"/>
              </a:rPr>
              <a:t>Predict what an entity will do by modeling it (its mind) as if it had beliefs and desires</a:t>
            </a:r>
          </a:p>
          <a:p>
            <a:pPr lvl="1"/>
            <a:r>
              <a:rPr lang="en-US" altLang="en-US" dirty="0">
                <a:latin typeface="Corbel" panose="020B0503020204020204" pitchFamily="34" charset="0"/>
              </a:rPr>
              <a:t>Beliefs: The entity’s model of the world</a:t>
            </a:r>
          </a:p>
          <a:p>
            <a:pPr lvl="1"/>
            <a:r>
              <a:rPr lang="en-US" altLang="en-US" dirty="0">
                <a:latin typeface="Corbel" panose="020B0503020204020204" pitchFamily="34" charset="0"/>
              </a:rPr>
              <a:t>Desires: A utility function, or perhaps a ranked set of goals</a:t>
            </a:r>
          </a:p>
          <a:p>
            <a:pPr lvl="1"/>
            <a:endParaRPr lang="en-US" altLang="en-US" dirty="0">
              <a:latin typeface="Corbel" panose="020B0503020204020204" pitchFamily="34" charset="0"/>
            </a:endParaRPr>
          </a:p>
          <a:p>
            <a:r>
              <a:rPr lang="en-US" altLang="en-US" dirty="0">
                <a:latin typeface="Corbel" panose="020B0503020204020204" pitchFamily="34" charset="0"/>
              </a:rPr>
              <a:t>Utilitarian: the model doesn’t have to be correct as long as it makes (mostly) reliable predictions.</a:t>
            </a:r>
          </a:p>
          <a:p>
            <a:pPr lvl="1"/>
            <a:endParaRPr lang="en-US" altLang="en-US" dirty="0">
              <a:latin typeface="Corbel" panose="020B0503020204020204" pitchFamily="34" charset="0"/>
            </a:endParaRPr>
          </a:p>
          <a:p>
            <a:r>
              <a:rPr lang="en-US" altLang="en-US" dirty="0">
                <a:latin typeface="Corbel" panose="020B0503020204020204" pitchFamily="34" charset="0"/>
              </a:rPr>
              <a:t>Sunflowers intentionally follow the sun</a:t>
            </a:r>
          </a:p>
          <a:p>
            <a:r>
              <a:rPr lang="en-US" altLang="en-US" dirty="0">
                <a:latin typeface="Corbel" panose="020B0503020204020204" pitchFamily="34" charset="0"/>
              </a:rPr>
              <a:t>Dogs intentionally beg for food</a:t>
            </a:r>
          </a:p>
          <a:p>
            <a:r>
              <a:rPr lang="en-US" altLang="en-US" dirty="0">
                <a:latin typeface="Corbel" panose="020B0503020204020204" pitchFamily="34" charset="0"/>
              </a:rPr>
              <a:t>Students intentionally go to class and study  </a:t>
            </a:r>
          </a:p>
        </p:txBody>
      </p:sp>
      <p:pic>
        <p:nvPicPr>
          <p:cNvPr id="2052" name="Picture 4" descr="http://png-2.findicons.com/files/icons/1995/web_application/48/smil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709" y="558564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png-2.findicons.com/files/icons/1995/web_application/48/smil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54" y="558564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8535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8B765-E2D4-4C7B-BB84-6B6E19B09A82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36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Intentionality’s power of explanation</a:t>
            </a:r>
          </a:p>
        </p:txBody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9374" cy="48768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Corbel" panose="020B0503020204020204" pitchFamily="34" charset="0"/>
              </a:rPr>
              <a:t>Example: Distraction displays</a:t>
            </a:r>
          </a:p>
          <a:p>
            <a:pPr marL="617537" lvl="1" indent="-342900"/>
            <a:r>
              <a:rPr lang="en-US" altLang="en-US" sz="2400" dirty="0">
                <a:latin typeface="Corbel" panose="020B0503020204020204" pitchFamily="34" charset="0"/>
              </a:rPr>
              <a:t>Behavior:	</a:t>
            </a:r>
          </a:p>
          <a:p>
            <a:pPr marL="548957" lvl="2" indent="0">
              <a:buNone/>
            </a:pPr>
            <a:r>
              <a:rPr lang="en-US" altLang="en-US" sz="2400" dirty="0">
                <a:latin typeface="Corbel" panose="020B0503020204020204" pitchFamily="34" charset="0"/>
              </a:rPr>
              <a:t>	A nesting birds feigns an injury when approached by a fox.</a:t>
            </a:r>
          </a:p>
          <a:p>
            <a:pPr marL="548957" lvl="2" indent="0">
              <a:buNone/>
            </a:pPr>
            <a:endParaRPr lang="en-US" altLang="en-US" sz="2400" dirty="0">
              <a:latin typeface="Corbel" panose="020B0503020204020204" pitchFamily="34" charset="0"/>
            </a:endParaRPr>
          </a:p>
          <a:p>
            <a:pPr lvl="1"/>
            <a:r>
              <a:rPr lang="en-US" altLang="en-US" sz="2400" dirty="0">
                <a:latin typeface="Corbel" panose="020B0503020204020204" pitchFamily="34" charset="0"/>
              </a:rPr>
              <a:t>Explanation from Intentionality:</a:t>
            </a:r>
          </a:p>
          <a:p>
            <a:pPr marL="548640" lvl="2" indent="0">
              <a:buNone/>
            </a:pPr>
            <a:r>
              <a:rPr lang="en-US" altLang="en-US" sz="2400" b="0" dirty="0">
                <a:latin typeface="Corbel" panose="020B0503020204020204" pitchFamily="34" charset="0"/>
              </a:rPr>
              <a:t>“The fox could be distracted by its desire to catch and eat me, but only if it thought that there was a reasonable chance of catching me; it would contract that belief if I gave it evidence I couldn’t fly anymore.”</a:t>
            </a:r>
          </a:p>
          <a:p>
            <a:pPr lvl="1">
              <a:buFontTx/>
              <a:buChar char="-"/>
            </a:pPr>
            <a:endParaRPr lang="en-US" altLang="en-US" sz="2400" b="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4072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43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5115</TotalTime>
  <Words>305</Words>
  <Application>Microsoft Office PowerPoint</Application>
  <PresentationFormat>On-screen Show (4:3)</PresentationFormat>
  <Paragraphs>65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Wingdings</vt:lpstr>
      <vt:lpstr>Agency FB</vt:lpstr>
      <vt:lpstr>Aparajita</vt:lpstr>
      <vt:lpstr>Calibri</vt:lpstr>
      <vt:lpstr>Corbel</vt:lpstr>
      <vt:lpstr>Arial</vt:lpstr>
      <vt:lpstr>Clarity</vt:lpstr>
      <vt:lpstr>Purpose &amp; Intentionality</vt:lpstr>
      <vt:lpstr>Models of Mind</vt:lpstr>
      <vt:lpstr>Functionalism</vt:lpstr>
      <vt:lpstr>The Intentional Stance</vt:lpstr>
      <vt:lpstr>Intentionality</vt:lpstr>
      <vt:lpstr>The Intentional Stance</vt:lpstr>
      <vt:lpstr>Intentionality’s power of explanation</vt:lpstr>
    </vt:vector>
  </TitlesOfParts>
  <Company>Otterbein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Intelligence</dc:title>
  <dc:creator>David Stucki</dc:creator>
  <cp:lastModifiedBy>Stucki, David</cp:lastModifiedBy>
  <cp:revision>84</cp:revision>
  <dcterms:created xsi:type="dcterms:W3CDTF">2013-10-29T15:52:47Z</dcterms:created>
  <dcterms:modified xsi:type="dcterms:W3CDTF">2017-02-24T16:55:02Z</dcterms:modified>
</cp:coreProperties>
</file>