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sldIdLst>
    <p:sldId id="275" r:id="rId4"/>
    <p:sldId id="262" r:id="rId5"/>
    <p:sldId id="276" r:id="rId6"/>
    <p:sldId id="277" r:id="rId7"/>
    <p:sldId id="259" r:id="rId8"/>
    <p:sldId id="257" r:id="rId9"/>
    <p:sldId id="260" r:id="rId10"/>
    <p:sldId id="264" r:id="rId11"/>
    <p:sldId id="278" r:id="rId12"/>
    <p:sldId id="268" r:id="rId13"/>
    <p:sldId id="279" r:id="rId14"/>
    <p:sldId id="306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269" r:id="rId38"/>
    <p:sldId id="270" r:id="rId39"/>
    <p:sldId id="271" r:id="rId40"/>
    <p:sldId id="272" r:id="rId41"/>
    <p:sldId id="304" r:id="rId42"/>
    <p:sldId id="307" r:id="rId43"/>
    <p:sldId id="305" r:id="rId44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6633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E77E4-8247-4015-B757-40F9B5DBC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84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DE4C1-C50C-4C05-821C-52CA7C615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EAD1-452A-402B-A6E7-49C2AFCDD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9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A0CF-30B9-4A44-910C-E3F0E7C83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32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340" y="1988642"/>
            <a:ext cx="7767319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816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FF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70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4959096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45279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FF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52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018020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204203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81000" y="1463421"/>
            <a:ext cx="278892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81000" y="1999869"/>
            <a:ext cx="278892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FF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21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864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35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143724"/>
            <a:ext cx="8765946" cy="426912"/>
          </a:xfrm>
        </p:spPr>
        <p:txBody>
          <a:bodyPr lIns="0" tIns="0" rIns="0" bIns="0"/>
          <a:lstStyle>
            <a:lvl1pPr>
              <a:defRPr sz="2774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0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52599-0522-401A-BA08-6F1505F71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926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143724"/>
            <a:ext cx="8765946" cy="426912"/>
          </a:xfrm>
        </p:spPr>
        <p:txBody>
          <a:bodyPr lIns="0" tIns="0" rIns="0" bIns="0"/>
          <a:lstStyle>
            <a:lvl1pPr>
              <a:defRPr sz="2774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577340"/>
            <a:ext cx="39776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7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143724"/>
            <a:ext cx="8765946" cy="426912"/>
          </a:xfrm>
        </p:spPr>
        <p:txBody>
          <a:bodyPr lIns="0" tIns="0" rIns="0" bIns="0"/>
          <a:lstStyle>
            <a:lvl1pPr>
              <a:defRPr sz="2774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4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6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2C040-087E-45EC-BE55-B44EEDA81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3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5FB40-A63C-433C-8BEE-1B1E30E60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01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9F03D-E037-4EAC-8D9D-F867F3E95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9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29D3-18E8-4498-B5F2-0C0F7FAFD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03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FC8AE-5673-44D1-8C38-2A98433D1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38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1A10-5FA7-475F-9916-47C5D5E87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F2303-C5F1-424F-A3D0-D2A074EC6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1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7D9085D-7D36-49A6-89F1-5D8E6838E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4540" y="1324483"/>
            <a:ext cx="2546985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FF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1814347"/>
            <a:ext cx="7307580" cy="3916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02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043002" y="6480016"/>
            <a:ext cx="85646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885084" y="6472163"/>
            <a:ext cx="50380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237749" y="6472163"/>
            <a:ext cx="50380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556751" y="6500074"/>
            <a:ext cx="85646" cy="60401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577559" y="6479713"/>
            <a:ext cx="85646" cy="60401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597713" y="6459579"/>
            <a:ext cx="85646" cy="60401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431457" y="6472163"/>
            <a:ext cx="404301" cy="75501"/>
          </a:xfrm>
          <a:custGeom>
            <a:avLst/>
            <a:gdLst/>
            <a:ahLst/>
            <a:cxnLst/>
            <a:rect l="l" t="t" r="r" b="b"/>
            <a:pathLst>
              <a:path w="203835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835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154136" y="6484746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977805" y="6472163"/>
            <a:ext cx="404301" cy="75501"/>
          </a:xfrm>
          <a:custGeom>
            <a:avLst/>
            <a:gdLst/>
            <a:ahLst/>
            <a:cxnLst/>
            <a:rect l="l" t="t" r="r" b="b"/>
            <a:pathLst>
              <a:path w="203835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835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128946" y="645957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154136" y="6509913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128946" y="6535082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154136" y="656024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675319" y="645957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700509" y="6484746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700509" y="6509913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7524177" y="6472163"/>
            <a:ext cx="404301" cy="75501"/>
          </a:xfrm>
          <a:custGeom>
            <a:avLst/>
            <a:gdLst/>
            <a:ahLst/>
            <a:cxnLst/>
            <a:rect l="l" t="t" r="r" b="b"/>
            <a:pathLst>
              <a:path w="203835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835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7675319" y="6535082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7700509" y="656024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8221666" y="645957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246856" y="6484746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246856" y="6509913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221666" y="6535082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8246856" y="6560249"/>
            <a:ext cx="7557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828495" y="6519982"/>
            <a:ext cx="40304" cy="4026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8774815" y="6467478"/>
            <a:ext cx="60456" cy="60401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8616897" y="6459579"/>
            <a:ext cx="100760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586669" y="6494815"/>
            <a:ext cx="60456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919182" y="6459579"/>
            <a:ext cx="100760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400" y="0"/>
                </a:lnTo>
                <a:lnTo>
                  <a:pt x="35262" y="2004"/>
                </a:lnTo>
                <a:lnTo>
                  <a:pt x="43339" y="7461"/>
                </a:lnTo>
                <a:lnTo>
                  <a:pt x="48796" y="15537"/>
                </a:lnTo>
                <a:lnTo>
                  <a:pt x="50800" y="2540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989716" y="6494815"/>
            <a:ext cx="60456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025" y="143724"/>
            <a:ext cx="8765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4904" y="1957635"/>
            <a:ext cx="72541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6140" y="6621180"/>
            <a:ext cx="449643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9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238"/>
              <a:t> </a:t>
            </a:r>
            <a:r>
              <a:rPr lang="en-US"/>
              <a:t>/</a:t>
            </a:r>
            <a:r>
              <a:rPr lang="en-US" spc="-238"/>
              <a:t> </a:t>
            </a:r>
            <a:r>
              <a:rPr lang="en-US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6033">
        <a:defRPr>
          <a:latin typeface="+mn-lt"/>
          <a:ea typeface="+mn-ea"/>
          <a:cs typeface="+mn-cs"/>
        </a:defRPr>
      </a:lvl2pPr>
      <a:lvl3pPr marL="1812066">
        <a:defRPr>
          <a:latin typeface="+mn-lt"/>
          <a:ea typeface="+mn-ea"/>
          <a:cs typeface="+mn-cs"/>
        </a:defRPr>
      </a:lvl3pPr>
      <a:lvl4pPr marL="2718100">
        <a:defRPr>
          <a:latin typeface="+mn-lt"/>
          <a:ea typeface="+mn-ea"/>
          <a:cs typeface="+mn-cs"/>
        </a:defRPr>
      </a:lvl4pPr>
      <a:lvl5pPr marL="3624133">
        <a:defRPr>
          <a:latin typeface="+mn-lt"/>
          <a:ea typeface="+mn-ea"/>
          <a:cs typeface="+mn-cs"/>
        </a:defRPr>
      </a:lvl5pPr>
      <a:lvl6pPr marL="4530166">
        <a:defRPr>
          <a:latin typeface="+mn-lt"/>
          <a:ea typeface="+mn-ea"/>
          <a:cs typeface="+mn-cs"/>
        </a:defRPr>
      </a:lvl6pPr>
      <a:lvl7pPr marL="5436199">
        <a:defRPr>
          <a:latin typeface="+mn-lt"/>
          <a:ea typeface="+mn-ea"/>
          <a:cs typeface="+mn-cs"/>
        </a:defRPr>
      </a:lvl7pPr>
      <a:lvl8pPr marL="6342233">
        <a:defRPr>
          <a:latin typeface="+mn-lt"/>
          <a:ea typeface="+mn-ea"/>
          <a:cs typeface="+mn-cs"/>
        </a:defRPr>
      </a:lvl8pPr>
      <a:lvl9pPr marL="72482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6033">
        <a:defRPr>
          <a:latin typeface="+mn-lt"/>
          <a:ea typeface="+mn-ea"/>
          <a:cs typeface="+mn-cs"/>
        </a:defRPr>
      </a:lvl2pPr>
      <a:lvl3pPr marL="1812066">
        <a:defRPr>
          <a:latin typeface="+mn-lt"/>
          <a:ea typeface="+mn-ea"/>
          <a:cs typeface="+mn-cs"/>
        </a:defRPr>
      </a:lvl3pPr>
      <a:lvl4pPr marL="2718100">
        <a:defRPr>
          <a:latin typeface="+mn-lt"/>
          <a:ea typeface="+mn-ea"/>
          <a:cs typeface="+mn-cs"/>
        </a:defRPr>
      </a:lvl4pPr>
      <a:lvl5pPr marL="3624133">
        <a:defRPr>
          <a:latin typeface="+mn-lt"/>
          <a:ea typeface="+mn-ea"/>
          <a:cs typeface="+mn-cs"/>
        </a:defRPr>
      </a:lvl5pPr>
      <a:lvl6pPr marL="4530166">
        <a:defRPr>
          <a:latin typeface="+mn-lt"/>
          <a:ea typeface="+mn-ea"/>
          <a:cs typeface="+mn-cs"/>
        </a:defRPr>
      </a:lvl6pPr>
      <a:lvl7pPr marL="5436199">
        <a:defRPr>
          <a:latin typeface="+mn-lt"/>
          <a:ea typeface="+mn-ea"/>
          <a:cs typeface="+mn-cs"/>
        </a:defRPr>
      </a:lvl7pPr>
      <a:lvl8pPr marL="6342233">
        <a:defRPr>
          <a:latin typeface="+mn-lt"/>
          <a:ea typeface="+mn-ea"/>
          <a:cs typeface="+mn-cs"/>
        </a:defRPr>
      </a:lvl8pPr>
      <a:lvl9pPr marL="72482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ML in a Nutshell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Tens of thousands of machine learning algorithms</a:t>
            </a:r>
          </a:p>
          <a:p>
            <a:pPr eaLnBrk="1" hangingPunct="1"/>
            <a:r>
              <a:rPr lang="en-US" altLang="en-US"/>
              <a:t>Hundreds new every year</a:t>
            </a:r>
          </a:p>
          <a:p>
            <a:pPr eaLnBrk="1" hangingPunct="1"/>
            <a:r>
              <a:rPr lang="en-US" altLang="en-US"/>
              <a:t>Every machine learning algorithm has three components:</a:t>
            </a:r>
          </a:p>
          <a:p>
            <a:pPr lvl="1" eaLnBrk="1" hangingPunct="1"/>
            <a:r>
              <a:rPr lang="en-US" altLang="en-US" b="1"/>
              <a:t>Representation</a:t>
            </a:r>
          </a:p>
          <a:p>
            <a:pPr lvl="1" eaLnBrk="1" hangingPunct="1"/>
            <a:r>
              <a:rPr lang="en-US" altLang="en-US" b="1"/>
              <a:t>Evaluation</a:t>
            </a:r>
          </a:p>
          <a:p>
            <a:pPr lvl="1" eaLnBrk="1" hangingPunct="1"/>
            <a:r>
              <a:rPr lang="en-US" altLang="en-US" b="1"/>
              <a:t>Optimization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199"/>
            <a:ext cx="9164996" cy="69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8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7" y="143723"/>
            <a:ext cx="4576614" cy="46121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>
              <a:spcBef>
                <a:spcPts val="268"/>
              </a:spcBef>
            </a:pPr>
            <a:r>
              <a:rPr spc="-50" dirty="0"/>
              <a:t>Five </a:t>
            </a:r>
            <a:r>
              <a:rPr spc="-69" dirty="0"/>
              <a:t>tribes </a:t>
            </a:r>
            <a:r>
              <a:rPr spc="-79" dirty="0"/>
              <a:t>of </a:t>
            </a:r>
            <a:r>
              <a:rPr spc="-109" dirty="0"/>
              <a:t>machine</a:t>
            </a:r>
            <a:r>
              <a:rPr spc="347" dirty="0"/>
              <a:t> </a:t>
            </a:r>
            <a:r>
              <a:rPr spc="-109" dirty="0"/>
              <a:t>learning</a:t>
            </a:r>
          </a:p>
        </p:txBody>
      </p:sp>
      <p:sp>
        <p:nvSpPr>
          <p:cNvPr id="3" name="object 3"/>
          <p:cNvSpPr/>
          <p:nvPr/>
        </p:nvSpPr>
        <p:spPr>
          <a:xfrm>
            <a:off x="2531361" y="798421"/>
            <a:ext cx="4077050" cy="5449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 eaLnBrk="1" fontAlgn="auto" hangingPunct="1">
              <a:spcBef>
                <a:spcPts val="0"/>
              </a:spcBef>
              <a:spcAft>
                <a:spcPts val="0"/>
              </a:spcAft>
            </a:pPr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6963676" y="13120870"/>
            <a:ext cx="89103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 eaLnBrk="1" fontAlgn="auto" hangingPunct="1">
              <a:lnSpc>
                <a:spcPts val="1338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dirty="0"/>
              <a:pPr marL="50335" defTabSz="1812066" eaLnBrk="1" fontAlgn="auto" hangingPunct="1">
                <a:lnSpc>
                  <a:spcPts val="1338"/>
                </a:lnSpc>
                <a:spcBef>
                  <a:spcPts val="0"/>
                </a:spcBef>
                <a:spcAft>
                  <a:spcPts val="0"/>
                </a:spcAft>
              </a:pPr>
              <a:t>12</a:t>
            </a:fld>
            <a:r>
              <a:rPr spc="-238" dirty="0"/>
              <a:t> </a:t>
            </a:r>
            <a:r>
              <a:rPr dirty="0"/>
              <a:t>/</a:t>
            </a:r>
            <a:r>
              <a:rPr spc="-238" dirty="0"/>
              <a:t> </a:t>
            </a:r>
            <a:r>
              <a:rPr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36501497"/>
      </p:ext>
    </p:extLst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243072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9255" y="0"/>
            <a:ext cx="93116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9201" y="1169680"/>
            <a:ext cx="2143125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2401" y="941080"/>
            <a:ext cx="1989963" cy="2518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2439" y="1169680"/>
            <a:ext cx="2133600" cy="213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67740" y="3771528"/>
            <a:ext cx="1892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90" dirty="0">
                <a:solidFill>
                  <a:srgbClr val="FFFF99"/>
                </a:solidFill>
                <a:latin typeface="Calibri"/>
                <a:cs typeface="Calibri"/>
              </a:rPr>
              <a:t>Tom</a:t>
            </a:r>
            <a:r>
              <a:rPr sz="2800" spc="-95" dirty="0">
                <a:solidFill>
                  <a:srgbClr val="FFFF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99"/>
                </a:solidFill>
                <a:latin typeface="Calibri"/>
                <a:cs typeface="Calibri"/>
              </a:rPr>
              <a:t>Mitchell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3072" y="3923928"/>
            <a:ext cx="2463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FF99"/>
                </a:solidFill>
                <a:latin typeface="Calibri"/>
                <a:cs typeface="Calibri"/>
              </a:rPr>
              <a:t>Steve</a:t>
            </a:r>
            <a:r>
              <a:rPr sz="2800" spc="-80" dirty="0">
                <a:solidFill>
                  <a:srgbClr val="FFFF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99"/>
                </a:solidFill>
                <a:latin typeface="Calibri"/>
                <a:cs typeface="Calibri"/>
              </a:rPr>
              <a:t>Muggleton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5314" y="3771528"/>
            <a:ext cx="1887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FF99"/>
                </a:solidFill>
                <a:latin typeface="Calibri"/>
                <a:cs typeface="Calibri"/>
              </a:rPr>
              <a:t>Ross</a:t>
            </a:r>
            <a:r>
              <a:rPr sz="2800" spc="-70" dirty="0">
                <a:solidFill>
                  <a:srgbClr val="FFFF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99"/>
                </a:solidFill>
                <a:latin typeface="Calibri"/>
                <a:cs typeface="Calibri"/>
              </a:rPr>
              <a:t>Quinlan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201" y="4876800"/>
            <a:ext cx="8043799" cy="1631216"/>
          </a:xfrm>
          <a:prstGeom prst="rect">
            <a:avLst/>
          </a:prstGeom>
          <a:solidFill>
            <a:schemeClr val="accent1">
              <a:lumMod val="9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R="864235" algn="ctr">
              <a:lnSpc>
                <a:spcPct val="100000"/>
              </a:lnSpc>
              <a:spcBef>
                <a:spcPts val="434"/>
              </a:spcBef>
            </a:pPr>
            <a:r>
              <a:rPr lang="en-US" spc="-30" dirty="0">
                <a:latin typeface="Tahoma"/>
                <a:cs typeface="Tahoma"/>
              </a:rPr>
              <a:t>Using </a:t>
            </a:r>
            <a:r>
              <a:rPr lang="en-US" spc="-50" dirty="0">
                <a:latin typeface="Tahoma"/>
                <a:cs typeface="Tahoma"/>
              </a:rPr>
              <a:t>reasoning, </a:t>
            </a:r>
            <a:r>
              <a:rPr lang="en-US" spc="-40" dirty="0">
                <a:latin typeface="Tahoma"/>
                <a:cs typeface="Tahoma"/>
              </a:rPr>
              <a:t>rule</a:t>
            </a:r>
            <a:r>
              <a:rPr lang="en-US" spc="130" dirty="0">
                <a:latin typeface="Tahoma"/>
                <a:cs typeface="Tahoma"/>
              </a:rPr>
              <a:t> </a:t>
            </a:r>
            <a:r>
              <a:rPr lang="en-US" spc="-60" dirty="0">
                <a:latin typeface="Tahoma"/>
                <a:cs typeface="Tahoma"/>
              </a:rPr>
              <a:t>based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20" dirty="0">
                <a:latin typeface="Tahoma"/>
                <a:cs typeface="Tahoma"/>
              </a:rPr>
              <a:t>Logic, </a:t>
            </a:r>
            <a:r>
              <a:rPr lang="en-US" spc="-30" dirty="0">
                <a:latin typeface="Tahoma"/>
                <a:cs typeface="Tahoma"/>
              </a:rPr>
              <a:t>Decision</a:t>
            </a:r>
            <a:r>
              <a:rPr lang="en-US" dirty="0">
                <a:latin typeface="Tahoma"/>
                <a:cs typeface="Tahoma"/>
              </a:rPr>
              <a:t> </a:t>
            </a:r>
            <a:r>
              <a:rPr lang="en-US" spc="-50" dirty="0">
                <a:latin typeface="Tahoma"/>
                <a:cs typeface="Tahoma"/>
              </a:rPr>
              <a:t>trees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55" dirty="0">
                <a:latin typeface="Tahoma"/>
                <a:cs typeface="Tahoma"/>
              </a:rPr>
              <a:t>inverse</a:t>
            </a:r>
            <a:r>
              <a:rPr lang="en-US" spc="-50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deduction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5" dirty="0">
                <a:latin typeface="Tahoma"/>
                <a:cs typeface="Tahoma"/>
              </a:rPr>
              <a:t>Easy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50" dirty="0">
                <a:latin typeface="Tahoma"/>
                <a:cs typeface="Tahoma"/>
              </a:rPr>
              <a:t>add</a:t>
            </a:r>
            <a:r>
              <a:rPr lang="en-US" spc="75" dirty="0">
                <a:latin typeface="Tahoma"/>
                <a:cs typeface="Tahoma"/>
              </a:rPr>
              <a:t> </a:t>
            </a:r>
            <a:r>
              <a:rPr lang="en-US" spc="-55" dirty="0">
                <a:latin typeface="Tahoma"/>
                <a:cs typeface="Tahoma"/>
              </a:rPr>
              <a:t>knowledge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40" dirty="0">
                <a:latin typeface="Tahoma"/>
                <a:cs typeface="Tahoma"/>
              </a:rPr>
              <a:t>impossible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45" dirty="0">
                <a:latin typeface="Tahoma"/>
                <a:cs typeface="Tahoma"/>
              </a:rPr>
              <a:t>code everything </a:t>
            </a:r>
            <a:r>
              <a:rPr lang="en-US" spc="-25" dirty="0">
                <a:latin typeface="Tahoma"/>
                <a:cs typeface="Tahoma"/>
              </a:rPr>
              <a:t>in </a:t>
            </a:r>
            <a:r>
              <a:rPr lang="en-US" spc="-15" dirty="0">
                <a:latin typeface="Tahoma"/>
                <a:cs typeface="Tahoma"/>
              </a:rPr>
              <a:t> </a:t>
            </a:r>
            <a:r>
              <a:rPr lang="en-US" spc="-45" dirty="0">
                <a:latin typeface="Tahoma"/>
                <a:cs typeface="Tahoma"/>
              </a:rPr>
              <a:t>rules</a:t>
            </a:r>
            <a:endParaRPr lang="en-US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8185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994" y="1601469"/>
            <a:ext cx="17913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Addition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651375" y="1601469"/>
            <a:ext cx="24066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Subtraction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1594" y="2744851"/>
            <a:ext cx="140208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6595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1995" algn="l"/>
              </a:tabLst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	2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21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21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	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5028" y="2744851"/>
            <a:ext cx="140208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6595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	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21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21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393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1360" algn="l"/>
              </a:tabLst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	4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75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4394" y="1449069"/>
            <a:ext cx="2160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Deduc</a:t>
            </a:r>
            <a:r>
              <a:rPr sz="4000" spc="0" dirty="0"/>
              <a:t>t</a:t>
            </a:r>
            <a:r>
              <a:rPr sz="4000" spc="-5" dirty="0"/>
              <a:t>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81329" y="4197477"/>
            <a:ext cx="202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6607" y="4107560"/>
            <a:ext cx="23177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78551" y="1449069"/>
            <a:ext cx="19913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Induction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9222" y="3229736"/>
            <a:ext cx="202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081" y="2726563"/>
            <a:ext cx="3562985" cy="1414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111125" lvl="0" indent="0" algn="ctr" defTabSz="914400" rtl="0" eaLnBrk="1" fontAlgn="auto" latinLnBrk="0" hangingPunct="1">
              <a:lnSpc>
                <a:spcPts val="334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Socrates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59055" lvl="0" indent="0" algn="ctr" defTabSz="914400" rtl="0" eaLnBrk="1" fontAlgn="auto" latinLnBrk="0" hangingPunct="1">
              <a:lnSpc>
                <a:spcPts val="4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845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	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Humans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mortal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500" b="0" i="0" u="none" strike="noStrike" kern="1200" cap="none" spc="0" normalizeH="0" baseline="0" noProof="0" dirty="0">
                <a:ln>
                  <a:noFill/>
                </a:ln>
                <a:solidFill>
                  <a:srgbClr val="2F2FF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―――――――――――――――――――――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9975" y="2719197"/>
            <a:ext cx="3566160" cy="183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113030" lvl="0" indent="0" algn="ctr" defTabSz="914400" rtl="0" eaLnBrk="1" fontAlgn="auto" latinLnBrk="0" hangingPunct="1">
              <a:lnSpc>
                <a:spcPts val="334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Socrates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4615" marR="0" lvl="0" indent="0" algn="ctr" defTabSz="914400" rtl="0" eaLnBrk="1" fontAlgn="auto" latinLnBrk="0" hangingPunct="1">
              <a:lnSpc>
                <a:spcPts val="4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――</a:t>
            </a:r>
            <a:r>
              <a:rPr kumimoji="0" sz="2800" b="0" i="0" u="none" strike="noStrike" kern="1200" cap="none" spc="-1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1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―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053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	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Socrates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mortal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4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028432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14616" y="0"/>
            <a:ext cx="93116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8750" y="1600200"/>
            <a:ext cx="6286500" cy="419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9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186428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2611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52800" y="960756"/>
            <a:ext cx="1857375" cy="2457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800" y="951231"/>
            <a:ext cx="1847850" cy="2466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00" y="950976"/>
            <a:ext cx="2084831" cy="24574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0739" y="3857879"/>
            <a:ext cx="1690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Yann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LeCun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30321" y="3857879"/>
            <a:ext cx="18789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Geoff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Hinton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9838" y="3857879"/>
            <a:ext cx="2113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Yoshua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Bengio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572000"/>
            <a:ext cx="8458200" cy="19466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R="1794510" algn="ctr">
              <a:lnSpc>
                <a:spcPct val="100000"/>
              </a:lnSpc>
              <a:spcBef>
                <a:spcPts val="434"/>
              </a:spcBef>
            </a:pPr>
            <a:r>
              <a:rPr lang="en-US" spc="-60" dirty="0">
                <a:latin typeface="Tahoma"/>
                <a:cs typeface="Tahoma"/>
              </a:rPr>
              <a:t>Reverse engineer </a:t>
            </a:r>
            <a:r>
              <a:rPr lang="en-US" spc="-40" dirty="0">
                <a:latin typeface="Tahoma"/>
                <a:cs typeface="Tahoma"/>
              </a:rPr>
              <a:t>the</a:t>
            </a:r>
            <a:r>
              <a:rPr lang="en-US" spc="204" dirty="0">
                <a:latin typeface="Tahoma"/>
                <a:cs typeface="Tahoma"/>
              </a:rPr>
              <a:t> </a:t>
            </a:r>
            <a:r>
              <a:rPr lang="en-US" spc="-40" dirty="0">
                <a:latin typeface="Tahoma"/>
                <a:cs typeface="Tahoma"/>
              </a:rPr>
              <a:t>brain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45" dirty="0" err="1">
                <a:latin typeface="Tahoma"/>
                <a:cs typeface="Tahoma"/>
              </a:rPr>
              <a:t>Hebbs</a:t>
            </a:r>
            <a:r>
              <a:rPr lang="en-US" spc="-45" dirty="0">
                <a:latin typeface="Tahoma"/>
                <a:cs typeface="Tahoma"/>
              </a:rPr>
              <a:t> </a:t>
            </a:r>
            <a:r>
              <a:rPr lang="en-US" spc="-50" dirty="0">
                <a:latin typeface="Tahoma"/>
                <a:cs typeface="Tahoma"/>
              </a:rPr>
              <a:t>rule:  </a:t>
            </a:r>
            <a:r>
              <a:rPr lang="en-US" spc="-55" dirty="0">
                <a:latin typeface="Tahoma"/>
                <a:cs typeface="Tahoma"/>
              </a:rPr>
              <a:t>neurons  </a:t>
            </a:r>
            <a:r>
              <a:rPr lang="en-US" spc="-15" dirty="0">
                <a:latin typeface="Tahoma"/>
                <a:cs typeface="Tahoma"/>
              </a:rPr>
              <a:t>that </a:t>
            </a:r>
            <a:r>
              <a:rPr lang="en-US" spc="-35" dirty="0">
                <a:latin typeface="Tahoma"/>
                <a:cs typeface="Tahoma"/>
              </a:rPr>
              <a:t>fire </a:t>
            </a:r>
            <a:r>
              <a:rPr lang="en-US" spc="-40" dirty="0">
                <a:latin typeface="Tahoma"/>
                <a:cs typeface="Tahoma"/>
              </a:rPr>
              <a:t>together, </a:t>
            </a:r>
            <a:r>
              <a:rPr lang="en-US" spc="-45" dirty="0">
                <a:latin typeface="Tahoma"/>
                <a:cs typeface="Tahoma"/>
              </a:rPr>
              <a:t>wire</a:t>
            </a:r>
            <a:r>
              <a:rPr lang="en-US" spc="15" dirty="0">
                <a:latin typeface="Tahoma"/>
                <a:cs typeface="Tahoma"/>
              </a:rPr>
              <a:t> </a:t>
            </a:r>
            <a:r>
              <a:rPr lang="en-US" spc="-40" dirty="0">
                <a:latin typeface="Tahoma"/>
                <a:cs typeface="Tahoma"/>
              </a:rPr>
              <a:t>together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0" dirty="0">
                <a:latin typeface="Tahoma"/>
                <a:cs typeface="Tahoma"/>
              </a:rPr>
              <a:t>Neural</a:t>
            </a:r>
            <a:r>
              <a:rPr lang="en-US" spc="-70" dirty="0">
                <a:latin typeface="Tahoma"/>
                <a:cs typeface="Tahoma"/>
              </a:rPr>
              <a:t> </a:t>
            </a:r>
            <a:r>
              <a:rPr lang="en-US" spc="-55" dirty="0">
                <a:latin typeface="Tahoma"/>
                <a:cs typeface="Tahoma"/>
              </a:rPr>
              <a:t>networks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5" dirty="0">
                <a:latin typeface="Tahoma"/>
                <a:cs typeface="Tahoma"/>
              </a:rPr>
              <a:t>Back</a:t>
            </a:r>
            <a:r>
              <a:rPr lang="en-US" spc="-50" dirty="0">
                <a:latin typeface="Tahoma"/>
                <a:cs typeface="Tahoma"/>
              </a:rPr>
              <a:t> </a:t>
            </a:r>
            <a:r>
              <a:rPr lang="en-US" spc="-40" dirty="0">
                <a:latin typeface="Tahoma"/>
                <a:cs typeface="Tahoma"/>
              </a:rPr>
              <a:t>propagation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0" dirty="0">
                <a:latin typeface="Tahoma"/>
                <a:cs typeface="Tahoma"/>
              </a:rPr>
              <a:t>Good </a:t>
            </a:r>
            <a:r>
              <a:rPr lang="en-US" spc="-50" dirty="0">
                <a:latin typeface="Tahoma"/>
                <a:cs typeface="Tahoma"/>
              </a:rPr>
              <a:t>on </a:t>
            </a:r>
            <a:r>
              <a:rPr lang="en-US" spc="-40" dirty="0">
                <a:latin typeface="Tahoma"/>
                <a:cs typeface="Tahoma"/>
              </a:rPr>
              <a:t>signal</a:t>
            </a:r>
            <a:r>
              <a:rPr lang="en-US" spc="150" dirty="0">
                <a:latin typeface="Tahoma"/>
                <a:cs typeface="Tahoma"/>
              </a:rPr>
              <a:t> </a:t>
            </a:r>
            <a:r>
              <a:rPr lang="en-US" spc="-50" dirty="0">
                <a:latin typeface="Tahoma"/>
                <a:cs typeface="Tahoma"/>
              </a:rPr>
              <a:t>processing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50" dirty="0">
                <a:latin typeface="Tahoma"/>
                <a:cs typeface="Tahoma"/>
              </a:rPr>
              <a:t>hard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50" dirty="0">
                <a:latin typeface="Tahoma"/>
                <a:cs typeface="Tahoma"/>
              </a:rPr>
              <a:t>add</a:t>
            </a:r>
            <a:r>
              <a:rPr lang="en-US" spc="75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reasoning/explanations</a:t>
            </a:r>
            <a:endParaRPr lang="en-US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995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21536"/>
            <a:ext cx="7620000" cy="1645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9142" y="1679194"/>
            <a:ext cx="3980815" cy="11214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61820" marR="5080" lvl="0" indent="160655" algn="l" defTabSz="914400" rtl="0" eaLnBrk="1" fontAlgn="auto" latinLnBrk="0" hangingPunct="1">
              <a:lnSpc>
                <a:spcPct val="1008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Terminal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branches </a:t>
            </a:r>
            <a:r>
              <a:rPr kumimoji="0" sz="1150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axon  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(form junctions 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</a:t>
            </a:r>
            <a:r>
              <a:rPr kumimoji="0" sz="1150" b="0" i="0" u="none" strike="noStrike" kern="1200" cap="none" spc="6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cells)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335" marR="2744470" lvl="0" indent="-1270" algn="l" defTabSz="914400" rtl="0" eaLnBrk="1" fontAlgn="auto" latinLnBrk="0" hangingPunct="1">
              <a:lnSpc>
                <a:spcPct val="9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-4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Dendr 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 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(receive</a:t>
            </a:r>
            <a:r>
              <a:rPr kumimoji="0" sz="1300" b="0" i="0" u="none" strike="noStrike" kern="1200" cap="none" spc="-9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messages 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150" b="0" i="0" u="none" strike="noStrike" kern="1200" cap="none" spc="1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1150" b="0" i="0" u="none" strike="noStrike" kern="1200" cap="none" spc="-1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cells)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605" y="3421888"/>
            <a:ext cx="1513840" cy="567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0590" algn="l"/>
                <a:tab pos="1136015" algn="l"/>
                <a:tab pos="1361440" algn="l"/>
              </a:tabLst>
              <a:defRPr/>
            </a:pPr>
            <a:r>
              <a:rPr kumimoji="0" sz="11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150" b="0" i="0" u="none" strike="noStrike" kern="1200" cap="none" spc="-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1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bod</a:t>
            </a:r>
            <a:r>
              <a:rPr kumimoji="0" sz="1300" b="1" i="0" u="none" strike="noStrike" kern="1200" cap="none" spc="-1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300" b="1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--­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40" marR="0" lvl="0" indent="4445" algn="l" defTabSz="914400" rtl="0" eaLnBrk="1" fontAlgn="auto" latinLnBrk="0" hangingPunct="1">
              <a:lnSpc>
                <a:spcPts val="1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(t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150" b="0" i="0" u="none" strike="noStrike" kern="1200" cap="none" spc="-4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7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</a:t>
            </a:r>
            <a:r>
              <a:rPr kumimoji="0" sz="1150" b="0" i="0" u="none" strike="noStrike" kern="1200" cap="none" spc="-18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ll'</a:t>
            </a:r>
            <a:r>
              <a:rPr kumimoji="0" sz="1150" b="0" i="0" u="none" strike="noStrike" kern="1200" cap="none" spc="-9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150" b="0" i="0" u="none" strike="noStrike" kern="1200" cap="none" spc="-9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1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1150" b="0" i="0" u="none" strike="noStrike" kern="1200" cap="none" spc="-19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150" b="0" i="0" u="none" strike="noStrike" kern="1200" cap="none" spc="-2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e­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4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2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sz="1150" b="0" i="0" u="none" strike="noStrike" kern="1200" cap="none" spc="-3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center)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85286" y="4001261"/>
            <a:ext cx="1696085" cy="72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0" lvl="0" indent="0" algn="just" defTabSz="914400" rtl="0" eaLnBrk="1" fontAlgn="auto" latinLnBrk="0" hangingPunct="1">
              <a:lnSpc>
                <a:spcPts val="149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1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Myelin</a:t>
            </a:r>
            <a:r>
              <a:rPr kumimoji="0" sz="1250" b="1" i="0" u="none" strike="noStrike" kern="1200" cap="none" spc="-5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50" b="1" i="0" u="none" strike="noStrike" kern="1200" cap="none" spc="-7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sheath</a:t>
            </a:r>
            <a:endParaRPr kumimoji="0" sz="1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4604" marR="5080" lvl="0" indent="-2540" algn="just" defTabSz="914400" rtl="0" eaLnBrk="1" fontAlgn="auto" latinLnBrk="0" hangingPunct="1">
              <a:lnSpc>
                <a:spcPct val="948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-1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(covers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axon </a:t>
            </a:r>
            <a:r>
              <a:rPr kumimoji="0" sz="1150" b="0" i="0" u="none" strike="noStrike" kern="1200" cap="none" spc="3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 neurons </a:t>
            </a:r>
            <a:r>
              <a:rPr kumimoji="0" sz="1150" b="0" i="0" u="none" strike="noStrike" kern="1200" cap="none" spc="-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150" b="0" i="0" u="none" strike="noStrike" kern="1200" cap="none" spc="-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150" b="0" i="0" u="none" strike="noStrike" kern="1200" cap="none" spc="-3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elps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speed  </a:t>
            </a:r>
            <a:r>
              <a:rPr kumimoji="0" sz="1150" b="0" i="0" u="none" strike="noStrike" kern="1200" cap="none" spc="1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</a:t>
            </a:r>
            <a:r>
              <a:rPr kumimoji="0" sz="1150" b="0" i="0" u="none" strike="noStrike" kern="1200" cap="none" spc="-13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impulses)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0200" y="4370578"/>
            <a:ext cx="1755139" cy="67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709930" lvl="0" indent="0" algn="ctr" defTabSz="914400" rtl="0" eaLnBrk="1" fontAlgn="auto" latinLnBrk="0" hangingPunct="1">
              <a:lnSpc>
                <a:spcPts val="12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4604" marR="0" lvl="0" indent="0" algn="l" defTabSz="914400" rtl="0" eaLnBrk="1" fontAlgn="auto" latinLnBrk="0" hangingPunct="1">
              <a:lnSpc>
                <a:spcPts val="1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1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</a:t>
            </a:r>
            <a:r>
              <a:rPr kumimoji="0" sz="1250" b="1" i="0" u="none" strike="noStrike" kern="1200" cap="none" spc="-1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50" b="1" i="0" u="none" strike="noStrike" kern="1200" cap="none" spc="-8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impulse</a:t>
            </a:r>
            <a:endParaRPr kumimoji="0" sz="1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" marR="0" lvl="0" indent="0" algn="l" defTabSz="914400" rtl="0" eaLnBrk="1" fontAlgn="auto" latinLnBrk="0" hangingPunct="1">
              <a:lnSpc>
                <a:spcPts val="1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(electrical </a:t>
            </a:r>
            <a:r>
              <a:rPr kumimoji="0" sz="1150" b="0" i="0" u="none" strike="noStrike" kern="1200" cap="none" spc="-2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 </a:t>
            </a:r>
            <a:r>
              <a:rPr kumimoji="0" sz="115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rave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150" b="0" i="0" u="none" strike="noStrike" kern="1200" cap="none" spc="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50" b="0" i="0" u="none" strike="noStrike" kern="1200" cap="none" spc="-21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5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1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down </a:t>
            </a:r>
            <a:r>
              <a:rPr kumimoji="0" sz="1150" b="0" i="0" u="none" strike="noStrike" kern="1200" cap="none" spc="1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150" b="0" i="0" u="none" strike="noStrike" kern="1200" cap="none" spc="1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150" b="0" i="0" u="none" strike="noStrike" kern="1200" cap="none" spc="-65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20" normalizeH="0" baseline="0" noProof="0" dirty="0">
                <a:ln>
                  <a:noFill/>
                </a:ln>
                <a:solidFill>
                  <a:srgbClr val="4B4B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axon)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11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68823" y="3014472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5">
                <a:moveTo>
                  <a:pt x="0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18503" y="3014472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5">
                <a:moveTo>
                  <a:pt x="0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9773" y="3317747"/>
            <a:ext cx="0" cy="623570"/>
          </a:xfrm>
          <a:custGeom>
            <a:avLst/>
            <a:gdLst/>
            <a:ahLst/>
            <a:cxnLst/>
            <a:rect l="l" t="t" r="r" b="b"/>
            <a:pathLst>
              <a:path h="623570">
                <a:moveTo>
                  <a:pt x="0" y="623315"/>
                </a:moveTo>
                <a:lnTo>
                  <a:pt x="0" y="0"/>
                </a:lnTo>
              </a:path>
            </a:pathLst>
          </a:custGeom>
          <a:ln w="7620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04788" y="3311652"/>
            <a:ext cx="0" cy="855344"/>
          </a:xfrm>
          <a:custGeom>
            <a:avLst/>
            <a:gdLst/>
            <a:ahLst/>
            <a:cxnLst/>
            <a:rect l="l" t="t" r="r" b="b"/>
            <a:pathLst>
              <a:path h="855345">
                <a:moveTo>
                  <a:pt x="0" y="854963"/>
                </a:moveTo>
                <a:lnTo>
                  <a:pt x="0" y="0"/>
                </a:lnTo>
              </a:path>
            </a:pathLst>
          </a:custGeom>
          <a:ln w="9144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18503" y="3407664"/>
            <a:ext cx="1697989" cy="0"/>
          </a:xfrm>
          <a:custGeom>
            <a:avLst/>
            <a:gdLst/>
            <a:ahLst/>
            <a:cxnLst/>
            <a:rect l="l" t="t" r="r" b="b"/>
            <a:pathLst>
              <a:path w="1697990">
                <a:moveTo>
                  <a:pt x="0" y="0"/>
                </a:moveTo>
                <a:lnTo>
                  <a:pt x="169773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1525" y="2090420"/>
            <a:ext cx="1308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DENDRITES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25578" y="2480564"/>
            <a:ext cx="692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AXON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7109" y="2285491"/>
            <a:ext cx="678815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4925" algn="l" defTabSz="914400" rtl="0" eaLnBrk="1" fontAlgn="auto" latinLnBrk="0" hangingPunct="1">
              <a:lnSpc>
                <a:spcPct val="1143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CELL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BODY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3897" y="2678683"/>
            <a:ext cx="69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Input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49363" y="3577844"/>
            <a:ext cx="666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5603" y="3323844"/>
            <a:ext cx="4038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1200" cap="none" spc="5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36388" y="3043728"/>
            <a:ext cx="720090" cy="106362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10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l_J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225" marR="0" lvl="0" indent="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1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4508" y="3579876"/>
            <a:ext cx="84455" cy="9017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97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7649" y="2754883"/>
            <a:ext cx="1468755" cy="198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marR="0" lvl="0" indent="0" algn="l" defTabSz="914400" rtl="0" eaLnBrk="1" fontAlgn="auto" latinLnBrk="0" hangingPunct="1">
              <a:lnSpc>
                <a:spcPts val="16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Weight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800" b="0" i="0" u="none" strike="noStrike" kern="1200" cap="none" spc="-967" normalizeH="0" baseline="-1543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Weight</a:t>
            </a:r>
            <a:r>
              <a:rPr kumimoji="0" sz="1800" b="0" i="0" u="none" strike="noStrike" kern="1200" cap="none" spc="12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86105" marR="0" lvl="0" indent="0" algn="l" defTabSz="914400" rtl="0" eaLnBrk="1" fontAlgn="auto" latinLnBrk="0" hangingPunct="1">
              <a:lnSpc>
                <a:spcPct val="100000"/>
              </a:lnSpc>
              <a:spcBef>
                <a:spcPts val="3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Weight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256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Source Materials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1534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T. Mitchell, </a:t>
            </a:r>
            <a:br>
              <a:rPr lang="en-US" altLang="en-US" dirty="0"/>
            </a:br>
            <a:r>
              <a:rPr lang="en-US" altLang="en-US" b="1" i="1" dirty="0"/>
              <a:t>Machine Learning</a:t>
            </a:r>
            <a:r>
              <a:rPr lang="en-US" altLang="en-US" i="1" dirty="0"/>
              <a:t>, </a:t>
            </a:r>
            <a:r>
              <a:rPr lang="en-US" altLang="en-US" dirty="0"/>
              <a:t>McGraw-Hill</a:t>
            </a:r>
            <a:endParaRPr lang="en-US" altLang="en-US" i="1" dirty="0"/>
          </a:p>
          <a:p>
            <a:pPr eaLnBrk="1" hangingPunct="1"/>
            <a:r>
              <a:rPr lang="en-US" altLang="en-US" dirty="0"/>
              <a:t>R. </a:t>
            </a:r>
            <a:r>
              <a:rPr lang="en-US" altLang="en-US" dirty="0" err="1"/>
              <a:t>Duda</a:t>
            </a:r>
            <a:r>
              <a:rPr lang="en-US" altLang="en-US" dirty="0"/>
              <a:t>, P. Hart, and D. Stork,</a:t>
            </a:r>
            <a:br>
              <a:rPr lang="en-US" altLang="en-US" dirty="0"/>
            </a:br>
            <a:r>
              <a:rPr lang="en-US" altLang="en-US" b="1" i="1" dirty="0"/>
              <a:t>Pattern Classification</a:t>
            </a:r>
            <a:r>
              <a:rPr lang="en-US" altLang="en-US" dirty="0"/>
              <a:t> (2</a:t>
            </a:r>
            <a:r>
              <a:rPr lang="en-US" altLang="en-US" baseline="30000" dirty="0"/>
              <a:t>nd</a:t>
            </a:r>
            <a:r>
              <a:rPr lang="en-US" altLang="en-US" dirty="0"/>
              <a:t> ed.), Wiley</a:t>
            </a:r>
            <a:endParaRPr lang="en-US" altLang="en-US" i="1" dirty="0"/>
          </a:p>
          <a:p>
            <a:pPr eaLnBrk="1" hangingPunct="1"/>
            <a:r>
              <a:rPr lang="en-US" altLang="en-US" dirty="0"/>
              <a:t>P. </a:t>
            </a:r>
            <a:r>
              <a:rPr lang="en-US" altLang="en-US" dirty="0" err="1"/>
              <a:t>Domingos</a:t>
            </a:r>
            <a:r>
              <a:rPr lang="en-US" altLang="en-US" dirty="0"/>
              <a:t>,</a:t>
            </a:r>
            <a:br>
              <a:rPr lang="en-US" altLang="en-US" dirty="0"/>
            </a:br>
            <a:r>
              <a:rPr lang="en-US" altLang="en-US" b="1" i="1" dirty="0"/>
              <a:t>The Master Algorithm</a:t>
            </a:r>
            <a:r>
              <a:rPr lang="en-US" altLang="en-US" dirty="0"/>
              <a:t>, Basic Books</a:t>
            </a:r>
            <a:endParaRPr lang="en-US" altLang="en-US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83252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9435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1524000"/>
            <a:ext cx="6981571" cy="426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6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9462" y="1318450"/>
            <a:ext cx="2119630" cy="1028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0" marR="605155" lvl="0" indent="0" algn="ctr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1200" cap="none" spc="15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719455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lt1put 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  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tn 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 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</a:t>
            </a:r>
            <a:r>
              <a:rPr kumimoji="0" sz="700" b="0" i="0" u="none" strike="noStrike" kern="1200" cap="none" spc="20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650" b="1" i="0" u="none" strike="noStrike" kern="1200" cap="none" spc="10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l,t </a:t>
            </a:r>
            <a:r>
              <a:rPr kumimoji="0" sz="650" b="1" i="0" u="none" strike="noStrike" kern="1200" cap="none" spc="114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650" b="1" i="0" u="none" strike="noStrike" kern="1200" cap="none" spc="35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:.buh·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823594" lvl="0" indent="0" algn="ct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50" b="0" i="0" u="none" strike="noStrike" kern="1200" cap="none" spc="-180" normalizeH="0" baseline="0" noProof="0" dirty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850" b="0" i="0" u="none" strike="noStrike" kern="1200" cap="none" spc="-18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   </a:t>
            </a:r>
            <a:r>
              <a:rPr kumimoji="0" sz="850" b="0" i="0" u="none" strike="noStrike" kern="1200" cap="none" spc="-2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   </a:t>
            </a:r>
            <a:r>
              <a:rPr kumimoji="0" sz="500" b="0" i="0" u="none" strike="noStrike" kern="1200" cap="none" spc="-1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       </a:t>
            </a:r>
            <a:r>
              <a:rPr kumimoji="0" sz="500" b="0" i="0" u="none" strike="noStrike" kern="1200" cap="none" spc="-15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   </a:t>
            </a:r>
            <a:r>
              <a:rPr kumimoji="0" sz="750" b="0" i="0" u="none" strike="noStrike" kern="120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  </a:t>
            </a:r>
            <a:r>
              <a:rPr kumimoji="0" sz="750" b="0" i="0" u="none" strike="noStrike" kern="1200" cap="none" spc="-11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&gt;I   </a:t>
            </a:r>
            <a:r>
              <a:rPr kumimoji="0" sz="750" b="0" i="0" u="none" strike="noStrike" kern="1200" cap="none" spc="-15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1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 </a:t>
            </a:r>
            <a:r>
              <a:rPr kumimoji="0" sz="750" b="0" i="0" u="none" strike="noStrike" kern="120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tnn</a:t>
            </a:r>
            <a:r>
              <a:rPr kumimoji="0" sz="750" b="0" i="0" u="none" strike="noStrike" kern="1200" cap="none" spc="65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800" b="1" i="0" u="none" strike="noStrike" kern="1200" cap="none" spc="-145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•</a:t>
            </a:r>
            <a:r>
              <a:rPr kumimoji="0" sz="800" b="1" i="0" u="none" strike="noStrike" kern="1200" cap="none" spc="-145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26185" marR="0" lvl="0" indent="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14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,umt </a:t>
            </a:r>
            <a:r>
              <a:rPr kumimoji="0" sz="850" b="0" i="0" u="none" strike="noStrike" kern="1200" cap="none" spc="75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,r 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800" b="0" i="0" u="none" strike="noStrike" kern="1200" cap="none" spc="-65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uu11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50" b="0" i="0" u="none" strike="noStrike" kern="1200" cap="none" spc="10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ut</a:t>
            </a: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03655" marR="0" lvl="0" indent="-54610" algn="l" defTabSz="914400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CA9191"/>
              </a:buClr>
              <a:buSzTx/>
              <a:buFontTx/>
              <a:buChar char="•"/>
              <a:tabLst>
                <a:tab pos="1304290" algn="l"/>
                <a:tab pos="1753870" algn="l"/>
              </a:tabLst>
              <a:defRPr/>
            </a:pPr>
            <a:r>
              <a:rPr kumimoji="0" sz="550" b="0" i="0" u="none" strike="noStrike" kern="1200" cap="none" spc="-70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550" b="0" i="0" u="none" strike="noStrike" kern="1200" cap="none" spc="-70" normalizeH="0" baseline="0" noProof="0" dirty="0">
                <a:ln>
                  <a:noFill/>
                </a:ln>
                <a:solidFill>
                  <a:srgbClr val="CA91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550" b="0" i="0" u="none" strike="noStrike" kern="1200" cap="none" spc="-70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111111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I,	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7221" y="3080004"/>
            <a:ext cx="410845" cy="2997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2225" marR="0" lvl="0" indent="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'l;un 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I,</a:t>
            </a:r>
            <a:r>
              <a:rPr kumimoji="0" sz="800" b="0" i="0" u="none" strike="noStrike" kern="1200" cap="none" spc="75" normalizeH="0" baseline="0" noProof="0" dirty="0">
                <a:ln>
                  <a:noFill/>
                </a:ln>
                <a:solidFill>
                  <a:srgbClr val="AA696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-65" normalizeH="0" baseline="0" noProof="0" dirty="0">
                <a:ln>
                  <a:noFill/>
                </a:ln>
                <a:solidFill>
                  <a:srgbClr val="93727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srgbClr val="B57E7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,,tm,11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578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044696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0879" y="0"/>
            <a:ext cx="93116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05200" y="838200"/>
            <a:ext cx="2114169" cy="3374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000" y="1143000"/>
            <a:ext cx="2057400" cy="2633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00800" y="1143000"/>
            <a:ext cx="1774825" cy="266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0500" y="4198111"/>
            <a:ext cx="1445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John</a:t>
            </a:r>
            <a:r>
              <a:rPr kumimoji="0" sz="2800" b="0" i="0" u="none" strike="noStrike" kern="1200" cap="none" spc="-7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Koza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4386" y="4590999"/>
            <a:ext cx="18935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John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Holland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3665" y="4249928"/>
            <a:ext cx="16287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Hod</a:t>
            </a: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Lipson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043119"/>
            <a:ext cx="8610600" cy="163121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en-US" spc="-20" dirty="0">
                <a:latin typeface="Tahoma"/>
                <a:cs typeface="Tahoma"/>
              </a:rPr>
              <a:t>Nature’s </a:t>
            </a:r>
            <a:r>
              <a:rPr lang="en-US" spc="-45" dirty="0">
                <a:latin typeface="Tahoma"/>
                <a:cs typeface="Tahoma"/>
              </a:rPr>
              <a:t>learning</a:t>
            </a:r>
            <a:r>
              <a:rPr lang="en-US" spc="50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algorithm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0" dirty="0">
                <a:latin typeface="Tahoma"/>
                <a:cs typeface="Tahoma"/>
              </a:rPr>
              <a:t>Evolutionary</a:t>
            </a:r>
            <a:r>
              <a:rPr lang="en-US" spc="-35" dirty="0">
                <a:latin typeface="Tahoma"/>
                <a:cs typeface="Tahoma"/>
              </a:rPr>
              <a:t> algorithms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</a:t>
            </a:r>
            <a:r>
              <a:rPr lang="en-US" sz="2400" spc="30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lang="en-US" spc="-50" dirty="0">
                <a:latin typeface="Tahoma"/>
                <a:cs typeface="Tahoma"/>
              </a:rPr>
              <a:t>Crossover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25" dirty="0">
                <a:latin typeface="Tahoma"/>
                <a:cs typeface="Tahoma"/>
              </a:rPr>
              <a:t>Can </a:t>
            </a:r>
            <a:r>
              <a:rPr lang="en-US" spc="-50" dirty="0">
                <a:latin typeface="Tahoma"/>
                <a:cs typeface="Tahoma"/>
              </a:rPr>
              <a:t>learn  </a:t>
            </a:r>
            <a:r>
              <a:rPr lang="en-US" spc="-35" dirty="0">
                <a:latin typeface="Tahoma"/>
                <a:cs typeface="Tahoma"/>
              </a:rPr>
              <a:t>structure, </a:t>
            </a:r>
            <a:r>
              <a:rPr lang="en-US" spc="-50" dirty="0">
                <a:latin typeface="Tahoma"/>
                <a:cs typeface="Tahoma"/>
              </a:rPr>
              <a:t>wide  </a:t>
            </a:r>
            <a:r>
              <a:rPr lang="en-US" spc="-45" dirty="0">
                <a:latin typeface="Tahoma"/>
                <a:cs typeface="Tahoma"/>
              </a:rPr>
              <a:t>hypothesis</a:t>
            </a:r>
            <a:r>
              <a:rPr lang="en-US" spc="-204" dirty="0">
                <a:latin typeface="Tahoma"/>
                <a:cs typeface="Tahoma"/>
              </a:rPr>
              <a:t> </a:t>
            </a:r>
            <a:r>
              <a:rPr lang="en-US" spc="-60" dirty="0">
                <a:latin typeface="Tahoma"/>
                <a:cs typeface="Tahoma"/>
              </a:rPr>
              <a:t>space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55" dirty="0">
                <a:latin typeface="Tahoma"/>
                <a:cs typeface="Tahoma"/>
              </a:rPr>
              <a:t>Needs a </a:t>
            </a:r>
            <a:r>
              <a:rPr lang="en-US" spc="-80" dirty="0">
                <a:latin typeface="Tahoma"/>
                <a:cs typeface="Tahoma"/>
              </a:rPr>
              <a:t>way 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15" dirty="0">
                <a:latin typeface="Tahoma"/>
                <a:cs typeface="Tahoma"/>
              </a:rPr>
              <a:t>’fill’ </a:t>
            </a:r>
            <a:r>
              <a:rPr lang="en-US" spc="-40" dirty="0">
                <a:latin typeface="Tahoma"/>
                <a:cs typeface="Tahoma"/>
              </a:rPr>
              <a:t>the</a:t>
            </a:r>
            <a:r>
              <a:rPr lang="en-US" spc="114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structure</a:t>
            </a:r>
            <a:endParaRPr lang="en-US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38069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8400" y="2255520"/>
            <a:ext cx="1402079" cy="975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59864" y="4009644"/>
            <a:ext cx="0" cy="1397635"/>
          </a:xfrm>
          <a:custGeom>
            <a:avLst/>
            <a:gdLst/>
            <a:ahLst/>
            <a:cxnLst/>
            <a:rect l="l" t="t" r="r" b="b"/>
            <a:pathLst>
              <a:path h="1397635">
                <a:moveTo>
                  <a:pt x="0" y="1397507"/>
                </a:moveTo>
                <a:lnTo>
                  <a:pt x="0" y="0"/>
                </a:lnTo>
              </a:path>
            </a:pathLst>
          </a:custGeom>
          <a:ln w="6096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9864" y="1861221"/>
            <a:ext cx="0" cy="1534795"/>
          </a:xfrm>
          <a:custGeom>
            <a:avLst/>
            <a:gdLst/>
            <a:ahLst/>
            <a:cxnLst/>
            <a:rect l="l" t="t" r="r" b="b"/>
            <a:pathLst>
              <a:path h="1534795">
                <a:moveTo>
                  <a:pt x="0" y="0"/>
                </a:moveTo>
                <a:lnTo>
                  <a:pt x="0" y="1534250"/>
                </a:lnTo>
              </a:path>
            </a:pathLst>
          </a:custGeom>
          <a:ln w="6096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46298" y="3395471"/>
            <a:ext cx="0" cy="786765"/>
          </a:xfrm>
          <a:custGeom>
            <a:avLst/>
            <a:gdLst/>
            <a:ahLst/>
            <a:cxnLst/>
            <a:rect l="l" t="t" r="r" b="b"/>
            <a:pathLst>
              <a:path h="786764">
                <a:moveTo>
                  <a:pt x="0" y="786383"/>
                </a:moveTo>
                <a:lnTo>
                  <a:pt x="0" y="0"/>
                </a:lnTo>
              </a:path>
            </a:pathLst>
          </a:custGeom>
          <a:ln w="10668">
            <a:solidFill>
              <a:srgbClr val="03030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52238" y="2286000"/>
            <a:ext cx="0" cy="2164080"/>
          </a:xfrm>
          <a:custGeom>
            <a:avLst/>
            <a:gdLst/>
            <a:ahLst/>
            <a:cxnLst/>
            <a:rect l="l" t="t" r="r" b="b"/>
            <a:pathLst>
              <a:path h="2164079">
                <a:moveTo>
                  <a:pt x="0" y="2164079"/>
                </a:moveTo>
                <a:lnTo>
                  <a:pt x="0" y="0"/>
                </a:lnTo>
              </a:path>
            </a:pathLst>
          </a:custGeom>
          <a:ln w="762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2238" y="1737360"/>
            <a:ext cx="0" cy="518159"/>
          </a:xfrm>
          <a:custGeom>
            <a:avLst/>
            <a:gdLst/>
            <a:ahLst/>
            <a:cxnLst/>
            <a:rect l="l" t="t" r="r" b="b"/>
            <a:pathLst>
              <a:path h="518160">
                <a:moveTo>
                  <a:pt x="0" y="518159"/>
                </a:moveTo>
                <a:lnTo>
                  <a:pt x="0" y="0"/>
                </a:lnTo>
              </a:path>
            </a:pathLst>
          </a:custGeom>
          <a:ln w="762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50720" y="3389376"/>
            <a:ext cx="1170940" cy="0"/>
          </a:xfrm>
          <a:custGeom>
            <a:avLst/>
            <a:gdLst/>
            <a:ahLst/>
            <a:cxnLst/>
            <a:rect l="l" t="t" r="r" b="b"/>
            <a:pathLst>
              <a:path w="1170939">
                <a:moveTo>
                  <a:pt x="0" y="0"/>
                </a:moveTo>
                <a:lnTo>
                  <a:pt x="1170432" y="0"/>
                </a:lnTo>
              </a:path>
            </a:pathLst>
          </a:custGeom>
          <a:ln w="6096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69920" y="3389376"/>
            <a:ext cx="1146175" cy="0"/>
          </a:xfrm>
          <a:custGeom>
            <a:avLst/>
            <a:gdLst/>
            <a:ahLst/>
            <a:cxnLst/>
            <a:rect l="l" t="t" r="r" b="b"/>
            <a:pathLst>
              <a:path w="1146175">
                <a:moveTo>
                  <a:pt x="0" y="0"/>
                </a:moveTo>
                <a:lnTo>
                  <a:pt x="1146047" y="0"/>
                </a:lnTo>
              </a:path>
            </a:pathLst>
          </a:custGeom>
          <a:ln w="3175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6495" y="4010405"/>
            <a:ext cx="1106805" cy="0"/>
          </a:xfrm>
          <a:custGeom>
            <a:avLst/>
            <a:gdLst/>
            <a:ahLst/>
            <a:cxnLst/>
            <a:rect l="l" t="t" r="r" b="b"/>
            <a:pathLst>
              <a:path w="1106804">
                <a:moveTo>
                  <a:pt x="0" y="0"/>
                </a:moveTo>
                <a:lnTo>
                  <a:pt x="1106424" y="0"/>
                </a:lnTo>
              </a:path>
            </a:pathLst>
          </a:custGeom>
          <a:ln w="3175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56816" y="4010405"/>
            <a:ext cx="1109980" cy="0"/>
          </a:xfrm>
          <a:custGeom>
            <a:avLst/>
            <a:gdLst/>
            <a:ahLst/>
            <a:cxnLst/>
            <a:rect l="l" t="t" r="r" b="b"/>
            <a:pathLst>
              <a:path w="1109980">
                <a:moveTo>
                  <a:pt x="0" y="0"/>
                </a:moveTo>
                <a:lnTo>
                  <a:pt x="1109471" y="0"/>
                </a:lnTo>
              </a:path>
            </a:pathLst>
          </a:custGeom>
          <a:ln w="3175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20239" y="5843778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>
                <a:moveTo>
                  <a:pt x="0" y="0"/>
                </a:moveTo>
                <a:lnTo>
                  <a:pt x="245059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31791" y="232791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336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7183" y="1544933"/>
            <a:ext cx="247650" cy="316865"/>
          </a:xfrm>
          <a:prstGeom prst="rect">
            <a:avLst/>
          </a:prstGeom>
          <a:solidFill>
            <a:srgbClr val="E4E4E2"/>
          </a:solidFill>
        </p:spPr>
        <p:txBody>
          <a:bodyPr vert="horz" wrap="square" lIns="0" tIns="889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0" i="0" u="none" strike="noStrike" kern="1200" cap="none" spc="5" normalizeH="0" baseline="0" noProof="0" dirty="0">
                <a:ln>
                  <a:noFill/>
                </a:ln>
                <a:solidFill>
                  <a:srgbClr val="DFDFD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---</a:t>
            </a: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20994" y="1411995"/>
            <a:ext cx="1277620" cy="73850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97485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Population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1200" cap="none" spc="-130" normalizeH="0" baseline="0" noProof="0" dirty="0">
                <a:ln>
                  <a:noFill/>
                </a:ln>
                <a:solidFill>
                  <a:srgbClr val="16C89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...................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42180" y="1963673"/>
            <a:ext cx="2096770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....,..a-----:----</a:t>
            </a:r>
            <a:r>
              <a:rPr kumimoji="0" sz="2750" b="1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Mutation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83891" y="4219194"/>
            <a:ext cx="89408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94535" y="4917185"/>
            <a:ext cx="2341245" cy="824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404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Fitness</a:t>
            </a:r>
            <a:r>
              <a:rPr kumimoji="0" sz="155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value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Evolution</a:t>
            </a:r>
            <a:r>
              <a:rPr kumimoji="0" sz="1750" b="1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Environment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81721" y="1435353"/>
            <a:ext cx="143827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GA</a:t>
            </a:r>
            <a:r>
              <a:rPr kumimoji="0" sz="175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75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Operators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2616" y="2262123"/>
            <a:ext cx="829944" cy="16440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122555" lvl="0" indent="0" algn="ctr" defTabSz="914400" rtl="0" eaLnBrk="1" fontAlgn="auto" latinLnBrk="0" hangingPunct="1">
              <a:lnSpc>
                <a:spcPts val="60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0" i="0" u="none" strike="noStrike" kern="1200" cap="none" spc="-9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2850" b="0" i="0" u="none" strike="noStrike" kern="1200" cap="none" spc="-735" normalizeH="0" baseline="-877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850" b="0" i="0" u="none" strike="noStrike" kern="1200" cap="none" spc="0" normalizeH="0" baseline="-877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Crossover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34290" lvl="0" indent="0" algn="ctr" defTabSz="914400" rtl="0" eaLnBrk="1" fontAlgn="auto" latinLnBrk="0" hangingPunct="1">
              <a:lnSpc>
                <a:spcPts val="56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800" b="0" i="0" u="none" strike="noStrike" kern="1200" cap="none" spc="-772" normalizeH="0" baseline="-37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195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06345" y="3773459"/>
            <a:ext cx="1105535" cy="5708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Reproduction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221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8892" y="2999232"/>
            <a:ext cx="12312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0" dirty="0">
                <a:solidFill>
                  <a:srgbClr val="080808"/>
                </a:solidFill>
                <a:latin typeface="Times New Roman"/>
                <a:cs typeface="Times New Roman"/>
              </a:rPr>
              <a:t>Crossover</a:t>
            </a:r>
            <a:endParaRPr sz="23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126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419600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5784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9870" y="1447800"/>
            <a:ext cx="7044308" cy="396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5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4952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1135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9000" y="987071"/>
            <a:ext cx="2081529" cy="2400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2200" y="987071"/>
            <a:ext cx="2100199" cy="2400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" y="987071"/>
            <a:ext cx="2044319" cy="2400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3817519"/>
            <a:ext cx="2557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David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Heckerman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7501" y="3817519"/>
            <a:ext cx="1667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Judea</a:t>
            </a:r>
            <a:r>
              <a:rPr kumimoji="0" sz="2800" b="0" i="0" u="none" strike="noStrike" kern="1200" cap="none" spc="-9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Pearl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1334" y="3817519"/>
            <a:ext cx="22180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Michael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Jordan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724400"/>
            <a:ext cx="8534400" cy="19466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en-US" spc="-20" dirty="0">
                <a:latin typeface="Tahoma"/>
                <a:cs typeface="Tahoma"/>
              </a:rPr>
              <a:t>Probabilities </a:t>
            </a:r>
            <a:r>
              <a:rPr lang="en-US" spc="-50" dirty="0">
                <a:latin typeface="Tahoma"/>
                <a:cs typeface="Tahoma"/>
              </a:rPr>
              <a:t>and</a:t>
            </a:r>
            <a:r>
              <a:rPr lang="en-US" spc="25" dirty="0">
                <a:latin typeface="Tahoma"/>
                <a:cs typeface="Tahoma"/>
              </a:rPr>
              <a:t> </a:t>
            </a:r>
            <a:r>
              <a:rPr lang="en-US" spc="-20" dirty="0">
                <a:latin typeface="Tahoma"/>
                <a:cs typeface="Tahoma"/>
              </a:rPr>
              <a:t>statistics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45" dirty="0">
                <a:latin typeface="Tahoma"/>
                <a:cs typeface="Tahoma"/>
              </a:rPr>
              <a:t>Bayesian </a:t>
            </a:r>
            <a:r>
              <a:rPr lang="en-US" spc="-55" dirty="0">
                <a:latin typeface="Tahoma"/>
                <a:cs typeface="Tahoma"/>
              </a:rPr>
              <a:t>networks,  </a:t>
            </a:r>
            <a:r>
              <a:rPr lang="en-US" spc="25" dirty="0">
                <a:latin typeface="Tahoma"/>
                <a:cs typeface="Tahoma"/>
              </a:rPr>
              <a:t>HMMs, </a:t>
            </a:r>
            <a:r>
              <a:rPr lang="en-US" spc="-20" dirty="0">
                <a:latin typeface="Tahoma"/>
                <a:cs typeface="Tahoma"/>
              </a:rPr>
              <a:t>Kalman filter, </a:t>
            </a:r>
            <a:r>
              <a:rPr lang="en-US" spc="-25" dirty="0">
                <a:latin typeface="Tahoma"/>
                <a:cs typeface="Tahoma"/>
              </a:rPr>
              <a:t>Markov</a:t>
            </a:r>
            <a:r>
              <a:rPr lang="en-US" spc="35" dirty="0">
                <a:latin typeface="Tahoma"/>
                <a:cs typeface="Tahoma"/>
              </a:rPr>
              <a:t> </a:t>
            </a:r>
            <a:r>
              <a:rPr lang="en-US" spc="-55" dirty="0">
                <a:latin typeface="Tahoma"/>
                <a:cs typeface="Tahoma"/>
              </a:rPr>
              <a:t>networks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50" dirty="0">
                <a:latin typeface="Tahoma"/>
                <a:cs typeface="Tahoma"/>
              </a:rPr>
              <a:t>Bayes</a:t>
            </a:r>
            <a:r>
              <a:rPr lang="en-US" spc="-60" dirty="0">
                <a:latin typeface="Tahoma"/>
                <a:cs typeface="Tahoma"/>
              </a:rPr>
              <a:t> </a:t>
            </a:r>
            <a:r>
              <a:rPr lang="en-US" spc="-55" dirty="0">
                <a:latin typeface="Tahoma"/>
                <a:cs typeface="Tahoma"/>
              </a:rPr>
              <a:t>theorem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15" dirty="0">
                <a:latin typeface="Tahoma"/>
                <a:cs typeface="Tahoma"/>
              </a:rPr>
              <a:t>Probabilistic </a:t>
            </a:r>
            <a:r>
              <a:rPr lang="en-US" spc="-50" dirty="0">
                <a:latin typeface="Tahoma"/>
                <a:cs typeface="Tahoma"/>
              </a:rPr>
              <a:t>reasoning </a:t>
            </a:r>
            <a:r>
              <a:rPr lang="en-US" spc="-40" dirty="0">
                <a:latin typeface="Tahoma"/>
                <a:cs typeface="Tahoma"/>
              </a:rPr>
              <a:t>from </a:t>
            </a:r>
            <a:r>
              <a:rPr lang="en-US" spc="-20" dirty="0">
                <a:latin typeface="Tahoma"/>
                <a:cs typeface="Tahoma"/>
              </a:rPr>
              <a:t>first</a:t>
            </a:r>
            <a:r>
              <a:rPr lang="en-US" spc="210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principles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0" dirty="0">
                <a:latin typeface="Tahoma"/>
                <a:cs typeface="Tahoma"/>
              </a:rPr>
              <a:t>”how </a:t>
            </a:r>
            <a:r>
              <a:rPr lang="en-US" spc="-50" dirty="0">
                <a:latin typeface="Tahoma"/>
                <a:cs typeface="Tahoma"/>
              </a:rPr>
              <a:t>many Bayesians </a:t>
            </a:r>
            <a:r>
              <a:rPr lang="en-US" spc="-60" dirty="0">
                <a:latin typeface="Tahoma"/>
                <a:cs typeface="Tahoma"/>
              </a:rPr>
              <a:t>does  </a:t>
            </a:r>
            <a:r>
              <a:rPr lang="en-US" spc="10" dirty="0">
                <a:latin typeface="Tahoma"/>
                <a:cs typeface="Tahoma"/>
              </a:rPr>
              <a:t>it </a:t>
            </a:r>
            <a:r>
              <a:rPr lang="en-US" spc="-45" dirty="0">
                <a:latin typeface="Tahoma"/>
                <a:cs typeface="Tahoma"/>
              </a:rPr>
              <a:t>take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55" dirty="0">
                <a:latin typeface="Tahoma"/>
                <a:cs typeface="Tahoma"/>
              </a:rPr>
              <a:t>change a </a:t>
            </a:r>
            <a:r>
              <a:rPr lang="en-US" spc="-15" dirty="0">
                <a:latin typeface="Tahoma"/>
                <a:cs typeface="Tahoma"/>
              </a:rPr>
              <a:t>light </a:t>
            </a:r>
            <a:r>
              <a:rPr lang="en-US" spc="-10" dirty="0">
                <a:latin typeface="Tahoma"/>
                <a:cs typeface="Tahoma"/>
              </a:rPr>
              <a:t>bulb?”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5" dirty="0">
                <a:latin typeface="Tahoma"/>
                <a:cs typeface="Tahoma"/>
              </a:rPr>
              <a:t>Hard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50" dirty="0">
                <a:latin typeface="Tahoma"/>
                <a:cs typeface="Tahoma"/>
              </a:rPr>
              <a:t>do  </a:t>
            </a:r>
            <a:r>
              <a:rPr lang="en-US" spc="-35" dirty="0">
                <a:latin typeface="Tahoma"/>
                <a:cs typeface="Tahoma"/>
              </a:rPr>
              <a:t>unite </a:t>
            </a:r>
            <a:r>
              <a:rPr lang="en-US" spc="-25" dirty="0">
                <a:latin typeface="Tahoma"/>
                <a:cs typeface="Tahoma"/>
              </a:rPr>
              <a:t>logic </a:t>
            </a:r>
            <a:r>
              <a:rPr lang="en-US" spc="-50" dirty="0">
                <a:latin typeface="Tahoma"/>
                <a:cs typeface="Tahoma"/>
              </a:rPr>
              <a:t>and</a:t>
            </a:r>
            <a:r>
              <a:rPr lang="en-US" spc="60" dirty="0">
                <a:latin typeface="Tahoma"/>
                <a:cs typeface="Tahoma"/>
              </a:rPr>
              <a:t> </a:t>
            </a:r>
            <a:r>
              <a:rPr lang="en-US" spc="-30" dirty="0">
                <a:latin typeface="Tahoma"/>
                <a:cs typeface="Tahoma"/>
              </a:rPr>
              <a:t>probability</a:t>
            </a:r>
            <a:endParaRPr lang="en-US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6133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859780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45964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3147" y="1524000"/>
            <a:ext cx="6537579" cy="419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9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859780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45964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" y="1676400"/>
            <a:ext cx="7523988" cy="358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4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92067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8251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2125" y="1447800"/>
            <a:ext cx="5553075" cy="4442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1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"/>
            <a:ext cx="9144000" cy="68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00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416808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02992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" y="1156931"/>
            <a:ext cx="1752600" cy="2310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71800" y="1156931"/>
            <a:ext cx="2282190" cy="2282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23788" y="1156931"/>
            <a:ext cx="2282190" cy="2282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801" y="3917734"/>
            <a:ext cx="1506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Peter</a:t>
            </a:r>
            <a:r>
              <a:rPr kumimoji="0" sz="2800" b="0" i="0" u="none" strike="noStrike" kern="1200" cap="none" spc="-9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Hart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58845" y="3917734"/>
            <a:ext cx="2280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Vladimir</a:t>
            </a:r>
            <a:r>
              <a:rPr kumimoji="0" sz="2800" b="0" i="0" u="none" strike="noStrike" kern="1200" cap="none" spc="-6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Vapnik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7009" y="3917734"/>
            <a:ext cx="2790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Douglas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Hofstadter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800600"/>
            <a:ext cx="8686800" cy="163121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R="469265" algn="ctr">
              <a:lnSpc>
                <a:spcPct val="100000"/>
              </a:lnSpc>
              <a:spcBef>
                <a:spcPts val="434"/>
              </a:spcBef>
            </a:pPr>
            <a:r>
              <a:rPr lang="en-US" spc="-35" dirty="0">
                <a:latin typeface="Tahoma"/>
                <a:cs typeface="Tahoma"/>
              </a:rPr>
              <a:t>You </a:t>
            </a:r>
            <a:r>
              <a:rPr lang="en-US" spc="-65" dirty="0">
                <a:latin typeface="Tahoma"/>
                <a:cs typeface="Tahoma"/>
              </a:rPr>
              <a:t>are  </a:t>
            </a:r>
            <a:r>
              <a:rPr lang="en-US" spc="-40" dirty="0">
                <a:latin typeface="Tahoma"/>
                <a:cs typeface="Tahoma"/>
              </a:rPr>
              <a:t>what </a:t>
            </a:r>
            <a:r>
              <a:rPr lang="en-US" spc="-60" dirty="0">
                <a:latin typeface="Tahoma"/>
                <a:cs typeface="Tahoma"/>
              </a:rPr>
              <a:t>you</a:t>
            </a:r>
            <a:r>
              <a:rPr lang="en-US" spc="-35" dirty="0">
                <a:latin typeface="Tahoma"/>
                <a:cs typeface="Tahoma"/>
              </a:rPr>
              <a:t> </a:t>
            </a:r>
            <a:r>
              <a:rPr lang="en-US" spc="-60" dirty="0">
                <a:latin typeface="Tahoma"/>
                <a:cs typeface="Tahoma"/>
              </a:rPr>
              <a:t>resemble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25" dirty="0">
                <a:latin typeface="Tahoma"/>
                <a:cs typeface="Tahoma"/>
              </a:rPr>
              <a:t>(dis)similarity</a:t>
            </a:r>
            <a:r>
              <a:rPr lang="en-US" spc="-50" dirty="0">
                <a:latin typeface="Tahoma"/>
                <a:cs typeface="Tahoma"/>
              </a:rPr>
              <a:t> </a:t>
            </a:r>
            <a:r>
              <a:rPr lang="en-US" spc="-60" dirty="0">
                <a:latin typeface="Tahoma"/>
                <a:cs typeface="Tahoma"/>
              </a:rPr>
              <a:t>based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dirty="0" err="1">
                <a:latin typeface="Tahoma"/>
                <a:cs typeface="Tahoma"/>
              </a:rPr>
              <a:t>kNN</a:t>
            </a:r>
            <a:r>
              <a:rPr lang="en-US" dirty="0">
                <a:latin typeface="Tahoma"/>
                <a:cs typeface="Tahoma"/>
              </a:rPr>
              <a:t>,</a:t>
            </a:r>
            <a:r>
              <a:rPr lang="en-US" spc="-60" dirty="0">
                <a:latin typeface="Tahoma"/>
                <a:cs typeface="Tahoma"/>
              </a:rPr>
              <a:t> </a:t>
            </a:r>
            <a:r>
              <a:rPr lang="en-US" spc="50" dirty="0">
                <a:latin typeface="Tahoma"/>
                <a:cs typeface="Tahoma"/>
              </a:rPr>
              <a:t>SVM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0" dirty="0">
                <a:latin typeface="Tahoma"/>
                <a:cs typeface="Tahoma"/>
              </a:rPr>
              <a:t>Analogy </a:t>
            </a:r>
            <a:r>
              <a:rPr lang="en-US" spc="-35" dirty="0">
                <a:latin typeface="Tahoma"/>
                <a:cs typeface="Tahoma"/>
              </a:rPr>
              <a:t>is</a:t>
            </a:r>
            <a:r>
              <a:rPr lang="en-US" spc="50" dirty="0">
                <a:latin typeface="Tahoma"/>
                <a:cs typeface="Tahoma"/>
              </a:rPr>
              <a:t> </a:t>
            </a:r>
            <a:r>
              <a:rPr lang="en-US" spc="-50" dirty="0">
                <a:latin typeface="Tahoma"/>
                <a:cs typeface="Tahoma"/>
              </a:rPr>
              <a:t>powerful</a:t>
            </a:r>
            <a:endParaRPr lang="en-US" dirty="0">
              <a:latin typeface="Tahoma"/>
              <a:cs typeface="Tahoma"/>
            </a:endParaRPr>
          </a:p>
          <a:p>
            <a:pPr marL="141605">
              <a:lnSpc>
                <a:spcPct val="100000"/>
              </a:lnSpc>
              <a:spcBef>
                <a:spcPts val="330"/>
              </a:spcBef>
            </a:pPr>
            <a:r>
              <a:rPr lang="en-US" sz="2400" spc="37" baseline="6944" dirty="0">
                <a:solidFill>
                  <a:srgbClr val="3333B2"/>
                </a:solidFill>
                <a:latin typeface="Lucida Sans Unicode"/>
                <a:cs typeface="Lucida Sans Unicode"/>
              </a:rPr>
              <a:t>�  </a:t>
            </a:r>
            <a:r>
              <a:rPr lang="en-US" spc="-35" dirty="0">
                <a:latin typeface="Tahoma"/>
                <a:cs typeface="Tahoma"/>
              </a:rPr>
              <a:t>Hard </a:t>
            </a:r>
            <a:r>
              <a:rPr lang="en-US" spc="-15" dirty="0">
                <a:latin typeface="Tahoma"/>
                <a:cs typeface="Tahoma"/>
              </a:rPr>
              <a:t>to </a:t>
            </a:r>
            <a:r>
              <a:rPr lang="en-US" spc="-50" dirty="0">
                <a:latin typeface="Tahoma"/>
                <a:cs typeface="Tahoma"/>
              </a:rPr>
              <a:t>do </a:t>
            </a:r>
            <a:r>
              <a:rPr lang="en-US" spc="-45" dirty="0">
                <a:latin typeface="Tahoma"/>
                <a:cs typeface="Tahoma"/>
              </a:rPr>
              <a:t>rules </a:t>
            </a:r>
            <a:r>
              <a:rPr lang="en-US" spc="-50" dirty="0">
                <a:latin typeface="Tahoma"/>
                <a:cs typeface="Tahoma"/>
              </a:rPr>
              <a:t>and </a:t>
            </a:r>
            <a:r>
              <a:rPr lang="en-US" dirty="0">
                <a:latin typeface="Tahoma"/>
                <a:cs typeface="Tahoma"/>
              </a:rPr>
              <a:t> </a:t>
            </a:r>
            <a:r>
              <a:rPr lang="en-US" spc="-35" dirty="0">
                <a:latin typeface="Tahoma"/>
                <a:cs typeface="Tahoma"/>
              </a:rPr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5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1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50079" y="3005327"/>
            <a:ext cx="0" cy="1506220"/>
          </a:xfrm>
          <a:custGeom>
            <a:avLst/>
            <a:gdLst/>
            <a:ahLst/>
            <a:cxnLst/>
            <a:rect l="l" t="t" r="r" b="b"/>
            <a:pathLst>
              <a:path h="1506220">
                <a:moveTo>
                  <a:pt x="0" y="1505712"/>
                </a:moveTo>
                <a:lnTo>
                  <a:pt x="0" y="0"/>
                </a:lnTo>
              </a:path>
            </a:pathLst>
          </a:custGeom>
          <a:ln w="6096">
            <a:solidFill>
              <a:srgbClr val="3B3B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1955" y="1565402"/>
            <a:ext cx="89090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POSISTAN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4523" y="1874520"/>
            <a:ext cx="2540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10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05863" y="2452116"/>
            <a:ext cx="768350" cy="600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15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Positiville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32384" lvl="0" indent="0" algn="r" defTabSz="914400" rtl="0" eaLnBrk="1" fontAlgn="auto" latinLnBrk="0" hangingPunct="1">
              <a:lnSpc>
                <a:spcPts val="30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+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3795" y="3221735"/>
            <a:ext cx="2540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10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13521" y="2617977"/>
            <a:ext cx="48895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0" i="0" u="none" strike="noStrike" kern="1200" cap="none" spc="-37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---------</a:t>
            </a:r>
            <a:r>
              <a:rPr kumimoji="0" sz="1150" b="0" i="0" u="none" strike="noStrike" kern="1200" cap="none" spc="-39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 </a:t>
            </a:r>
            <a:r>
              <a:rPr kumimoji="0" sz="1150" b="0" i="0" u="none" strike="noStrike" kern="1200" cap="none" spc="-345" normalizeH="0" baseline="0" noProof="0" dirty="0">
                <a:ln>
                  <a:noFill/>
                </a:ln>
                <a:solidFill>
                  <a:srgbClr val="9E9E9E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: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06429" y="4445508"/>
            <a:ext cx="7537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Negapolis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2339" y="4572000"/>
            <a:ext cx="2540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10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4522" y="4829302"/>
            <a:ext cx="219075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+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29967" y="5125465"/>
            <a:ext cx="10261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5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NEGALAND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7987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2960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9144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2200" y="1447800"/>
            <a:ext cx="4419600" cy="4149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66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38144" y="3304032"/>
            <a:ext cx="780288" cy="145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3103" y="3401567"/>
            <a:ext cx="780288" cy="1341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10114" y="2175043"/>
            <a:ext cx="1062355" cy="0"/>
          </a:xfrm>
          <a:custGeom>
            <a:avLst/>
            <a:gdLst/>
            <a:ahLst/>
            <a:cxnLst/>
            <a:rect l="l" t="t" r="r" b="b"/>
            <a:pathLst>
              <a:path w="1062354">
                <a:moveTo>
                  <a:pt x="0" y="0"/>
                </a:moveTo>
                <a:lnTo>
                  <a:pt x="1062335" y="0"/>
                </a:lnTo>
              </a:path>
            </a:pathLst>
          </a:custGeom>
          <a:ln w="13697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2759" y="5236216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63" y="0"/>
                </a:lnTo>
              </a:path>
            </a:pathLst>
          </a:custGeom>
          <a:ln w="15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5341" y="1933507"/>
            <a:ext cx="6794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4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000" b="0" i="0" u="none" strike="noStrike" kern="1200" cap="none" spc="-9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Queue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31064" y="2570871"/>
            <a:ext cx="427418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30" dirty="0">
                <a:solidFill>
                  <a:srgbClr val="5B181C"/>
                </a:solidFill>
                <a:latin typeface="Arial"/>
                <a:cs typeface="Arial"/>
              </a:rPr>
              <a:t>Congratulations! </a:t>
            </a:r>
            <a:r>
              <a:rPr sz="1550" spc="25" dirty="0">
                <a:solidFill>
                  <a:srgbClr val="592B2F"/>
                </a:solidFill>
                <a:latin typeface="Arial"/>
                <a:cs typeface="Arial"/>
              </a:rPr>
              <a:t>Movies  </a:t>
            </a:r>
            <a:r>
              <a:rPr sz="1550" spc="30" dirty="0">
                <a:solidFill>
                  <a:srgbClr val="592B2F"/>
                </a:solidFill>
                <a:latin typeface="Arial"/>
                <a:cs typeface="Arial"/>
              </a:rPr>
              <a:t>we </a:t>
            </a:r>
            <a:r>
              <a:rPr sz="1550" spc="65" dirty="0">
                <a:solidFill>
                  <a:srgbClr val="592B2F"/>
                </a:solidFill>
                <a:latin typeface="Arial"/>
                <a:cs typeface="Arial"/>
              </a:rPr>
              <a:t>think </a:t>
            </a:r>
            <a:r>
              <a:rPr sz="1450" b="1" spc="15" dirty="0">
                <a:solidFill>
                  <a:srgbClr val="5B181C"/>
                </a:solidFill>
                <a:latin typeface="Arial"/>
                <a:cs typeface="Arial"/>
              </a:rPr>
              <a:t>You</a:t>
            </a:r>
            <a:r>
              <a:rPr sz="1450" b="1" spc="-175" dirty="0">
                <a:solidFill>
                  <a:srgbClr val="5B181C"/>
                </a:solidFill>
                <a:latin typeface="Arial"/>
                <a:cs typeface="Arial"/>
              </a:rPr>
              <a:t> </a:t>
            </a:r>
            <a:r>
              <a:rPr sz="1550" spc="55" dirty="0">
                <a:solidFill>
                  <a:srgbClr val="592B2F"/>
                </a:solidFill>
                <a:latin typeface="Arial"/>
                <a:cs typeface="Arial"/>
              </a:rPr>
              <a:t>will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1509" y="2891344"/>
            <a:ext cx="477964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50" b="1" i="0" u="none" strike="noStrike" kern="1200" cap="none" spc="1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950" b="0" i="0" u="none" strike="noStrike" kern="1200" cap="none" spc="1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mov </a:t>
            </a:r>
            <a:r>
              <a:rPr kumimoji="0" sz="950" b="0" i="0" u="none" strike="noStrike" kern="1200" cap="none" spc="25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950" b="0" i="0" u="none" strike="noStrike" kern="1200" cap="none" spc="2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 </a:t>
            </a:r>
            <a:r>
              <a:rPr kumimoji="0" sz="950" b="0" i="0" u="none" strike="noStrike" kern="1200" cap="none" spc="-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950" b="0" i="0" u="none" strike="noStrike" kern="1200" cap="none" spc="3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950" b="0" i="0" u="none" strike="noStrike" kern="1200" cap="none" spc="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Queue, </a:t>
            </a:r>
            <a:r>
              <a:rPr kumimoji="0" sz="950" b="0" i="0" u="none" strike="noStrike" kern="1200" cap="none" spc="3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50" b="1" i="0" u="none" strike="noStrike" kern="1200" cap="none" spc="1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950" b="0" i="0" u="none" strike="noStrike" kern="1200" cap="none" spc="1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ones </a:t>
            </a:r>
            <a:r>
              <a:rPr kumimoji="0" sz="950" b="0" i="0" u="none" strike="noStrike" kern="1200" cap="none" spc="3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you've </a:t>
            </a:r>
            <a:r>
              <a:rPr kumimoji="0" sz="950" b="0" i="0" u="none" strike="noStrike" kern="1200" cap="none" spc="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seen </a:t>
            </a:r>
            <a:r>
              <a:rPr kumimoji="0" sz="9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50" b="0" i="0" u="none" strike="noStrike" kern="1200" cap="none" spc="1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 </a:t>
            </a:r>
            <a:r>
              <a:rPr kumimoji="0" sz="950" b="0" i="0" u="none" strike="noStrike" kern="1200" cap="none" spc="4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 </a:t>
            </a:r>
            <a:r>
              <a:rPr kumimoji="0" sz="950" b="0" i="0" u="none" strike="noStrike" kern="1200" cap="none" spc="-2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suggest  </a:t>
            </a:r>
            <a:r>
              <a:rPr kumimoji="0" sz="950" b="0" i="0" u="none" strike="noStrike" kern="1200" cap="none" spc="-1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950" b="0" i="0" u="none" strike="noStrike" kern="1200" cap="none" spc="-1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ons</a:t>
            </a:r>
            <a:r>
              <a:rPr kumimoji="0" sz="950" b="0" i="0" u="none" strike="noStrike" kern="1200" cap="none" spc="-9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50" b="0" i="0" u="none" strike="noStrike" kern="1200" cap="none" spc="-15" normalizeH="0" baseline="0" noProof="0" dirty="0">
                <a:ln>
                  <a:noFill/>
                </a:ln>
                <a:solidFill>
                  <a:srgbClr val="7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1053465" lvl="0" indent="0" algn="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8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75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ndown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42010" y="4744054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282"/>
                </a:lnTo>
              </a:path>
            </a:pathLst>
          </a:custGeom>
          <a:ln w="59207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9707" y="4734871"/>
            <a:ext cx="6026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 </a:t>
            </a:r>
            <a:r>
              <a:rPr kumimoji="0" sz="550" b="0" i="0" u="none" strike="noStrike" kern="1200" cap="none" spc="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550" b="0" i="0" u="none" strike="noStrike" kern="1200" cap="none" spc="-2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550" b="0" i="0" u="none" strike="noStrike" kern="1200" cap="none" spc="2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lrttttHtf-d</a:t>
            </a:r>
            <a:endParaRPr kumimoji="0" sz="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10487" y="4734414"/>
            <a:ext cx="69215" cy="128270"/>
          </a:xfrm>
          <a:custGeom>
            <a:avLst/>
            <a:gdLst/>
            <a:ahLst/>
            <a:cxnLst/>
            <a:rect l="l" t="t" r="r" b="b"/>
            <a:pathLst>
              <a:path w="69214" h="128270">
                <a:moveTo>
                  <a:pt x="0" y="0"/>
                </a:moveTo>
                <a:lnTo>
                  <a:pt x="68770" y="0"/>
                </a:lnTo>
                <a:lnTo>
                  <a:pt x="68770" y="128224"/>
                </a:lnTo>
                <a:lnTo>
                  <a:pt x="0" y="128224"/>
                </a:lnTo>
                <a:lnTo>
                  <a:pt x="0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97787" y="4725480"/>
            <a:ext cx="58166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25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 </a:t>
            </a:r>
            <a:r>
              <a:rPr kumimoji="0" sz="600" b="0" i="0" u="none" strike="noStrike" kern="1200" cap="none" spc="-6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Noc</a:t>
            </a:r>
            <a:r>
              <a:rPr kumimoji="0" sz="600" b="0" i="0" u="none" strike="noStrike" kern="1200" cap="none" spc="-5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600" b="0" i="0" u="none" strike="noStrike" kern="1200" cap="none" spc="2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lnteresud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79534" y="4731373"/>
            <a:ext cx="95250" cy="128270"/>
          </a:xfrm>
          <a:custGeom>
            <a:avLst/>
            <a:gdLst/>
            <a:ahLst/>
            <a:cxnLst/>
            <a:rect l="l" t="t" r="r" b="b"/>
            <a:pathLst>
              <a:path w="95250" h="128270">
                <a:moveTo>
                  <a:pt x="0" y="0"/>
                </a:moveTo>
                <a:lnTo>
                  <a:pt x="95250" y="0"/>
                </a:lnTo>
                <a:lnTo>
                  <a:pt x="95250" y="128224"/>
                </a:lnTo>
                <a:lnTo>
                  <a:pt x="0" y="128224"/>
                </a:lnTo>
                <a:lnTo>
                  <a:pt x="0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47100" y="4763356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839"/>
                </a:lnTo>
              </a:path>
            </a:pathLst>
          </a:custGeom>
          <a:ln w="5289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66834" y="4722440"/>
            <a:ext cx="5949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-65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19</a:t>
            </a:r>
            <a:r>
              <a:rPr kumimoji="0" sz="750" b="0" i="0" u="none" strike="noStrike" kern="1200" cap="none" spc="-6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50" b="0" i="0" u="none" strike="noStrike" kern="1200" cap="none" spc="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Nol</a:t>
            </a:r>
            <a:r>
              <a:rPr kumimoji="0" sz="550" b="0" i="0" u="none" strike="noStrike" kern="1200" cap="none" spc="5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ln</a:t>
            </a:r>
            <a:r>
              <a:rPr kumimoji="0" sz="500" b="1" i="0" u="none" strike="noStrike" kern="1200" cap="none" spc="-7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00" b="1" i="0" u="none" strike="noStrike" kern="1200" cap="none" spc="0" normalizeH="0" baseline="0" noProof="0" dirty="0">
                <a:ln>
                  <a:noFill/>
                </a:ln>
                <a:solidFill>
                  <a:srgbClr val="757E7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500" b="1" i="0" u="none" strike="noStrike" kern="1200" cap="none" spc="-90" normalizeH="0" baseline="0" noProof="0" dirty="0">
                <a:ln>
                  <a:noFill/>
                </a:ln>
                <a:solidFill>
                  <a:srgbClr val="757E7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00" b="1" i="0" u="none" strike="noStrike" kern="1200" cap="none" spc="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t10</a:t>
            </a:r>
            <a:r>
              <a:rPr kumimoji="0" sz="500" b="1" i="0" u="none" strike="noStrike" kern="1200" cap="none" spc="-5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00" b="1" i="0" u="none" strike="noStrike" kern="1200" cap="none" spc="1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1t</a:t>
            </a:r>
            <a:r>
              <a:rPr kumimoji="0" sz="500" b="1" i="0" u="none" strike="noStrike" kern="1200" cap="none" spc="-9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500" b="1" i="0" u="none" strike="noStrike" kern="1200" cap="none" spc="-2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t&lt;I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57431" y="5032323"/>
            <a:ext cx="0" cy="130175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945"/>
                </a:lnTo>
              </a:path>
            </a:pathLst>
          </a:custGeom>
          <a:ln w="26384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84678" y="5023391"/>
            <a:ext cx="969010" cy="236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Rooo1 </a:t>
            </a:r>
            <a:r>
              <a:rPr kumimoji="0" sz="750" b="0" i="0" u="none" strike="noStrike" kern="1200" cap="none" spc="-4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</a:t>
            </a:r>
            <a:r>
              <a:rPr kumimoji="0" sz="750" b="0" i="0" u="none" strike="noStrike" kern="1200" cap="none" spc="-40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750" b="0" i="0" u="none" strike="noStrike" kern="1200" cap="none" spc="-4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cken</a:t>
            </a:r>
            <a:r>
              <a:rPr kumimoji="0" sz="750" b="0" i="0" u="none" strike="noStrike" kern="1200" cap="none" spc="-4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750" b="0" i="0" u="none" strike="noStrike" kern="1200" cap="none" spc="-180" normalizeH="0" baseline="0" noProof="0" dirty="0">
                <a:ln>
                  <a:noFill/>
                </a:ln>
                <a:solidFill>
                  <a:srgbClr val="A5A7A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-6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Season </a:t>
            </a:r>
            <a:r>
              <a:rPr kumimoji="0" sz="750" b="0" i="0" u="none" strike="noStrike" kern="1200" cap="none" spc="-4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9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2-0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tsc</a:t>
            </a:r>
            <a:r>
              <a:rPr kumimoji="0" sz="700" b="0" i="0" u="none" strike="noStrike" kern="1200" cap="none" spc="-13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798C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Senes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9397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301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ML in a Nutshell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Tens of thousands of machine learning algorithms</a:t>
            </a:r>
          </a:p>
          <a:p>
            <a:pPr eaLnBrk="1" hangingPunct="1"/>
            <a:r>
              <a:rPr lang="en-US" altLang="en-US"/>
              <a:t>Hundreds new every year</a:t>
            </a:r>
          </a:p>
          <a:p>
            <a:pPr eaLnBrk="1" hangingPunct="1"/>
            <a:r>
              <a:rPr lang="en-US" altLang="en-US"/>
              <a:t>Every machine learning algorithm has three components:</a:t>
            </a:r>
          </a:p>
          <a:p>
            <a:pPr lvl="1" eaLnBrk="1" hangingPunct="1"/>
            <a:r>
              <a:rPr lang="en-US" altLang="en-US" b="1"/>
              <a:t>Representation</a:t>
            </a:r>
          </a:p>
          <a:p>
            <a:pPr lvl="1" eaLnBrk="1" hangingPunct="1"/>
            <a:r>
              <a:rPr lang="en-US" altLang="en-US" b="1"/>
              <a:t>Evaluation</a:t>
            </a:r>
          </a:p>
          <a:p>
            <a:pPr lvl="1" eaLnBrk="1" hangingPunct="1"/>
            <a:r>
              <a:rPr lang="en-US" altLang="en-US" b="1"/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280368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Representation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Decision trees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Sets of rules / Logic programs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Instances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Graphical models (Bayes/Markov nets)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Neural networks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Support vector machines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Model ensembles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Etc.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Evaluation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/>
              <a:t>Accuracy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Precision and recall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Squared error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Likelihood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Posterior probability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Cost / Utility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Margin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Entropy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K-L divergence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Etc.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Optimization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Combinatorial optimization</a:t>
            </a:r>
          </a:p>
          <a:p>
            <a:pPr lvl="1" eaLnBrk="1" hangingPunct="1"/>
            <a:r>
              <a:rPr lang="en-US" altLang="en-US"/>
              <a:t>E.g.: Greedy search</a:t>
            </a:r>
          </a:p>
          <a:p>
            <a:pPr eaLnBrk="1" hangingPunct="1"/>
            <a:r>
              <a:rPr lang="en-US" altLang="en-US"/>
              <a:t>Convex optimization</a:t>
            </a:r>
          </a:p>
          <a:p>
            <a:pPr lvl="1" eaLnBrk="1" hangingPunct="1"/>
            <a:r>
              <a:rPr lang="en-US" altLang="en-US"/>
              <a:t>E.g.: Gradient descent</a:t>
            </a:r>
          </a:p>
          <a:p>
            <a:pPr eaLnBrk="1" hangingPunct="1"/>
            <a:r>
              <a:rPr lang="en-US" altLang="en-US"/>
              <a:t>Constrained optimization</a:t>
            </a:r>
          </a:p>
          <a:p>
            <a:pPr lvl="1" eaLnBrk="1" hangingPunct="1"/>
            <a:r>
              <a:rPr lang="en-US" altLang="en-US"/>
              <a:t>E.g.: Linear programming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Types of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72000"/>
          </a:xfrm>
        </p:spPr>
        <p:txBody>
          <a:bodyPr/>
          <a:lstStyle/>
          <a:p>
            <a:pPr eaLnBrk="1" hangingPunct="1"/>
            <a:r>
              <a:rPr lang="en-US" altLang="en-US" b="1"/>
              <a:t>Supervised (inductive) learning</a:t>
            </a:r>
          </a:p>
          <a:p>
            <a:pPr lvl="1" eaLnBrk="1" hangingPunct="1"/>
            <a:r>
              <a:rPr lang="en-US" altLang="en-US"/>
              <a:t>Training data includes desired outputs</a:t>
            </a:r>
          </a:p>
          <a:p>
            <a:pPr eaLnBrk="1" hangingPunct="1"/>
            <a:r>
              <a:rPr lang="en-US" altLang="en-US" b="1"/>
              <a:t>Unsupervised learning</a:t>
            </a:r>
          </a:p>
          <a:p>
            <a:pPr lvl="1" eaLnBrk="1" hangingPunct="1"/>
            <a:r>
              <a:rPr lang="en-US" altLang="en-US"/>
              <a:t>Training data does not include desired outputs</a:t>
            </a:r>
          </a:p>
          <a:p>
            <a:pPr eaLnBrk="1" hangingPunct="1"/>
            <a:r>
              <a:rPr lang="en-US" altLang="en-US" b="1"/>
              <a:t>Semi-supervised learning</a:t>
            </a:r>
          </a:p>
          <a:p>
            <a:pPr lvl="1" eaLnBrk="1" hangingPunct="1"/>
            <a:r>
              <a:rPr lang="en-US" altLang="en-US"/>
              <a:t>Training data includes a few desired outputs</a:t>
            </a:r>
          </a:p>
          <a:p>
            <a:pPr eaLnBrk="1" hangingPunct="1"/>
            <a:r>
              <a:rPr lang="en-US" altLang="en-US" b="1"/>
              <a:t>Reinforcement learning</a:t>
            </a:r>
          </a:p>
          <a:p>
            <a:pPr lvl="1" eaLnBrk="1" hangingPunct="1"/>
            <a:r>
              <a:rPr lang="en-US" altLang="en-US"/>
              <a:t>Rewards from sequence of actions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216908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03091" y="0"/>
            <a:ext cx="931163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55650" y="2051050"/>
          <a:ext cx="7467600" cy="210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Tribe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Problem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Solution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Symbolists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Knowledge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composition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Inverse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deduction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Connectionists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Credit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assignment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Backpropagation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Evolutionaries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Structure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discovery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Genetic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programming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Bayesians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Uncertainty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Probabilistic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inference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Analogizers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Similarity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Kernel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705736" y="4887848"/>
            <a:ext cx="53498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really need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single algorithm that solves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five!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94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6" y="143723"/>
            <a:ext cx="3203756" cy="46121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>
              <a:spcBef>
                <a:spcPts val="268"/>
              </a:spcBef>
            </a:pPr>
            <a:r>
              <a:rPr spc="-79" dirty="0"/>
              <a:t>Combining</a:t>
            </a:r>
            <a:r>
              <a:rPr spc="-30" dirty="0"/>
              <a:t> </a:t>
            </a:r>
            <a:r>
              <a:rPr spc="-159" dirty="0"/>
              <a:t>ensembles</a:t>
            </a:r>
          </a:p>
        </p:txBody>
      </p:sp>
      <p:sp>
        <p:nvSpPr>
          <p:cNvPr id="3" name="object 3"/>
          <p:cNvSpPr/>
          <p:nvPr/>
        </p:nvSpPr>
        <p:spPr>
          <a:xfrm>
            <a:off x="1529716" y="598546"/>
            <a:ext cx="6080465" cy="6088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 eaLnBrk="1" fontAlgn="auto" hangingPunct="1">
              <a:spcBef>
                <a:spcPts val="0"/>
              </a:spcBef>
              <a:spcAft>
                <a:spcPts val="0"/>
              </a:spcAft>
            </a:pPr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2578" y="6621180"/>
            <a:ext cx="52850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 eaLnBrk="1" fontAlgn="auto" hangingPunct="1">
              <a:lnSpc>
                <a:spcPts val="1338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189" dirty="0">
                <a:solidFill>
                  <a:srgbClr val="7F7F7F"/>
                </a:solidFill>
                <a:latin typeface="Trebuchet MS"/>
                <a:cs typeface="Trebuchet MS"/>
              </a:rPr>
              <a:pPr marL="50335" defTabSz="1812066" eaLnBrk="1" fontAlgn="auto" hangingPunct="1">
                <a:lnSpc>
                  <a:spcPts val="1338"/>
                </a:lnSpc>
                <a:spcBef>
                  <a:spcPts val="0"/>
                </a:spcBef>
                <a:spcAft>
                  <a:spcPts val="0"/>
                </a:spcAft>
              </a:pPr>
              <a:t>40</a:t>
            </a:fld>
            <a:r>
              <a:rPr sz="1189" spc="-23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189" dirty="0">
                <a:solidFill>
                  <a:srgbClr val="7F7F7F"/>
                </a:solidFill>
                <a:latin typeface="Trebuchet MS"/>
                <a:cs typeface="Trebuchet MS"/>
              </a:rPr>
              <a:t>/</a:t>
            </a:r>
            <a:r>
              <a:rPr sz="1189" spc="-23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189" dirty="0">
                <a:solidFill>
                  <a:srgbClr val="7F7F7F"/>
                </a:solidFill>
                <a:latin typeface="Trebuchet MS"/>
                <a:cs typeface="Trebuchet MS"/>
              </a:rPr>
              <a:t>14</a:t>
            </a:r>
            <a:endParaRPr sz="118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38934916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057644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3828" y="0"/>
            <a:ext cx="93116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00" y="1463421"/>
            <a:ext cx="278892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R</a:t>
            </a:r>
            <a:r>
              <a:rPr dirty="0"/>
              <a:t>ep</a:t>
            </a:r>
            <a:r>
              <a:rPr spc="-40" dirty="0"/>
              <a:t>r</a:t>
            </a:r>
            <a:r>
              <a:rPr dirty="0"/>
              <a:t>ese</a:t>
            </a:r>
            <a:r>
              <a:rPr spc="-30" dirty="0"/>
              <a:t>n</a:t>
            </a:r>
            <a:r>
              <a:rPr spc="-45" dirty="0"/>
              <a:t>t</a:t>
            </a:r>
            <a:r>
              <a:rPr spc="-25" dirty="0"/>
              <a:t>a</a:t>
            </a:r>
            <a:r>
              <a:rPr dirty="0"/>
              <a:t>t</a:t>
            </a:r>
            <a:r>
              <a:rPr spc="-10" dirty="0"/>
              <a:t>i</a:t>
            </a:r>
            <a:r>
              <a:rPr spc="-5" dirty="0"/>
              <a:t>on</a:t>
            </a:r>
          </a:p>
        </p:txBody>
      </p:sp>
      <p:sp>
        <p:nvSpPr>
          <p:cNvPr id="7" name="object 7"/>
          <p:cNvSpPr/>
          <p:nvPr/>
        </p:nvSpPr>
        <p:spPr>
          <a:xfrm>
            <a:off x="899160" y="1980057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9160" y="2449448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" y="2938652"/>
            <a:ext cx="278892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160" y="3455289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9160" y="3924680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1000" y="4413884"/>
            <a:ext cx="278892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9160" y="4930521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9160" y="5399862"/>
            <a:ext cx="240791" cy="248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0860" marR="5080">
              <a:lnSpc>
                <a:spcPct val="110100"/>
              </a:lnSpc>
              <a:spcBef>
                <a:spcPts val="100"/>
              </a:spcBef>
            </a:pPr>
            <a:r>
              <a:rPr spc="-15" dirty="0"/>
              <a:t>Probabilistic </a:t>
            </a:r>
            <a:r>
              <a:rPr spc="-5" dirty="0"/>
              <a:t>logic </a:t>
            </a:r>
            <a:r>
              <a:rPr dirty="0"/>
              <a:t>(e.g., </a:t>
            </a:r>
            <a:r>
              <a:rPr spc="-25" dirty="0"/>
              <a:t>Markov </a:t>
            </a:r>
            <a:r>
              <a:rPr spc="-5" dirty="0"/>
              <a:t>logic </a:t>
            </a:r>
            <a:r>
              <a:rPr spc="-15" dirty="0"/>
              <a:t>networks)  </a:t>
            </a:r>
            <a:r>
              <a:rPr spc="-25" dirty="0"/>
              <a:t>Weighted </a:t>
            </a:r>
            <a:r>
              <a:rPr spc="-15" dirty="0"/>
              <a:t>formulas </a:t>
            </a:r>
            <a:r>
              <a:rPr spc="-5" dirty="0"/>
              <a:t>→ </a:t>
            </a:r>
            <a:r>
              <a:rPr spc="-10" dirty="0"/>
              <a:t>Distribution </a:t>
            </a:r>
            <a:r>
              <a:rPr spc="-15" dirty="0"/>
              <a:t>over</a:t>
            </a:r>
            <a:r>
              <a:rPr spc="55" dirty="0"/>
              <a:t> </a:t>
            </a:r>
            <a:r>
              <a:rPr spc="-25" dirty="0"/>
              <a:t>states</a:t>
            </a: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3200" spc="-20" dirty="0">
                <a:solidFill>
                  <a:srgbClr val="FFFF99"/>
                </a:solidFill>
              </a:rPr>
              <a:t>Evaluation</a:t>
            </a:r>
            <a:endParaRPr sz="3200"/>
          </a:p>
          <a:p>
            <a:pPr marL="530860">
              <a:lnSpc>
                <a:spcPct val="100000"/>
              </a:lnSpc>
              <a:spcBef>
                <a:spcPts val="345"/>
              </a:spcBef>
            </a:pPr>
            <a:r>
              <a:rPr spc="-20" dirty="0"/>
              <a:t>Posterior</a:t>
            </a:r>
            <a:r>
              <a:rPr spc="-40" dirty="0"/>
              <a:t> </a:t>
            </a:r>
            <a:r>
              <a:rPr spc="-15" dirty="0"/>
              <a:t>probability</a:t>
            </a:r>
          </a:p>
          <a:p>
            <a:pPr marL="530860">
              <a:lnSpc>
                <a:spcPct val="100000"/>
              </a:lnSpc>
              <a:spcBef>
                <a:spcPts val="335"/>
              </a:spcBef>
            </a:pPr>
            <a:r>
              <a:rPr spc="-10" dirty="0"/>
              <a:t>User-defined objective </a:t>
            </a:r>
            <a:r>
              <a:rPr spc="-5" dirty="0"/>
              <a:t>function</a:t>
            </a: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3200" spc="-10" dirty="0">
                <a:solidFill>
                  <a:srgbClr val="FFFF99"/>
                </a:solidFill>
              </a:rPr>
              <a:t>Optimization</a:t>
            </a:r>
            <a:endParaRPr sz="3200"/>
          </a:p>
          <a:p>
            <a:pPr marL="530860">
              <a:lnSpc>
                <a:spcPct val="100000"/>
              </a:lnSpc>
              <a:spcBef>
                <a:spcPts val="350"/>
              </a:spcBef>
            </a:pPr>
            <a:r>
              <a:rPr spc="-15" dirty="0"/>
              <a:t>Formula discovery: </a:t>
            </a:r>
            <a:r>
              <a:rPr spc="-5" dirty="0"/>
              <a:t>Genetic</a:t>
            </a:r>
            <a:r>
              <a:rPr spc="50" dirty="0"/>
              <a:t> </a:t>
            </a:r>
            <a:r>
              <a:rPr spc="-20" dirty="0"/>
              <a:t>programming</a:t>
            </a:r>
          </a:p>
          <a:p>
            <a:pPr marL="530860">
              <a:lnSpc>
                <a:spcPct val="100000"/>
              </a:lnSpc>
              <a:spcBef>
                <a:spcPts val="335"/>
              </a:spcBef>
            </a:pPr>
            <a:r>
              <a:rPr spc="-30" dirty="0"/>
              <a:t>Weight </a:t>
            </a:r>
            <a:r>
              <a:rPr spc="-5" dirty="0"/>
              <a:t>learning:</a:t>
            </a:r>
            <a:r>
              <a:rPr spc="5" dirty="0"/>
              <a:t> </a:t>
            </a:r>
            <a:r>
              <a:rPr spc="-15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193394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82000" cy="11731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So What Is Machine Learning?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Automating automation</a:t>
            </a:r>
          </a:p>
          <a:p>
            <a:pPr eaLnBrk="1" hangingPunct="1"/>
            <a:r>
              <a:rPr lang="en-US" altLang="en-US"/>
              <a:t>Getting computers to program themselves</a:t>
            </a:r>
          </a:p>
          <a:p>
            <a:pPr eaLnBrk="1" hangingPunct="1"/>
            <a:r>
              <a:rPr lang="en-US" altLang="en-US"/>
              <a:t>Writing software is the bottleneck</a:t>
            </a:r>
          </a:p>
          <a:p>
            <a:pPr eaLnBrk="1" hangingPunct="1"/>
            <a:r>
              <a:rPr lang="en-US" altLang="en-US"/>
              <a:t>Let the data do the work instead!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305800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  Traditional Programming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 b="1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  Machine Learning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3352800" y="1600200"/>
            <a:ext cx="2667000" cy="1524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Computer</a:t>
            </a:r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2438400" y="2057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2438400" y="27432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6019800" y="22860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1355725" y="1692275"/>
            <a:ext cx="104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Data</a:t>
            </a:r>
          </a:p>
        </p:txBody>
      </p:sp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685800" y="2362200"/>
            <a:ext cx="1739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Program</a:t>
            </a:r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6781800" y="1981200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Output</a:t>
            </a:r>
          </a:p>
        </p:txBody>
      </p:sp>
      <p:sp>
        <p:nvSpPr>
          <p:cNvPr id="8202" name="Rectangle 19"/>
          <p:cNvSpPr>
            <a:spLocks noChangeArrowheads="1"/>
          </p:cNvSpPr>
          <p:nvPr/>
        </p:nvSpPr>
        <p:spPr bwMode="auto">
          <a:xfrm>
            <a:off x="3429000" y="4419600"/>
            <a:ext cx="2667000" cy="1524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Computer</a:t>
            </a:r>
          </a:p>
        </p:txBody>
      </p:sp>
      <p:sp>
        <p:nvSpPr>
          <p:cNvPr id="8203" name="Line 20"/>
          <p:cNvSpPr>
            <a:spLocks noChangeShapeType="1"/>
          </p:cNvSpPr>
          <p:nvPr/>
        </p:nvSpPr>
        <p:spPr bwMode="auto">
          <a:xfrm>
            <a:off x="2514600" y="48768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21"/>
          <p:cNvSpPr>
            <a:spLocks noChangeShapeType="1"/>
          </p:cNvSpPr>
          <p:nvPr/>
        </p:nvSpPr>
        <p:spPr bwMode="auto">
          <a:xfrm>
            <a:off x="2514600" y="55626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22"/>
          <p:cNvSpPr>
            <a:spLocks noChangeShapeType="1"/>
          </p:cNvSpPr>
          <p:nvPr/>
        </p:nvSpPr>
        <p:spPr bwMode="auto">
          <a:xfrm>
            <a:off x="6096000" y="51054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23"/>
          <p:cNvSpPr txBox="1">
            <a:spLocks noChangeArrowheads="1"/>
          </p:cNvSpPr>
          <p:nvPr/>
        </p:nvSpPr>
        <p:spPr bwMode="auto">
          <a:xfrm>
            <a:off x="1431925" y="4511675"/>
            <a:ext cx="104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Data</a:t>
            </a:r>
          </a:p>
        </p:txBody>
      </p:sp>
      <p:sp>
        <p:nvSpPr>
          <p:cNvPr id="8207" name="Text Box 24"/>
          <p:cNvSpPr txBox="1">
            <a:spLocks noChangeArrowheads="1"/>
          </p:cNvSpPr>
          <p:nvPr/>
        </p:nvSpPr>
        <p:spPr bwMode="auto">
          <a:xfrm>
            <a:off x="1066800" y="5257800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Output</a:t>
            </a:r>
          </a:p>
        </p:txBody>
      </p:sp>
      <p:sp>
        <p:nvSpPr>
          <p:cNvPr id="8208" name="Text Box 25"/>
          <p:cNvSpPr txBox="1">
            <a:spLocks noChangeArrowheads="1"/>
          </p:cNvSpPr>
          <p:nvPr/>
        </p:nvSpPr>
        <p:spPr bwMode="auto">
          <a:xfrm>
            <a:off x="6858000" y="4800600"/>
            <a:ext cx="1739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Program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Magic?</a:t>
            </a:r>
            <a:r>
              <a:rPr lang="en-US" altLang="en-US"/>
              <a:t> 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95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/>
              <a:t>No, more like gardening</a:t>
            </a:r>
          </a:p>
          <a:p>
            <a:pPr eaLnBrk="1" hangingPunct="1"/>
            <a:r>
              <a:rPr lang="en-US" altLang="en-US" sz="2800" b="1" dirty="0">
                <a:solidFill>
                  <a:srgbClr val="FFCC00"/>
                </a:solidFill>
              </a:rPr>
              <a:t>Seeds</a:t>
            </a:r>
            <a:r>
              <a:rPr lang="en-US" altLang="en-US" sz="2800" dirty="0"/>
              <a:t> = Algorithms</a:t>
            </a:r>
          </a:p>
          <a:p>
            <a:pPr eaLnBrk="1" hangingPunct="1"/>
            <a:r>
              <a:rPr lang="en-US" altLang="en-US" sz="2800" b="1" dirty="0">
                <a:solidFill>
                  <a:srgbClr val="996633"/>
                </a:solidFill>
              </a:rPr>
              <a:t>Nutrients</a:t>
            </a:r>
            <a:r>
              <a:rPr lang="en-US" altLang="en-US" sz="2800" dirty="0"/>
              <a:t> = Data</a:t>
            </a:r>
          </a:p>
          <a:p>
            <a:pPr eaLnBrk="1" hangingPunct="1"/>
            <a:r>
              <a:rPr lang="en-US" altLang="en-US" sz="2800" b="1" dirty="0">
                <a:solidFill>
                  <a:srgbClr val="FF3300"/>
                </a:solidFill>
              </a:rPr>
              <a:t>Gardener</a:t>
            </a:r>
            <a:r>
              <a:rPr lang="en-US" altLang="en-US" sz="2800" dirty="0"/>
              <a:t> = You</a:t>
            </a:r>
          </a:p>
          <a:p>
            <a:pPr eaLnBrk="1" hangingPunct="1"/>
            <a:r>
              <a:rPr lang="en-US" altLang="en-US" sz="2800" b="1" dirty="0">
                <a:solidFill>
                  <a:srgbClr val="33CC33"/>
                </a:solidFill>
              </a:rPr>
              <a:t>Plants</a:t>
            </a:r>
            <a:r>
              <a:rPr lang="en-US" altLang="en-US" sz="2800" dirty="0"/>
              <a:t> = Programs</a:t>
            </a:r>
          </a:p>
          <a:p>
            <a:pPr marL="0" indent="0" eaLnBrk="1" hangingPunct="1">
              <a:buNone/>
            </a:pPr>
            <a:r>
              <a:rPr lang="en-US" altLang="en-US" sz="2800" i="1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“Most of the knowledge in the world in the future is going to be extracted by machines and will reside in machines.”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—Yann </a:t>
            </a:r>
            <a:r>
              <a:rPr lang="en-US" altLang="en-US" sz="2800" dirty="0" err="1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LeCun</a:t>
            </a:r>
            <a:r>
              <a:rPr lang="en-US" altLang="en-US" sz="28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</a:t>
            </a:r>
            <a:br>
              <a:rPr lang="en-US" altLang="en-US" sz="28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altLang="en-US" sz="28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</a:t>
            </a:r>
            <a:r>
              <a:rPr lang="en-US" altLang="en-US" sz="24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Director of AI </a:t>
            </a:r>
            <a:r>
              <a:rPr lang="en-US" altLang="en-US" sz="2400" dirty="0" err="1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Reseach</a:t>
            </a:r>
            <a:r>
              <a:rPr lang="en-US" altLang="en-US" sz="2400" dirty="0">
                <a:solidFill>
                  <a:srgbClr val="00206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Facebook)</a:t>
            </a:r>
            <a:endParaRPr lang="en-US" altLang="en-US" sz="2800" dirty="0">
              <a:solidFill>
                <a:srgbClr val="00206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9220" name="Picture 6" descr="natural_organic_garden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1575" y="1524000"/>
            <a:ext cx="335121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Sample Applications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/>
              <a:t>Web search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Computational biology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Finance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E-commerce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Space exploration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Robotics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Information extraction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Social networks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Debugging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/>
              <a:t>[Your favorite area]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64996" cy="69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69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EXPORTGUID" val="0ae80b6b-3f86-478e-8d2d-4d2b6c841a8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771</Words>
  <Application>Microsoft Office PowerPoint</Application>
  <PresentationFormat>On-screen Show (4:3)</PresentationFormat>
  <Paragraphs>256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Aparajita</vt:lpstr>
      <vt:lpstr>Arial</vt:lpstr>
      <vt:lpstr>Calibri</vt:lpstr>
      <vt:lpstr>Courier New</vt:lpstr>
      <vt:lpstr>Lucida Sans Unicode</vt:lpstr>
      <vt:lpstr>Tahoma</vt:lpstr>
      <vt:lpstr>Times New Roman</vt:lpstr>
      <vt:lpstr>Trebuchet MS</vt:lpstr>
      <vt:lpstr>Default Design</vt:lpstr>
      <vt:lpstr>Office Theme</vt:lpstr>
      <vt:lpstr>1_Office Theme</vt:lpstr>
      <vt:lpstr>PowerPoint Presentation</vt:lpstr>
      <vt:lpstr>Source Materials</vt:lpstr>
      <vt:lpstr>PowerPoint Presentation</vt:lpstr>
      <vt:lpstr>PowerPoint Presentation</vt:lpstr>
      <vt:lpstr>So What Is Machine Learning?</vt:lpstr>
      <vt:lpstr>PowerPoint Presentation</vt:lpstr>
      <vt:lpstr>Magic? </vt:lpstr>
      <vt:lpstr>Sample Applications</vt:lpstr>
      <vt:lpstr>PowerPoint Presentation</vt:lpstr>
      <vt:lpstr>ML in a Nutshell</vt:lpstr>
      <vt:lpstr>PowerPoint Presentation</vt:lpstr>
      <vt:lpstr>Five tribes of machine learning</vt:lpstr>
      <vt:lpstr>PowerPoint Presentation</vt:lpstr>
      <vt:lpstr>Addition</vt:lpstr>
      <vt:lpstr>Deduction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Congratulations! Movies  we think You will</vt:lpstr>
      <vt:lpstr>ML in a Nutshell</vt:lpstr>
      <vt:lpstr>Representation</vt:lpstr>
      <vt:lpstr>Evaluation</vt:lpstr>
      <vt:lpstr>Optimization</vt:lpstr>
      <vt:lpstr>Types of Learning</vt:lpstr>
      <vt:lpstr>PowerPoint Presentation</vt:lpstr>
      <vt:lpstr>Combining ensembles</vt:lpstr>
      <vt:lpstr>Representation</vt:lpstr>
    </vt:vector>
  </TitlesOfParts>
  <Company>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Pedro Domingos</dc:creator>
  <cp:lastModifiedBy>Stucki, David</cp:lastModifiedBy>
  <cp:revision>28</cp:revision>
  <dcterms:created xsi:type="dcterms:W3CDTF">2006-07-07T21:16:18Z</dcterms:created>
  <dcterms:modified xsi:type="dcterms:W3CDTF">2017-04-17T12:48:38Z</dcterms:modified>
</cp:coreProperties>
</file>