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4" r:id="rId6"/>
    <p:sldId id="265" r:id="rId7"/>
    <p:sldId id="263" r:id="rId8"/>
  </p:sldIdLst>
  <p:sldSz cx="9144000" cy="6858000" type="screen4x3"/>
  <p:notesSz cx="7010400" cy="9296400"/>
  <p:embeddedFontLst>
    <p:embeddedFont>
      <p:font typeface="Monotype Sorts" panose="01010601010101010101" pitchFamily="2" charset="2"/>
      <p:regular r:id="rId11"/>
    </p:embeddedFont>
    <p:embeddedFont>
      <p:font typeface="ZapfDingbats BT" panose="05020102010704020609"/>
      <p:regular r:id="rId12"/>
    </p:embeddedFont>
  </p:embeddedFontLst>
  <p:custShowLst>
    <p:custShow name="FirstLecture" id="0">
      <p:sldLst>
        <p:sld r:id="rId2"/>
        <p:sld r:id="rId3"/>
        <p:sld r:id="rId4"/>
        <p:sld r:id="rId8"/>
        <p:sld r:id="rId4"/>
        <p:sld r:id="rId5"/>
        <p:sld r:id="rId6"/>
        <p:sld r:id="rId7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39" autoAdjust="0"/>
    <p:restoredTop sz="67598" autoAdjust="0"/>
  </p:normalViewPr>
  <p:slideViewPr>
    <p:cSldViewPr>
      <p:cViewPr varScale="1">
        <p:scale>
          <a:sx n="67" d="100"/>
          <a:sy n="67" d="100"/>
        </p:scale>
        <p:origin x="9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093E323-2ABD-44BF-BC7A-182ECDF013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8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49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/>
          <a:lstStyle/>
          <a:p>
            <a:r>
              <a:rPr lang="en-US"/>
              <a:t>For more information about this view of computers, see John Haugeland, “What is Mind Design?”, in Mind Design II, MIT press, 1997, pp. 8-15.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90BE4E-FDBD-47DF-BB27-FF5472CE2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CA06F-BB2B-4FD8-B592-263855471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287F1-2320-4DD1-AF9A-2D98DF9AC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41425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79825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8825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2BD7EF-4943-4D02-AC5F-CB38CB4D1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43AA4-290D-4FE8-8D50-F778E2660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49D5D-EC88-4F9E-86C1-F4EA3F127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4035-B13E-4942-8579-6A1586750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EF1DE-5C15-46D2-A1EE-9D93AABAE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7F03-A8A6-4060-9DEF-47B41A9F9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653D4-AEA0-4D05-B535-60C22AF07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3C659-EEFB-417F-AAA5-BE37F96AA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552C7-DA70-45BF-9509-68E45EAC4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4B6737-5CA5-4E1E-8F12-492B329239F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304800"/>
            <a:ext cx="7772400" cy="914400"/>
          </a:xfrm>
        </p:spPr>
        <p:txBody>
          <a:bodyPr/>
          <a:lstStyle/>
          <a:p>
            <a:r>
              <a:rPr lang="en-US" dirty="0" smtClean="0"/>
              <a:t>Philosophy of Computing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25" y="1295400"/>
            <a:ext cx="7772400" cy="5334000"/>
          </a:xfrm>
        </p:spPr>
        <p:txBody>
          <a:bodyPr/>
          <a:lstStyle/>
          <a:p>
            <a:r>
              <a:rPr lang="en-US"/>
              <a:t>Computers are ‘Automatic Formal Systems’</a:t>
            </a:r>
          </a:p>
          <a:p>
            <a:r>
              <a:rPr lang="en-US"/>
              <a:t>A ‘Formal System’ is like a game in which tokens are manipulated according to definite rules, in order to see what configurations can be obtained. I.e., they are</a:t>
            </a:r>
          </a:p>
          <a:p>
            <a:pPr lvl="1"/>
            <a:r>
              <a:rPr lang="en-US"/>
              <a:t>Token-manipulation systems</a:t>
            </a:r>
          </a:p>
          <a:p>
            <a:pPr lvl="1"/>
            <a:r>
              <a:rPr lang="en-US"/>
              <a:t>Digital</a:t>
            </a:r>
          </a:p>
          <a:p>
            <a:pPr lvl="1"/>
            <a:r>
              <a:rPr lang="en-US"/>
              <a:t>Medium independent</a:t>
            </a:r>
          </a:p>
          <a:p>
            <a:r>
              <a:rPr lang="en-US"/>
              <a:t>Not all formal systems are games and not all games are formal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228600"/>
            <a:ext cx="7772400" cy="1143000"/>
          </a:xfrm>
        </p:spPr>
        <p:txBody>
          <a:bodyPr/>
          <a:lstStyle/>
          <a:p>
            <a:r>
              <a:rPr lang="en-US"/>
              <a:t>Token-Manipulation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25" y="1371600"/>
            <a:ext cx="7772400" cy="4724400"/>
          </a:xfrm>
        </p:spPr>
        <p:txBody>
          <a:bodyPr/>
          <a:lstStyle/>
          <a:p>
            <a:r>
              <a:rPr lang="en-US"/>
              <a:t>Components</a:t>
            </a:r>
          </a:p>
          <a:p>
            <a:pPr lvl="1"/>
            <a:r>
              <a:rPr lang="en-US"/>
              <a:t>a set of types of formal tokens or pieces</a:t>
            </a:r>
          </a:p>
          <a:p>
            <a:pPr lvl="1"/>
            <a:r>
              <a:rPr lang="en-US"/>
              <a:t>one or more allowable starting positions</a:t>
            </a:r>
          </a:p>
          <a:p>
            <a:pPr lvl="1"/>
            <a:r>
              <a:rPr lang="en-US"/>
              <a:t>a set of formal rules specifying how arrangements of tokens may or must be changed into others</a:t>
            </a:r>
          </a:p>
          <a:p>
            <a:r>
              <a:rPr lang="en-US"/>
              <a:t>Self-contained</a:t>
            </a:r>
          </a:p>
          <a:p>
            <a:r>
              <a:rPr lang="en-US"/>
              <a:t>Rules have a ‘local’ perspective:</a:t>
            </a:r>
            <a:br>
              <a:rPr lang="en-US"/>
            </a:br>
            <a:r>
              <a:rPr lang="en-US"/>
              <a:t>		current </a:t>
            </a:r>
            <a:r>
              <a:rPr lang="en-US">
                <a:cs typeface="Times New Roman" pitchFamily="18" charset="0"/>
                <a:sym typeface="ZapfDingbats BT" pitchFamily="18" charset="2"/>
              </a:rPr>
              <a:t></a:t>
            </a:r>
            <a:r>
              <a:rPr lang="en-US"/>
              <a:t>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609600"/>
            <a:ext cx="7772400" cy="762000"/>
          </a:xfrm>
        </p:spPr>
        <p:txBody>
          <a:bodyPr/>
          <a:lstStyle/>
          <a:p>
            <a:r>
              <a:rPr lang="en-US"/>
              <a:t>Digital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25" y="1524000"/>
            <a:ext cx="7772400" cy="4572000"/>
          </a:xfrm>
        </p:spPr>
        <p:txBody>
          <a:bodyPr/>
          <a:lstStyle/>
          <a:p>
            <a:r>
              <a:rPr lang="en-US" sz="2800" dirty="0"/>
              <a:t>A process that </a:t>
            </a:r>
            <a:r>
              <a:rPr lang="en-US" sz="2800" i="1" dirty="0"/>
              <a:t>makes</a:t>
            </a:r>
            <a:r>
              <a:rPr lang="en-US" sz="2800" dirty="0"/>
              <a:t> things and then later </a:t>
            </a:r>
            <a:r>
              <a:rPr lang="en-US" sz="2800" i="1" dirty="0"/>
              <a:t>identifies</a:t>
            </a:r>
            <a:r>
              <a:rPr lang="en-US" sz="2800" dirty="0"/>
              <a:t> what was made is </a:t>
            </a:r>
            <a:r>
              <a:rPr lang="en-US" sz="2800" dirty="0">
                <a:solidFill>
                  <a:schemeClr val="bg2"/>
                </a:solidFill>
              </a:rPr>
              <a:t>digital</a:t>
            </a:r>
            <a:r>
              <a:rPr lang="en-US" sz="2800" dirty="0"/>
              <a:t> if it is positive and reliable.</a:t>
            </a:r>
          </a:p>
          <a:p>
            <a:r>
              <a:rPr lang="en-US" sz="2800" dirty="0"/>
              <a:t>It is </a:t>
            </a:r>
            <a:r>
              <a:rPr lang="en-US" sz="2800" dirty="0">
                <a:solidFill>
                  <a:schemeClr val="bg2"/>
                </a:solidFill>
              </a:rPr>
              <a:t>positive</a:t>
            </a:r>
            <a:r>
              <a:rPr lang="en-US" sz="2800" dirty="0"/>
              <a:t> if the </a:t>
            </a:r>
            <a:r>
              <a:rPr lang="en-US" sz="2800" dirty="0" smtClean="0"/>
              <a:t>re-identification </a:t>
            </a:r>
            <a:r>
              <a:rPr lang="en-US" sz="2800" dirty="0"/>
              <a:t>can be </a:t>
            </a:r>
            <a:r>
              <a:rPr lang="en-US" sz="2800" i="1" dirty="0"/>
              <a:t>absolutely perfect</a:t>
            </a:r>
            <a:r>
              <a:rPr lang="en-US" sz="2800" dirty="0"/>
              <a:t>.</a:t>
            </a:r>
          </a:p>
          <a:p>
            <a:r>
              <a:rPr lang="en-US" sz="2800" dirty="0"/>
              <a:t>A positive technique is </a:t>
            </a:r>
            <a:r>
              <a:rPr lang="en-US" sz="2800" dirty="0">
                <a:solidFill>
                  <a:schemeClr val="bg2"/>
                </a:solidFill>
              </a:rPr>
              <a:t>reliable</a:t>
            </a:r>
            <a:r>
              <a:rPr lang="en-US" sz="2800" dirty="0"/>
              <a:t> if it not only can be perfect, but almost always is.</a:t>
            </a:r>
          </a:p>
          <a:p>
            <a:pPr lvl="1"/>
            <a:r>
              <a:rPr lang="en-US" sz="2400" dirty="0"/>
              <a:t>chess, tic-tac-toe, go, checkers</a:t>
            </a:r>
          </a:p>
          <a:p>
            <a:pPr lvl="1">
              <a:buFontTx/>
              <a:buNone/>
            </a:pPr>
            <a:r>
              <a:rPr lang="en-US" sz="2400" dirty="0"/>
              <a:t>	vs.</a:t>
            </a:r>
          </a:p>
          <a:p>
            <a:pPr lvl="1"/>
            <a:r>
              <a:rPr lang="en-US" sz="2400" dirty="0"/>
              <a:t>baseball, billiards, </a:t>
            </a:r>
            <a:r>
              <a:rPr lang="en-US" sz="2400" dirty="0" err="1"/>
              <a:t>tiddly</a:t>
            </a:r>
            <a:r>
              <a:rPr lang="en-US" sz="2400" dirty="0"/>
              <a:t>-winks, marbles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381000"/>
            <a:ext cx="7772400" cy="685800"/>
          </a:xfrm>
        </p:spPr>
        <p:txBody>
          <a:bodyPr/>
          <a:lstStyle/>
          <a:p>
            <a:r>
              <a:rPr lang="en-US"/>
              <a:t>Medium Independence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25" y="1295400"/>
            <a:ext cx="7772400" cy="5334000"/>
          </a:xfrm>
        </p:spPr>
        <p:txBody>
          <a:bodyPr/>
          <a:lstStyle/>
          <a:p>
            <a:r>
              <a:rPr lang="en-US" sz="2800"/>
              <a:t>Form, or structure, is what defines a formal system.</a:t>
            </a:r>
          </a:p>
          <a:p>
            <a:r>
              <a:rPr lang="en-US" sz="2800"/>
              <a:t>Its substance, or material, is irrelevant insofar as it supports the requisite form.</a:t>
            </a:r>
          </a:p>
          <a:p>
            <a:r>
              <a:rPr lang="en-US" sz="2800"/>
              <a:t>Chess</a:t>
            </a:r>
          </a:p>
          <a:p>
            <a:pPr lvl="1"/>
            <a:r>
              <a:rPr lang="en-US" sz="2400"/>
              <a:t>Can be played with pieces of wood, plastic, ivory, patterns of light on a video monitor, sand-drawings, even helicopters on skyscrapers;</a:t>
            </a:r>
          </a:p>
          <a:p>
            <a:pPr lvl="1"/>
            <a:r>
              <a:rPr lang="en-US" sz="2400"/>
              <a:t>but not frogs, shapes traced in water, or mountains.</a:t>
            </a:r>
          </a:p>
          <a:p>
            <a:r>
              <a:rPr lang="en-US" sz="2800"/>
              <a:t>Fire, food, electrical circuits, billiards, baseball are not independent of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Formal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formal system that “moves” by itself.</a:t>
            </a:r>
          </a:p>
          <a:p>
            <a:pPr>
              <a:lnSpc>
                <a:spcPct val="90000"/>
              </a:lnSpc>
            </a:pPr>
            <a:r>
              <a:rPr lang="en-US"/>
              <a:t>A physical device or machine that</a:t>
            </a:r>
          </a:p>
          <a:p>
            <a:pPr lvl="1">
              <a:lnSpc>
                <a:spcPct val="90000"/>
              </a:lnSpc>
            </a:pPr>
            <a:r>
              <a:rPr lang="en-US"/>
              <a:t>has configurations and states which can be regarded as tokens and arrangements of some formal system, and</a:t>
            </a:r>
          </a:p>
          <a:p>
            <a:pPr lvl="1">
              <a:lnSpc>
                <a:spcPct val="90000"/>
              </a:lnSpc>
            </a:pPr>
            <a:r>
              <a:rPr lang="en-US"/>
              <a:t>in its normal operation it automatically manipulates these tokens in accord with the rules of that system.</a:t>
            </a:r>
          </a:p>
          <a:p>
            <a:pPr>
              <a:lnSpc>
                <a:spcPct val="90000"/>
              </a:lnSpc>
            </a:pPr>
            <a:r>
              <a:rPr lang="en-US"/>
              <a:t>E.g., a Computer!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304800"/>
            <a:ext cx="7772400" cy="762000"/>
          </a:xfrm>
        </p:spPr>
        <p:txBody>
          <a:bodyPr/>
          <a:lstStyle/>
          <a:p>
            <a:r>
              <a:rPr lang="en-US"/>
              <a:t>Implementation and Universality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25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most basic idea of computer science: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chemeClr val="bg2"/>
                </a:solidFill>
              </a:rPr>
              <a:t>“You can use one automatic formal</a:t>
            </a:r>
            <a:br>
              <a:rPr lang="en-US">
                <a:solidFill>
                  <a:schemeClr val="bg2"/>
                </a:solidFill>
              </a:rPr>
            </a:br>
            <a:r>
              <a:rPr lang="en-US">
                <a:solidFill>
                  <a:schemeClr val="bg2"/>
                </a:solidFill>
              </a:rPr>
              <a:t>system to </a:t>
            </a:r>
            <a:r>
              <a:rPr lang="en-US" i="1">
                <a:solidFill>
                  <a:schemeClr val="bg2"/>
                </a:solidFill>
              </a:rPr>
              <a:t>implement</a:t>
            </a:r>
            <a:r>
              <a:rPr lang="en-US">
                <a:solidFill>
                  <a:schemeClr val="bg2"/>
                </a:solidFill>
              </a:rPr>
              <a:t> another.”</a:t>
            </a:r>
          </a:p>
          <a:p>
            <a:pPr>
              <a:lnSpc>
                <a:spcPct val="90000"/>
              </a:lnSpc>
            </a:pPr>
            <a:r>
              <a:rPr lang="en-US"/>
              <a:t>This is what </a:t>
            </a:r>
            <a:r>
              <a:rPr lang="en-US" i="1"/>
              <a:t>programming</a:t>
            </a:r>
            <a:r>
              <a:rPr lang="en-US"/>
              <a:t> is!</a:t>
            </a:r>
          </a:p>
          <a:p>
            <a:pPr>
              <a:lnSpc>
                <a:spcPct val="90000"/>
              </a:lnSpc>
            </a:pPr>
            <a:r>
              <a:rPr lang="en-US"/>
              <a:t>One computer implements another when:</a:t>
            </a:r>
          </a:p>
          <a:p>
            <a:pPr lvl="1">
              <a:lnSpc>
                <a:spcPct val="90000"/>
              </a:lnSpc>
            </a:pPr>
            <a:r>
              <a:rPr lang="en-US"/>
              <a:t>some configurations of tokens and positions of the former can be regarded as the tokens and positions of the latter, and</a:t>
            </a:r>
          </a:p>
          <a:p>
            <a:pPr lvl="1">
              <a:lnSpc>
                <a:spcPct val="90000"/>
              </a:lnSpc>
            </a:pPr>
            <a:r>
              <a:rPr lang="en-US"/>
              <a:t>as the former follows its own rules, it automatically manipulates those tokens of the latter in accord with the latter’s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4125" y="1981200"/>
            <a:ext cx="3810000" cy="4572000"/>
          </a:xfrm>
        </p:spPr>
        <p:txBody>
          <a:bodyPr/>
          <a:lstStyle/>
          <a:p>
            <a:r>
              <a:rPr lang="en-US" sz="2800"/>
              <a:t>Assume the board is 8” square</a:t>
            </a:r>
          </a:p>
          <a:p>
            <a:r>
              <a:rPr lang="en-US" sz="2800"/>
              <a:t>Place a penny exactly 4.0747 inches from the bottom and 1.9761 inches from the left</a:t>
            </a:r>
          </a:p>
          <a:p>
            <a:r>
              <a:rPr lang="en-US" sz="2800"/>
              <a:t>Place a penny in the fourth rank (row) and second file (column).</a:t>
            </a:r>
          </a:p>
          <a:p>
            <a:pPr>
              <a:buFont typeface="Monotype Sorts" pitchFamily="2" charset="2"/>
              <a:buNone/>
            </a:pPr>
            <a:endParaRPr lang="en-US" sz="2800"/>
          </a:p>
        </p:txBody>
      </p:sp>
      <p:pic>
        <p:nvPicPr>
          <p:cNvPr id="17413" name="Picture 5" descr="D:\Documents and Settings\DStucki\Application Data\Microsoft\Media Catalog\clip0000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6525" y="2133600"/>
            <a:ext cx="3810000" cy="3810000"/>
          </a:xfrm>
        </p:spPr>
      </p:pic>
      <p:pic>
        <p:nvPicPr>
          <p:cNvPr id="17417" name="Picture 9" descr="D:\Documents and Settings\DStucki\Desktop\penn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3568700"/>
            <a:ext cx="500063" cy="471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H:\DStucki\Profile\My Documents\C SC 160\Slack\Ch 01 - DJS.ppt</Template>
  <TotalTime>8017</TotalTime>
  <Words>393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Times New Roman</vt:lpstr>
      <vt:lpstr>Monotype Sorts</vt:lpstr>
      <vt:lpstr>ZapfDingbats BT</vt:lpstr>
      <vt:lpstr>Default Design</vt:lpstr>
      <vt:lpstr>Philosophy of Computing</vt:lpstr>
      <vt:lpstr>Token-Manipulation Systems</vt:lpstr>
      <vt:lpstr>Digital Systems</vt:lpstr>
      <vt:lpstr>Medium Independence</vt:lpstr>
      <vt:lpstr>Automatic Formal Systems</vt:lpstr>
      <vt:lpstr>Implementation and Universality</vt:lpstr>
      <vt:lpstr>Chess</vt:lpstr>
      <vt:lpstr>FirstLecture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SC 160 Software Development, Using Components</dc:title>
  <dc:creator>dstucki</dc:creator>
  <cp:lastModifiedBy>dstucki</cp:lastModifiedBy>
  <cp:revision>44</cp:revision>
  <dcterms:created xsi:type="dcterms:W3CDTF">1995-06-07T18:30:44Z</dcterms:created>
  <dcterms:modified xsi:type="dcterms:W3CDTF">2015-02-02T13:21:44Z</dcterms:modified>
</cp:coreProperties>
</file>