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19"/>
  </p:notesMasterIdLst>
  <p:sldIdLst>
    <p:sldId id="256" r:id="rId2"/>
    <p:sldId id="290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63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ynchro LET" pitchFamily="2" charset="0"/>
      <p:regular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LcdD" panose="04040604020B02020304" pitchFamily="8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46" autoAdjust="0"/>
  </p:normalViewPr>
  <p:slideViewPr>
    <p:cSldViewPr snapToGrid="0" snapToObjects="1">
      <p:cViewPr varScale="1">
        <p:scale>
          <a:sx n="78" d="100"/>
          <a:sy n="78" d="100"/>
        </p:scale>
        <p:origin x="2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79A57-F813-4DB9-A828-94C1BC771BB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A4F63-CB73-4269-AA93-CAF70881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6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4F63-CB73-4269-AA93-CAF70881F3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4F63-CB73-4269-AA93-CAF70881F3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1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4F63-CB73-4269-AA93-CAF70881F3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March 10,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March 10,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655"/>
            <a:ext cx="9144000" cy="4114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5239"/>
            <a:ext cx="7848600" cy="1918416"/>
          </a:xfrm>
        </p:spPr>
        <p:txBody>
          <a:bodyPr/>
          <a:lstStyle/>
          <a:p>
            <a:r>
              <a:rPr lang="en-US" sz="6600" dirty="0" err="1" smtClean="0">
                <a:latin typeface="LcdD" panose="04040604020B02020304" pitchFamily="82" charset="0"/>
                <a:cs typeface="Synchro LET"/>
              </a:rPr>
              <a:t>Cryptarithmetic</a:t>
            </a:r>
            <a:r>
              <a:rPr lang="en-US" sz="6600" dirty="0" smtClean="0">
                <a:latin typeface="LcdD" panose="04040604020B02020304" pitchFamily="82" charset="0"/>
                <a:cs typeface="Synchro LET"/>
              </a:rPr>
              <a:t> </a:t>
            </a:r>
            <a:br>
              <a:rPr lang="en-US" sz="6600" dirty="0" smtClean="0">
                <a:latin typeface="LcdD" panose="04040604020B02020304" pitchFamily="82" charset="0"/>
                <a:cs typeface="Synchro LET"/>
              </a:rPr>
            </a:br>
            <a:r>
              <a:rPr lang="en-US" sz="6600" dirty="0" smtClean="0">
                <a:solidFill>
                  <a:schemeClr val="tx1"/>
                </a:solidFill>
                <a:latin typeface="LcdD" panose="04040604020B02020304" pitchFamily="82" charset="0"/>
                <a:cs typeface="Synchro LET"/>
              </a:rPr>
              <a:t>AND</a:t>
            </a:r>
            <a:r>
              <a:rPr lang="en-US" sz="6600" dirty="0" smtClean="0">
                <a:latin typeface="LcdD" panose="04040604020B02020304" pitchFamily="82" charset="0"/>
                <a:cs typeface="Synchro LET"/>
              </a:rPr>
              <a:t> </a:t>
            </a:r>
            <a:r>
              <a:rPr lang="en-US" sz="6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LcdD" panose="04040604020B02020304" pitchFamily="82" charset="0"/>
                <a:cs typeface="Synchro LET"/>
              </a:rPr>
              <a:t>logic</a:t>
            </a:r>
            <a:endParaRPr lang="en-US" sz="6600" dirty="0">
              <a:solidFill>
                <a:schemeClr val="tx1">
                  <a:lumMod val="90000"/>
                  <a:lumOff val="10000"/>
                </a:schemeClr>
              </a:solidFill>
              <a:latin typeface="LcdD" panose="04040604020B02020304" pitchFamily="82" charset="0"/>
              <a:cs typeface="Synchro LE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65" y="4865114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Corbel"/>
                <a:cs typeface="Corbel"/>
              </a:rPr>
              <a:t>INST 4200</a:t>
            </a:r>
          </a:p>
          <a:p>
            <a:r>
              <a:rPr lang="en-US" sz="2800" dirty="0" smtClean="0">
                <a:solidFill>
                  <a:srgbClr val="92D050"/>
                </a:solidFill>
                <a:latin typeface="Corbel"/>
                <a:cs typeface="Corbel"/>
              </a:rPr>
              <a:t>David J Stucki</a:t>
            </a:r>
          </a:p>
          <a:p>
            <a:r>
              <a:rPr lang="en-US" sz="2800" dirty="0" smtClean="0">
                <a:solidFill>
                  <a:srgbClr val="92D050"/>
                </a:solidFill>
                <a:latin typeface="Corbel"/>
                <a:cs typeface="Corbel"/>
              </a:rPr>
              <a:t>Spring 2015</a:t>
            </a:r>
            <a:endParaRPr lang="en-US" sz="2800" dirty="0">
              <a:solidFill>
                <a:srgbClr val="92D050"/>
              </a:solidFill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2523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latin typeface="LcdD" panose="04040604020B02020304" pitchFamily="82" charset="0"/>
              </a:rPr>
              <a:t>Cryptarithmetic</a:t>
            </a:r>
            <a:r>
              <a:rPr lang="en-US" sz="6000" dirty="0">
                <a:latin typeface="LcdD" panose="04040604020B02020304" pitchFamily="82" charset="0"/>
              </a:rPr>
              <a:t> puzzles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	   </a:t>
            </a:r>
            <a:r>
              <a:rPr lang="en-US" altLang="en-US" sz="3700" dirty="0" smtClean="0"/>
              <a:t> 	7 3 4</a:t>
            </a:r>
            <a:endParaRPr lang="en-US" altLang="en-US" sz="3700" dirty="0"/>
          </a:p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   + </a:t>
            </a:r>
            <a:r>
              <a:rPr lang="en-US" altLang="en-US" sz="3700" dirty="0" smtClean="0"/>
              <a:t>	7 3 4 </a:t>
            </a:r>
            <a:endParaRPr lang="en-US" altLang="en-US" sz="3700" dirty="0"/>
          </a:p>
          <a:p>
            <a:pPr>
              <a:buNone/>
              <a:tabLst>
                <a:tab pos="692150" algn="l"/>
              </a:tabLst>
            </a:pPr>
            <a:r>
              <a:rPr lang="en-US" altLang="en-US" sz="3700" dirty="0"/>
              <a:t>   	</a:t>
            </a:r>
            <a:r>
              <a:rPr lang="en-US" altLang="en-US" sz="3700" dirty="0" smtClean="0"/>
              <a:t>1 4 6 8</a:t>
            </a:r>
            <a:endParaRPr lang="en-US" altLang="en-US" dirty="0"/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How can we use our knowledge of arithmetic to solve this?</a:t>
            </a:r>
          </a:p>
          <a:p>
            <a:pPr lvl="1">
              <a:buNone/>
            </a:pPr>
            <a:r>
              <a:rPr lang="en-US" altLang="en-US" dirty="0" smtClean="0"/>
              <a:t>For example, what do we know about F?</a:t>
            </a:r>
          </a:p>
          <a:p>
            <a:pPr lvl="1">
              <a:buNone/>
            </a:pPr>
            <a:r>
              <a:rPr lang="en-US" altLang="en-US" dirty="0" smtClean="0"/>
              <a:t>What does that tell us about T?</a:t>
            </a:r>
          </a:p>
          <a:p>
            <a:pPr lvl="1">
              <a:buNone/>
            </a:pPr>
            <a:r>
              <a:rPr lang="en-US" altLang="en-US" dirty="0" smtClean="0"/>
              <a:t>Let’s try some values for O…</a:t>
            </a:r>
          </a:p>
          <a:p>
            <a:pPr lvl="2">
              <a:buNone/>
            </a:pPr>
            <a:r>
              <a:rPr lang="en-US" altLang="en-US" dirty="0" smtClean="0"/>
              <a:t>2?</a:t>
            </a:r>
            <a:r>
              <a:rPr lang="en-US" altLang="en-US" dirty="0"/>
              <a:t> 	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NOPE</a:t>
            </a:r>
            <a:endParaRPr lang="en-US" altLang="en-US" dirty="0" smtClean="0"/>
          </a:p>
          <a:p>
            <a:pPr lvl="2">
              <a:buNone/>
            </a:pPr>
            <a:r>
              <a:rPr lang="en-US" altLang="en-US" dirty="0" smtClean="0"/>
              <a:t>4?	</a:t>
            </a:r>
            <a:r>
              <a:rPr lang="en-US" altLang="en-US" b="1" dirty="0" smtClean="0">
                <a:solidFill>
                  <a:schemeClr val="bg2">
                    <a:lumMod val="50000"/>
                  </a:schemeClr>
                </a:solidFill>
              </a:rPr>
              <a:t>YUP!!!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1470" y="2891481"/>
            <a:ext cx="2038865" cy="12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656491"/>
            <a:ext cx="3546389" cy="1940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values for the variables F, O, R, T, U, &amp; W </a:t>
            </a:r>
            <a:br>
              <a:rPr lang="en-US" dirty="0" smtClean="0"/>
            </a:br>
            <a:r>
              <a:rPr lang="en-US" dirty="0" smtClean="0"/>
              <a:t>so that the formula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variable has to have a unique single-digit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Neither T nor F can be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cdD" panose="04040604020B02020304" pitchFamily="82" charset="0"/>
              </a:rPr>
              <a:t>Prolog </a:t>
            </a:r>
            <a:r>
              <a:rPr lang="en-US" dirty="0" err="1" smtClean="0">
                <a:latin typeface="LcdD" panose="04040604020B02020304" pitchFamily="82" charset="0"/>
              </a:rPr>
              <a:t>Cryptarithmetic</a:t>
            </a:r>
            <a:endParaRPr lang="en-US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53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Prolog can’t reason through the problem like we just did…</a:t>
            </a:r>
          </a:p>
          <a:p>
            <a:r>
              <a:rPr lang="en-US" dirty="0" smtClean="0"/>
              <a:t>We need to capture a set of rules that define all the constraints on the variables—these rules will be based on arithmetic: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(O + O) mod 10 = R		(O + O) / 10 = </a:t>
            </a:r>
            <a:r>
              <a:rPr lang="en-US" dirty="0" smtClean="0">
                <a:sym typeface="Symbol" panose="05050102010706020507" pitchFamily="18" charset="2"/>
              </a:rPr>
              <a:t>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(W + W + </a:t>
            </a:r>
            <a:r>
              <a:rPr lang="en-US" dirty="0" smtClean="0">
                <a:sym typeface="Symbol" panose="05050102010706020507" pitchFamily="18" charset="2"/>
              </a:rPr>
              <a:t>) </a:t>
            </a:r>
            <a:r>
              <a:rPr lang="en-US" dirty="0" smtClean="0"/>
              <a:t>mod 10 = U	(W + W + </a:t>
            </a:r>
            <a:r>
              <a:rPr lang="en-US" dirty="0">
                <a:sym typeface="Symbol" panose="05050102010706020507" pitchFamily="18" charset="2"/>
              </a:rPr>
              <a:t></a:t>
            </a:r>
            <a:r>
              <a:rPr lang="en-US" dirty="0" smtClean="0"/>
              <a:t>) / 10 =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(T + T + </a:t>
            </a:r>
            <a:r>
              <a:rPr lang="en-US" dirty="0" smtClean="0">
                <a:sym typeface="Symbol" panose="05050102010706020507" pitchFamily="18" charset="2"/>
              </a:rPr>
              <a:t>) mod 10 = O	(T + T + 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dirty="0" smtClean="0">
                <a:sym typeface="Symbol" panose="05050102010706020507" pitchFamily="18" charset="2"/>
              </a:rPr>
              <a:t>) / 10 = F</a:t>
            </a:r>
          </a:p>
          <a:p>
            <a:endParaRPr lang="en-US" dirty="0" smtClean="0"/>
          </a:p>
          <a:p>
            <a:r>
              <a:rPr lang="en-US" dirty="0" smtClean="0"/>
              <a:t>Based on these rules, and our previous rules that the variables have to have unique values and have to be digits, we can build a prolog knowledge base to solve the problem.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389" y="483972"/>
            <a:ext cx="1353580" cy="11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cdD" panose="04040604020B02020304" pitchFamily="82" charset="0"/>
              </a:rPr>
              <a:t>Prolog </a:t>
            </a:r>
            <a:r>
              <a:rPr lang="en-US" dirty="0" err="1" smtClean="0">
                <a:latin typeface="LcdD" panose="04040604020B02020304" pitchFamily="82" charset="0"/>
              </a:rPr>
              <a:t>Cryptarithmetic</a:t>
            </a:r>
            <a:endParaRPr lang="en-US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550876" cy="51342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solutions(F, O, R, T, U, W) :-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uniq_digits</a:t>
            </a:r>
            <a:r>
              <a:rPr lang="en-US" dirty="0" smtClean="0"/>
              <a:t>(F, O, R, T, U, W), F &gt; 0, T &gt; 0,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 is (O + O) mod 10, Alpha is (O + O) // 10,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 is (</a:t>
            </a:r>
            <a:r>
              <a:rPr lang="en-US" dirty="0" err="1" smtClean="0"/>
              <a:t>W+W+Alpha</a:t>
            </a:r>
            <a:r>
              <a:rPr lang="en-US" dirty="0" smtClean="0"/>
              <a:t>) mod 10, Beta is (</a:t>
            </a:r>
            <a:r>
              <a:rPr lang="en-US" dirty="0" err="1" smtClean="0"/>
              <a:t>W+W+Alpha</a:t>
            </a:r>
            <a:r>
              <a:rPr lang="en-US" dirty="0" smtClean="0"/>
              <a:t>) // 10,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 is (</a:t>
            </a:r>
            <a:r>
              <a:rPr lang="en-US" dirty="0" err="1" smtClean="0"/>
              <a:t>T+T+Beta</a:t>
            </a:r>
            <a:r>
              <a:rPr lang="en-US" dirty="0" smtClean="0"/>
              <a:t>) mod 10, F is (</a:t>
            </a:r>
            <a:r>
              <a:rPr lang="en-US" dirty="0" err="1" smtClean="0"/>
              <a:t>T+T+Beta</a:t>
            </a:r>
            <a:r>
              <a:rPr lang="en-US" dirty="0" smtClean="0"/>
              <a:t>) // 10.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err="1" smtClean="0"/>
              <a:t>uniq_digits</a:t>
            </a:r>
            <a:r>
              <a:rPr lang="en-US" dirty="0" smtClean="0"/>
              <a:t>(F, O, R, T, U, W) :-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dig(F), dig(O), dig(R), dig(T), dig(U), dig(W),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\+F=O, \+F=R, \+F=T, \+F=U, \+F=W,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\+O=R, \+O=T, \+O=U, \+O=W,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\+R=T, \+R=U, \+R=W,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\+T=U, \+T=W,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\+U=W.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200" dirty="0" smtClean="0"/>
              <a:t>dig(0).</a:t>
            </a:r>
            <a:r>
              <a:rPr lang="en-US" sz="1700" dirty="0" smtClean="0"/>
              <a:t> </a:t>
            </a:r>
            <a:r>
              <a:rPr lang="en-US" sz="2200" dirty="0" smtClean="0"/>
              <a:t>dig(1).</a:t>
            </a:r>
            <a:r>
              <a:rPr lang="en-US" sz="1700" dirty="0" smtClean="0"/>
              <a:t> </a:t>
            </a:r>
            <a:r>
              <a:rPr lang="en-US" sz="2200" dirty="0" smtClean="0"/>
              <a:t>dig(2).</a:t>
            </a:r>
            <a:r>
              <a:rPr lang="en-US" sz="1700" dirty="0" smtClean="0"/>
              <a:t> </a:t>
            </a:r>
            <a:r>
              <a:rPr lang="en-US" sz="2200" dirty="0" smtClean="0"/>
              <a:t>dig(3).</a:t>
            </a:r>
            <a:r>
              <a:rPr lang="en-US" sz="1700" dirty="0" smtClean="0"/>
              <a:t> </a:t>
            </a:r>
            <a:r>
              <a:rPr lang="en-US" sz="2200" dirty="0" smtClean="0"/>
              <a:t>dig(4).</a:t>
            </a:r>
            <a:r>
              <a:rPr lang="en-US" sz="2200" dirty="0"/>
              <a:t> </a:t>
            </a:r>
            <a:r>
              <a:rPr lang="en-US" sz="2200" dirty="0" smtClean="0"/>
              <a:t>dig(5).</a:t>
            </a:r>
            <a:r>
              <a:rPr lang="en-US" sz="2200" dirty="0"/>
              <a:t> </a:t>
            </a:r>
            <a:r>
              <a:rPr lang="en-US" sz="2200" dirty="0" smtClean="0"/>
              <a:t>dig(6).</a:t>
            </a:r>
            <a:r>
              <a:rPr lang="en-US" sz="2200" dirty="0"/>
              <a:t> </a:t>
            </a:r>
            <a:r>
              <a:rPr lang="en-US" sz="2200" dirty="0" smtClean="0"/>
              <a:t>dig(7).</a:t>
            </a:r>
            <a:r>
              <a:rPr lang="en-US" sz="2200" dirty="0"/>
              <a:t> </a:t>
            </a:r>
            <a:r>
              <a:rPr lang="en-US" sz="2200" dirty="0" smtClean="0"/>
              <a:t>dig(8).</a:t>
            </a:r>
            <a:r>
              <a:rPr lang="en-US" sz="2200" dirty="0"/>
              <a:t> </a:t>
            </a:r>
            <a:r>
              <a:rPr lang="en-US" sz="2200" dirty="0" smtClean="0"/>
              <a:t>dig(9).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389" y="483972"/>
            <a:ext cx="1353580" cy="11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cdD" panose="04040604020B02020304" pitchFamily="82" charset="0"/>
              </a:rPr>
              <a:t>Prolog </a:t>
            </a:r>
            <a:r>
              <a:rPr lang="en-US" dirty="0" err="1" smtClean="0">
                <a:latin typeface="LcdD" panose="04040604020B02020304" pitchFamily="82" charset="0"/>
              </a:rPr>
              <a:t>Cryptarithmetic</a:t>
            </a:r>
            <a:endParaRPr lang="en-US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5378"/>
          </a:xfrm>
        </p:spPr>
        <p:txBody>
          <a:bodyPr>
            <a:normAutofit/>
          </a:bodyPr>
          <a:lstStyle/>
          <a:p>
            <a:r>
              <a:rPr lang="en-US" dirty="0" smtClean="0"/>
              <a:t>This solution is not very efficient. Why?</a:t>
            </a:r>
          </a:p>
          <a:p>
            <a:endParaRPr lang="en-US" dirty="0" smtClean="0"/>
          </a:p>
          <a:p>
            <a:r>
              <a:rPr lang="en-US" dirty="0" smtClean="0"/>
              <a:t>Because it tries to find unique values for the variables first, and then checks the other criteria.</a:t>
            </a:r>
          </a:p>
          <a:p>
            <a:endParaRPr lang="en-US" dirty="0" smtClean="0"/>
          </a:p>
          <a:p>
            <a:r>
              <a:rPr lang="en-US" dirty="0" smtClean="0"/>
              <a:t>It would be faster to only check for uniqueness when we have values that satisfy all the other constraints.</a:t>
            </a:r>
          </a:p>
          <a:p>
            <a:endParaRPr lang="en-US" dirty="0"/>
          </a:p>
          <a:p>
            <a:r>
              <a:rPr lang="en-US" dirty="0" smtClean="0"/>
              <a:t>It is also more efficient to check for constraints on a variable as soon as possible after it is introduced.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389" y="483972"/>
            <a:ext cx="1353580" cy="11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cdD" panose="04040604020B02020304" pitchFamily="82" charset="0"/>
              </a:rPr>
              <a:t>Prolog </a:t>
            </a:r>
            <a:r>
              <a:rPr lang="en-US" dirty="0" err="1" smtClean="0">
                <a:latin typeface="LcdD" panose="04040604020B02020304" pitchFamily="82" charset="0"/>
              </a:rPr>
              <a:t>Cryptarithmetic</a:t>
            </a:r>
            <a:endParaRPr lang="en-US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1600199"/>
            <a:ext cx="8736227" cy="51342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solutions(F, O, R, T, U, W) :-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dig(O), R is (O + O) mod 10, Alpha is (O + O) // 10,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dig(W), U is (</a:t>
            </a:r>
            <a:r>
              <a:rPr lang="en-US" dirty="0" err="1" smtClean="0"/>
              <a:t>W+W+Alpha</a:t>
            </a:r>
            <a:r>
              <a:rPr lang="en-US" dirty="0" smtClean="0"/>
              <a:t>) mod 10,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Beta is (</a:t>
            </a:r>
            <a:r>
              <a:rPr lang="en-US" dirty="0" err="1" smtClean="0"/>
              <a:t>W+W+Alpha</a:t>
            </a:r>
            <a:r>
              <a:rPr lang="en-US" dirty="0" smtClean="0"/>
              <a:t>) // 10,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dig(T), T &gt; 0, O is (</a:t>
            </a:r>
            <a:r>
              <a:rPr lang="en-US" dirty="0" err="1" smtClean="0"/>
              <a:t>T+T+Beta</a:t>
            </a:r>
            <a:r>
              <a:rPr lang="en-US" dirty="0" smtClean="0"/>
              <a:t>) mod 10, F is (</a:t>
            </a:r>
            <a:r>
              <a:rPr lang="en-US" dirty="0" err="1" smtClean="0"/>
              <a:t>T+T+Beta</a:t>
            </a:r>
            <a:r>
              <a:rPr lang="en-US" dirty="0" smtClean="0"/>
              <a:t>) // 10,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dig(F), F &gt; 0, </a:t>
            </a:r>
            <a:r>
              <a:rPr lang="en-US" dirty="0" err="1" smtClean="0"/>
              <a:t>uniq_digits</a:t>
            </a:r>
            <a:r>
              <a:rPr lang="en-US" dirty="0" smtClean="0"/>
              <a:t>(F</a:t>
            </a:r>
            <a:r>
              <a:rPr lang="en-US" dirty="0"/>
              <a:t>, O, R, T, U, W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err="1" smtClean="0"/>
              <a:t>uniq_digits</a:t>
            </a:r>
            <a:r>
              <a:rPr lang="en-US" dirty="0" smtClean="0"/>
              <a:t>(F, O, R, T, U, W) :-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dig(F), dig(O), dig(R), dig(T), dig(U), dig(W),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\+F=O, \+F=R, \+F=T, \+F=U, \+F=W,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\+O=R, \+O=T, \+O=U, \+O=W,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\+R=T, \+R=U, \+R=W,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\+T=U, \+T=W,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\+U=W.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200" dirty="0" smtClean="0"/>
              <a:t>dig(0).</a:t>
            </a:r>
            <a:r>
              <a:rPr lang="en-US" sz="1700" dirty="0" smtClean="0"/>
              <a:t> </a:t>
            </a:r>
            <a:r>
              <a:rPr lang="en-US" sz="2200" dirty="0" smtClean="0"/>
              <a:t>dig(1).</a:t>
            </a:r>
            <a:r>
              <a:rPr lang="en-US" sz="1700" dirty="0" smtClean="0"/>
              <a:t> </a:t>
            </a:r>
            <a:r>
              <a:rPr lang="en-US" sz="2200" dirty="0" smtClean="0"/>
              <a:t>dig(2).</a:t>
            </a:r>
            <a:r>
              <a:rPr lang="en-US" sz="1700" dirty="0" smtClean="0"/>
              <a:t> </a:t>
            </a:r>
            <a:r>
              <a:rPr lang="en-US" sz="2200" dirty="0" smtClean="0"/>
              <a:t>dig(3).</a:t>
            </a:r>
            <a:r>
              <a:rPr lang="en-US" sz="1700" dirty="0" smtClean="0"/>
              <a:t> </a:t>
            </a:r>
            <a:r>
              <a:rPr lang="en-US" sz="2200" dirty="0" smtClean="0"/>
              <a:t>dig(4).</a:t>
            </a:r>
            <a:r>
              <a:rPr lang="en-US" sz="2200" dirty="0"/>
              <a:t> </a:t>
            </a:r>
            <a:r>
              <a:rPr lang="en-US" sz="2200" dirty="0" smtClean="0"/>
              <a:t>dig(5).</a:t>
            </a:r>
            <a:r>
              <a:rPr lang="en-US" sz="2200" dirty="0"/>
              <a:t> </a:t>
            </a:r>
            <a:r>
              <a:rPr lang="en-US" sz="2200" dirty="0" smtClean="0"/>
              <a:t>dig(6).</a:t>
            </a:r>
            <a:r>
              <a:rPr lang="en-US" sz="2200" dirty="0"/>
              <a:t> </a:t>
            </a:r>
            <a:r>
              <a:rPr lang="en-US" sz="2200" dirty="0" smtClean="0"/>
              <a:t>dig(7).</a:t>
            </a:r>
            <a:r>
              <a:rPr lang="en-US" sz="2200" dirty="0"/>
              <a:t> </a:t>
            </a:r>
            <a:r>
              <a:rPr lang="en-US" sz="2200" dirty="0" smtClean="0"/>
              <a:t>dig(8).</a:t>
            </a:r>
            <a:r>
              <a:rPr lang="en-US" sz="2200" dirty="0"/>
              <a:t> </a:t>
            </a:r>
            <a:r>
              <a:rPr lang="en-US" sz="2200" dirty="0" smtClean="0"/>
              <a:t>dig(9).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389" y="483972"/>
            <a:ext cx="1353580" cy="11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cdD" panose="04040604020B02020304" pitchFamily="82" charset="0"/>
              </a:rPr>
              <a:t>Prolog Logic Puzzles</a:t>
            </a:r>
            <a:endParaRPr lang="en-US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24750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The Zebra Problem  </a:t>
            </a:r>
            <a:r>
              <a:rPr lang="en-US" sz="4500" dirty="0"/>
              <a:t>— </a:t>
            </a:r>
            <a:r>
              <a:rPr lang="en-US" sz="4500" i="1" dirty="0"/>
              <a:t>Life International</a:t>
            </a:r>
            <a:r>
              <a:rPr lang="en-US" sz="4500" dirty="0"/>
              <a:t>, </a:t>
            </a:r>
            <a:r>
              <a:rPr lang="en-US" sz="4500" i="1" dirty="0"/>
              <a:t>December 17, </a:t>
            </a:r>
            <a:r>
              <a:rPr lang="en-US" sz="4500" i="1" dirty="0" smtClean="0"/>
              <a:t>1962</a:t>
            </a:r>
            <a:endParaRPr lang="en-US" sz="45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4000" dirty="0"/>
              <a:t>There are five houses.</a:t>
            </a:r>
          </a:p>
          <a:p>
            <a:r>
              <a:rPr lang="en-US" sz="4000" dirty="0"/>
              <a:t>The Englishman lives in the red house.</a:t>
            </a:r>
          </a:p>
          <a:p>
            <a:r>
              <a:rPr lang="en-US" sz="4000" dirty="0"/>
              <a:t>The Spaniard owns the dog.</a:t>
            </a:r>
          </a:p>
          <a:p>
            <a:r>
              <a:rPr lang="en-US" sz="4000" dirty="0"/>
              <a:t>Coffee is drunk in the green house.</a:t>
            </a:r>
          </a:p>
          <a:p>
            <a:r>
              <a:rPr lang="en-US" sz="4000" dirty="0"/>
              <a:t>The Ukrainian drinks tea.</a:t>
            </a:r>
          </a:p>
          <a:p>
            <a:r>
              <a:rPr lang="en-US" sz="4000" dirty="0"/>
              <a:t>The green house is immediately to the right of the ivory house.</a:t>
            </a:r>
          </a:p>
          <a:p>
            <a:r>
              <a:rPr lang="en-US" sz="4000" dirty="0"/>
              <a:t>The Old Gold smoker owns snails.</a:t>
            </a:r>
          </a:p>
          <a:p>
            <a:r>
              <a:rPr lang="en-US" sz="4000" dirty="0" err="1"/>
              <a:t>Kools</a:t>
            </a:r>
            <a:r>
              <a:rPr lang="en-US" sz="4000" dirty="0"/>
              <a:t> are smoked in the yellow house.</a:t>
            </a:r>
          </a:p>
          <a:p>
            <a:r>
              <a:rPr lang="en-US" sz="4000" dirty="0"/>
              <a:t>Milk is drunk in the middle house.</a:t>
            </a:r>
          </a:p>
          <a:p>
            <a:r>
              <a:rPr lang="en-US" sz="4000" dirty="0"/>
              <a:t>The Norwegian lives in the first house.</a:t>
            </a:r>
          </a:p>
          <a:p>
            <a:r>
              <a:rPr lang="en-US" sz="4000" dirty="0"/>
              <a:t>The man who smokes Chesterfields lives in the house next to the man with the fox.</a:t>
            </a:r>
          </a:p>
          <a:p>
            <a:r>
              <a:rPr lang="en-US" sz="4000" dirty="0" err="1"/>
              <a:t>Kools</a:t>
            </a:r>
            <a:r>
              <a:rPr lang="en-US" sz="4000" dirty="0"/>
              <a:t> are smoked in the house next to the house where the horse is kept.</a:t>
            </a:r>
          </a:p>
          <a:p>
            <a:r>
              <a:rPr lang="en-US" sz="4000" dirty="0"/>
              <a:t>The Lucky Strike smoker drinks orange juice.</a:t>
            </a:r>
          </a:p>
          <a:p>
            <a:r>
              <a:rPr lang="en-US" sz="4000" dirty="0"/>
              <a:t>The Japanese smokes Parliaments.</a:t>
            </a:r>
          </a:p>
          <a:p>
            <a:r>
              <a:rPr lang="en-US" sz="4000" dirty="0"/>
              <a:t>The Norwegian lives next to the blue house</a:t>
            </a:r>
            <a:r>
              <a:rPr lang="en-US" sz="4000" dirty="0" smtClean="0"/>
              <a:t>.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3400" b="1" dirty="0"/>
              <a:t>Now, who drinks water? Who owns the zebra</a:t>
            </a:r>
            <a:r>
              <a:rPr lang="en-US" sz="3400" b="1" dirty="0" smtClean="0"/>
              <a:t>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3400" dirty="0">
                <a:latin typeface="Corbel" panose="020B0503020204020204" pitchFamily="34" charset="0"/>
              </a:rPr>
              <a:t>In the interest of clarity, it must be added that each of the five houses is painted a different color, and their inhabitants are of different national extractions, own different pets, drink different beverages and smoke different brands of American </a:t>
            </a:r>
            <a:r>
              <a:rPr lang="en-US" sz="3400" dirty="0" err="1">
                <a:latin typeface="Corbel" panose="020B0503020204020204" pitchFamily="34" charset="0"/>
              </a:rPr>
              <a:t>cigarets</a:t>
            </a:r>
            <a:r>
              <a:rPr lang="en-US" sz="3400" dirty="0">
                <a:latin typeface="Corbel" panose="020B0503020204020204" pitchFamily="34" charset="0"/>
              </a:rPr>
              <a:t> [</a:t>
            </a:r>
            <a:r>
              <a:rPr lang="en-US" sz="3400" i="1" dirty="0">
                <a:latin typeface="Corbel" panose="020B0503020204020204" pitchFamily="34" charset="0"/>
              </a:rPr>
              <a:t>sic</a:t>
            </a:r>
            <a:r>
              <a:rPr lang="en-US" sz="3400" dirty="0">
                <a:latin typeface="Corbel" panose="020B0503020204020204" pitchFamily="34" charset="0"/>
              </a:rPr>
              <a:t>]. One other thing: in statement 6, </a:t>
            </a:r>
            <a:r>
              <a:rPr lang="en-US" sz="3400" i="1" dirty="0">
                <a:latin typeface="Corbel" panose="020B0503020204020204" pitchFamily="34" charset="0"/>
              </a:rPr>
              <a:t>right</a:t>
            </a:r>
            <a:r>
              <a:rPr lang="en-US" sz="3400" dirty="0">
                <a:latin typeface="Corbel" panose="020B0503020204020204" pitchFamily="34" charset="0"/>
              </a:rPr>
              <a:t> means </a:t>
            </a:r>
            <a:r>
              <a:rPr lang="en-US" sz="3400" i="1" dirty="0">
                <a:latin typeface="Corbel" panose="020B0503020204020204" pitchFamily="34" charset="0"/>
              </a:rPr>
              <a:t>your</a:t>
            </a:r>
            <a:r>
              <a:rPr lang="en-US" sz="3400" dirty="0">
                <a:latin typeface="Corbel" panose="020B0503020204020204" pitchFamily="34" charset="0"/>
              </a:rPr>
              <a:t> right</a:t>
            </a:r>
            <a:r>
              <a:rPr lang="en-US" sz="3400" dirty="0" smtClean="0">
                <a:latin typeface="Corbel" panose="020B0503020204020204" pitchFamily="34" charset="0"/>
              </a:rPr>
              <a:t>.</a:t>
            </a:r>
            <a:endParaRPr lang="en-US" sz="3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66" y="401176"/>
            <a:ext cx="8254313" cy="640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LcdD" panose="04040604020B02020304" pitchFamily="82" charset="0"/>
              </a:rPr>
              <a:t>NEXT TIME…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Human </a:t>
            </a:r>
            <a:r>
              <a:rPr lang="en-US" dirty="0" err="1" smtClean="0"/>
              <a:t>Human</a:t>
            </a:r>
            <a:r>
              <a:rPr lang="en-US" dirty="0" smtClean="0"/>
              <a:t>, Chapter </a:t>
            </a:r>
            <a:r>
              <a:rPr lang="en-US" dirty="0" smtClean="0"/>
              <a:t>7 (pp. 150-173)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8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latin typeface="LcdD" panose="04040604020B02020304" pitchFamily="82" charset="0"/>
              </a:rPr>
              <a:t>Cryptarithmetic</a:t>
            </a:r>
            <a:r>
              <a:rPr lang="en-US" sz="6000" dirty="0">
                <a:latin typeface="LcdD" panose="04040604020B02020304" pitchFamily="82" charset="0"/>
              </a:rPr>
              <a:t> puzzles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	   </a:t>
            </a:r>
            <a:r>
              <a:rPr lang="en-US" altLang="en-US" sz="3700" dirty="0" smtClean="0"/>
              <a:t> 	T </a:t>
            </a:r>
            <a:r>
              <a:rPr lang="en-US" altLang="en-US" sz="3700" dirty="0"/>
              <a:t>W O</a:t>
            </a:r>
          </a:p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   + </a:t>
            </a:r>
            <a:r>
              <a:rPr lang="en-US" altLang="en-US" sz="3700" dirty="0" smtClean="0"/>
              <a:t>	T </a:t>
            </a:r>
            <a:r>
              <a:rPr lang="en-US" altLang="en-US" sz="3700" dirty="0"/>
              <a:t>W O </a:t>
            </a:r>
          </a:p>
          <a:p>
            <a:pPr>
              <a:buNone/>
              <a:tabLst>
                <a:tab pos="692150" algn="l"/>
              </a:tabLst>
            </a:pPr>
            <a:r>
              <a:rPr lang="en-US" altLang="en-US" sz="3700" dirty="0"/>
              <a:t>   	</a:t>
            </a:r>
            <a:r>
              <a:rPr lang="en-US" altLang="en-US" sz="3700" dirty="0" smtClean="0"/>
              <a:t>F </a:t>
            </a:r>
            <a:r>
              <a:rPr lang="en-US" altLang="en-US" sz="3700" dirty="0"/>
              <a:t>O U R</a:t>
            </a:r>
            <a:endParaRPr lang="en-US" altLang="en-US" dirty="0"/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How can we use our knowledge of arithmetic to solve this?</a:t>
            </a:r>
          </a:p>
          <a:p>
            <a:pPr lvl="1">
              <a:buNone/>
            </a:pPr>
            <a:r>
              <a:rPr lang="en-US" altLang="en-US" dirty="0" smtClean="0"/>
              <a:t>For example, what do we know about F?</a:t>
            </a:r>
          </a:p>
          <a:p>
            <a:pPr lvl="1">
              <a:buNone/>
            </a:pPr>
            <a:r>
              <a:rPr lang="en-US" altLang="en-US" dirty="0" smtClean="0"/>
              <a:t>What does that tell us about T?</a:t>
            </a:r>
          </a:p>
          <a:p>
            <a:pPr lvl="1">
              <a:buNone/>
            </a:pPr>
            <a:r>
              <a:rPr lang="en-US" altLang="en-US" dirty="0" smtClean="0"/>
              <a:t>Let’s try some values for O…</a:t>
            </a:r>
          </a:p>
          <a:p>
            <a:pPr lvl="2">
              <a:buNone/>
            </a:pPr>
            <a:r>
              <a:rPr lang="en-US" altLang="en-US" dirty="0" smtClean="0"/>
              <a:t>2?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1470" y="2891481"/>
            <a:ext cx="2038865" cy="12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656491"/>
            <a:ext cx="3546389" cy="1940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values for the variables F, O, R, T, U, &amp; W </a:t>
            </a:r>
            <a:br>
              <a:rPr lang="en-US" dirty="0" smtClean="0"/>
            </a:br>
            <a:r>
              <a:rPr lang="en-US" dirty="0" smtClean="0"/>
              <a:t>so that the formula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variable has to have a unique single-digit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Neither T nor F can be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latin typeface="LcdD" panose="04040604020B02020304" pitchFamily="82" charset="0"/>
              </a:rPr>
              <a:t>Cryptarithmetic</a:t>
            </a:r>
            <a:r>
              <a:rPr lang="en-US" sz="6000" dirty="0">
                <a:latin typeface="LcdD" panose="04040604020B02020304" pitchFamily="82" charset="0"/>
              </a:rPr>
              <a:t> puzzles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	   </a:t>
            </a:r>
            <a:r>
              <a:rPr lang="en-US" altLang="en-US" sz="3700" dirty="0" smtClean="0"/>
              <a:t> 	T </a:t>
            </a:r>
            <a:r>
              <a:rPr lang="en-US" altLang="en-US" sz="3700" dirty="0"/>
              <a:t>W 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altLang="en-US" sz="37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   + </a:t>
            </a:r>
            <a:r>
              <a:rPr lang="en-US" altLang="en-US" sz="3700" dirty="0" smtClean="0"/>
              <a:t>	T </a:t>
            </a:r>
            <a:r>
              <a:rPr lang="en-US" altLang="en-US" sz="3700" dirty="0"/>
              <a:t>W 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altLang="en-US" sz="3700" dirty="0" smtClean="0"/>
              <a:t> </a:t>
            </a:r>
            <a:endParaRPr lang="en-US" altLang="en-US" sz="3700" dirty="0"/>
          </a:p>
          <a:p>
            <a:pPr>
              <a:buNone/>
              <a:tabLst>
                <a:tab pos="692150" algn="l"/>
              </a:tabLst>
            </a:pPr>
            <a:r>
              <a:rPr lang="en-US" altLang="en-US" sz="3700" dirty="0"/>
              <a:t>   	</a:t>
            </a:r>
            <a:r>
              <a:rPr lang="en-US" altLang="en-US" sz="3700" dirty="0" smtClean="0"/>
              <a:t>F 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altLang="en-US" sz="3700" dirty="0" smtClean="0"/>
              <a:t> </a:t>
            </a:r>
            <a:r>
              <a:rPr lang="en-US" altLang="en-US" sz="1200" dirty="0" smtClean="0"/>
              <a:t> </a:t>
            </a:r>
            <a:r>
              <a:rPr lang="en-US" altLang="en-US" sz="3700" dirty="0" smtClean="0"/>
              <a:t>U </a:t>
            </a:r>
            <a:r>
              <a:rPr lang="en-US" altLang="en-US" sz="3700" dirty="0"/>
              <a:t>R</a:t>
            </a:r>
            <a:endParaRPr lang="en-US" altLang="en-US" dirty="0"/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How can we use our knowledge of arithmetic to solve this?</a:t>
            </a:r>
          </a:p>
          <a:p>
            <a:pPr lvl="1">
              <a:buNone/>
            </a:pPr>
            <a:r>
              <a:rPr lang="en-US" altLang="en-US" dirty="0" smtClean="0"/>
              <a:t>For example, what do we know about F?</a:t>
            </a:r>
          </a:p>
          <a:p>
            <a:pPr lvl="1">
              <a:buNone/>
            </a:pPr>
            <a:r>
              <a:rPr lang="en-US" altLang="en-US" dirty="0" smtClean="0"/>
              <a:t>What does that tell us about T?</a:t>
            </a:r>
          </a:p>
          <a:p>
            <a:pPr lvl="1">
              <a:buNone/>
            </a:pPr>
            <a:r>
              <a:rPr lang="en-US" altLang="en-US" dirty="0" smtClean="0"/>
              <a:t>Let’s try some values for O…</a:t>
            </a:r>
          </a:p>
          <a:p>
            <a:pPr lvl="2">
              <a:buNone/>
            </a:pPr>
            <a:r>
              <a:rPr lang="en-US" altLang="en-US" dirty="0" smtClean="0"/>
              <a:t>2?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1470" y="2891481"/>
            <a:ext cx="2038865" cy="12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656491"/>
            <a:ext cx="3546389" cy="1940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values for the variables F, O, R, T, U, &amp; W </a:t>
            </a:r>
            <a:br>
              <a:rPr lang="en-US" dirty="0" smtClean="0"/>
            </a:br>
            <a:r>
              <a:rPr lang="en-US" dirty="0" smtClean="0"/>
              <a:t>so that the formula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variable has to have a unique single-digit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Neither T nor F can be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latin typeface="LcdD" panose="04040604020B02020304" pitchFamily="82" charset="0"/>
              </a:rPr>
              <a:t>Cryptarithmetic</a:t>
            </a:r>
            <a:r>
              <a:rPr lang="en-US" sz="6000" dirty="0">
                <a:latin typeface="LcdD" panose="04040604020B02020304" pitchFamily="82" charset="0"/>
              </a:rPr>
              <a:t> puzzles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	   </a:t>
            </a:r>
            <a:r>
              <a:rPr lang="en-US" altLang="en-US" sz="3700" dirty="0" smtClean="0"/>
              <a:t> 	T </a:t>
            </a:r>
            <a:r>
              <a:rPr lang="en-US" altLang="en-US" sz="3700" dirty="0"/>
              <a:t>W </a:t>
            </a:r>
            <a:r>
              <a:rPr lang="en-US" altLang="en-US" sz="3700" dirty="0" smtClean="0"/>
              <a:t>2</a:t>
            </a:r>
            <a:endParaRPr lang="en-US" altLang="en-US" sz="3700" dirty="0"/>
          </a:p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   + </a:t>
            </a:r>
            <a:r>
              <a:rPr lang="en-US" altLang="en-US" sz="3700" dirty="0" smtClean="0"/>
              <a:t>	T </a:t>
            </a:r>
            <a:r>
              <a:rPr lang="en-US" altLang="en-US" sz="3700" dirty="0"/>
              <a:t>W </a:t>
            </a:r>
            <a:r>
              <a:rPr lang="en-US" altLang="en-US" sz="3700" dirty="0" smtClean="0"/>
              <a:t>2 </a:t>
            </a:r>
            <a:endParaRPr lang="en-US" altLang="en-US" sz="3700" dirty="0"/>
          </a:p>
          <a:p>
            <a:pPr>
              <a:buNone/>
              <a:tabLst>
                <a:tab pos="692150" algn="l"/>
              </a:tabLst>
            </a:pPr>
            <a:r>
              <a:rPr lang="en-US" altLang="en-US" sz="3700" dirty="0"/>
              <a:t>   	</a:t>
            </a:r>
            <a:r>
              <a:rPr lang="en-US" altLang="en-US" sz="3700" dirty="0" smtClean="0"/>
              <a:t>F 2 </a:t>
            </a:r>
            <a:r>
              <a:rPr lang="en-US" altLang="en-US" sz="1200" dirty="0" smtClean="0"/>
              <a:t> </a:t>
            </a:r>
            <a:r>
              <a:rPr lang="en-US" altLang="en-US" sz="3700" dirty="0" smtClean="0"/>
              <a:t>U </a:t>
            </a:r>
            <a:r>
              <a:rPr lang="en-US" altLang="en-US" sz="1800" dirty="0" smtClean="0"/>
              <a:t> 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How can we use our knowledge of arithmetic to solve this?</a:t>
            </a:r>
          </a:p>
          <a:p>
            <a:pPr lvl="1">
              <a:buNone/>
            </a:pPr>
            <a:r>
              <a:rPr lang="en-US" altLang="en-US" dirty="0" smtClean="0"/>
              <a:t>For example, what do we know about F?</a:t>
            </a:r>
          </a:p>
          <a:p>
            <a:pPr lvl="1">
              <a:buNone/>
            </a:pPr>
            <a:r>
              <a:rPr lang="en-US" altLang="en-US" dirty="0" smtClean="0"/>
              <a:t>What does that tell us about T?</a:t>
            </a:r>
          </a:p>
          <a:p>
            <a:pPr lvl="1">
              <a:buNone/>
            </a:pPr>
            <a:r>
              <a:rPr lang="en-US" altLang="en-US" dirty="0" smtClean="0"/>
              <a:t>Let’s try some values for O…</a:t>
            </a:r>
          </a:p>
          <a:p>
            <a:pPr lvl="2">
              <a:buNone/>
            </a:pPr>
            <a:r>
              <a:rPr lang="en-US" altLang="en-US" dirty="0" smtClean="0"/>
              <a:t>2?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1470" y="2891481"/>
            <a:ext cx="2038865" cy="12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656491"/>
            <a:ext cx="3546389" cy="1940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values for the variables F, O, R, T, U, &amp; W </a:t>
            </a:r>
            <a:br>
              <a:rPr lang="en-US" dirty="0" smtClean="0"/>
            </a:br>
            <a:r>
              <a:rPr lang="en-US" dirty="0" smtClean="0"/>
              <a:t>so that the formula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variable has to have a unique single-digit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Neither T nor F can be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latin typeface="LcdD" panose="04040604020B02020304" pitchFamily="82" charset="0"/>
              </a:rPr>
              <a:t>Cryptarithmetic</a:t>
            </a:r>
            <a:r>
              <a:rPr lang="en-US" sz="6000" dirty="0">
                <a:latin typeface="LcdD" panose="04040604020B02020304" pitchFamily="82" charset="0"/>
              </a:rPr>
              <a:t> puzzles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	   </a:t>
            </a:r>
            <a:r>
              <a:rPr lang="en-US" altLang="en-US" sz="3700" dirty="0" smtClean="0"/>
              <a:t> 	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altLang="en-US" sz="3700" dirty="0" smtClean="0"/>
              <a:t> </a:t>
            </a:r>
            <a:r>
              <a:rPr lang="en-US" altLang="en-US" sz="3700" dirty="0"/>
              <a:t>W </a:t>
            </a:r>
            <a:r>
              <a:rPr lang="en-US" altLang="en-US" sz="3700" dirty="0" smtClean="0"/>
              <a:t>2</a:t>
            </a:r>
            <a:endParaRPr lang="en-US" altLang="en-US" sz="3700" dirty="0"/>
          </a:p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   + </a:t>
            </a:r>
            <a:r>
              <a:rPr lang="en-US" altLang="en-US" sz="3700" dirty="0" smtClean="0"/>
              <a:t>	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altLang="en-US" sz="3700" dirty="0" smtClean="0"/>
              <a:t> </a:t>
            </a:r>
            <a:r>
              <a:rPr lang="en-US" altLang="en-US" sz="3700" dirty="0"/>
              <a:t>W </a:t>
            </a:r>
            <a:r>
              <a:rPr lang="en-US" altLang="en-US" sz="3700" dirty="0" smtClean="0"/>
              <a:t>2 </a:t>
            </a:r>
            <a:endParaRPr lang="en-US" altLang="en-US" sz="3700" dirty="0"/>
          </a:p>
          <a:p>
            <a:pPr>
              <a:buNone/>
              <a:tabLst>
                <a:tab pos="692150" algn="l"/>
              </a:tabLst>
            </a:pPr>
            <a:r>
              <a:rPr lang="en-US" altLang="en-US" sz="3700" dirty="0"/>
              <a:t>   	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altLang="en-US" sz="3700" dirty="0" smtClean="0"/>
              <a:t> 2 </a:t>
            </a:r>
            <a:r>
              <a:rPr lang="en-US" altLang="en-US" sz="1600" dirty="0" smtClean="0"/>
              <a:t> </a:t>
            </a:r>
            <a:r>
              <a:rPr lang="en-US" altLang="en-US" sz="3700" dirty="0" smtClean="0"/>
              <a:t>U </a:t>
            </a:r>
            <a:r>
              <a:rPr lang="en-US" altLang="en-US" sz="1800" dirty="0" smtClean="0"/>
              <a:t> </a:t>
            </a:r>
            <a:r>
              <a:rPr lang="en-US" altLang="en-US" sz="3700" dirty="0" smtClean="0"/>
              <a:t>4</a:t>
            </a:r>
            <a:endParaRPr lang="en-US" altLang="en-US" dirty="0"/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How can we use our knowledge of arithmetic to solve this?</a:t>
            </a:r>
          </a:p>
          <a:p>
            <a:pPr lvl="1">
              <a:buNone/>
            </a:pPr>
            <a:r>
              <a:rPr lang="en-US" altLang="en-US" dirty="0" smtClean="0"/>
              <a:t>For example, what do we know about F?</a:t>
            </a:r>
          </a:p>
          <a:p>
            <a:pPr lvl="1">
              <a:buNone/>
            </a:pPr>
            <a:r>
              <a:rPr lang="en-US" altLang="en-US" dirty="0" smtClean="0"/>
              <a:t>What does that tell us about T?</a:t>
            </a:r>
          </a:p>
          <a:p>
            <a:pPr lvl="1">
              <a:buNone/>
            </a:pPr>
            <a:r>
              <a:rPr lang="en-US" altLang="en-US" dirty="0" smtClean="0"/>
              <a:t>Let’s try some values for O…</a:t>
            </a:r>
          </a:p>
          <a:p>
            <a:pPr lvl="2">
              <a:buNone/>
            </a:pPr>
            <a:r>
              <a:rPr lang="en-US" altLang="en-US" dirty="0" smtClean="0"/>
              <a:t>2?	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NOPE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1470" y="2891481"/>
            <a:ext cx="2038865" cy="12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656491"/>
            <a:ext cx="3546389" cy="1940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values for the variables F, O, R, T, U, &amp; W </a:t>
            </a:r>
            <a:br>
              <a:rPr lang="en-US" dirty="0" smtClean="0"/>
            </a:br>
            <a:r>
              <a:rPr lang="en-US" dirty="0" smtClean="0"/>
              <a:t>so that the formula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variable has to have a unique single-digit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Neither T nor F can be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latin typeface="LcdD" panose="04040604020B02020304" pitchFamily="82" charset="0"/>
              </a:rPr>
              <a:t>Cryptarithmetic</a:t>
            </a:r>
            <a:r>
              <a:rPr lang="en-US" sz="6000" dirty="0">
                <a:latin typeface="LcdD" panose="04040604020B02020304" pitchFamily="82" charset="0"/>
              </a:rPr>
              <a:t> puzzles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	   </a:t>
            </a:r>
            <a:r>
              <a:rPr lang="en-US" altLang="en-US" sz="3700" dirty="0" smtClean="0"/>
              <a:t> 	T </a:t>
            </a:r>
            <a:r>
              <a:rPr lang="en-US" altLang="en-US" sz="3700" dirty="0"/>
              <a:t>W O</a:t>
            </a:r>
          </a:p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   + </a:t>
            </a:r>
            <a:r>
              <a:rPr lang="en-US" altLang="en-US" sz="3700" dirty="0" smtClean="0"/>
              <a:t>	T </a:t>
            </a:r>
            <a:r>
              <a:rPr lang="en-US" altLang="en-US" sz="3700" dirty="0"/>
              <a:t>W O </a:t>
            </a:r>
          </a:p>
          <a:p>
            <a:pPr>
              <a:buNone/>
              <a:tabLst>
                <a:tab pos="692150" algn="l"/>
              </a:tabLst>
            </a:pPr>
            <a:r>
              <a:rPr lang="en-US" altLang="en-US" sz="3700" dirty="0"/>
              <a:t>   	</a:t>
            </a:r>
            <a:r>
              <a:rPr lang="en-US" altLang="en-US" sz="3700" dirty="0" smtClean="0"/>
              <a:t>F </a:t>
            </a:r>
            <a:r>
              <a:rPr lang="en-US" altLang="en-US" sz="3700" dirty="0"/>
              <a:t>O U R</a:t>
            </a:r>
            <a:endParaRPr lang="en-US" altLang="en-US" dirty="0"/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How can we use our knowledge of arithmetic to solve this?</a:t>
            </a:r>
          </a:p>
          <a:p>
            <a:pPr lvl="1">
              <a:buNone/>
            </a:pPr>
            <a:r>
              <a:rPr lang="en-US" altLang="en-US" dirty="0" smtClean="0"/>
              <a:t>For example, what do we know about F?</a:t>
            </a:r>
          </a:p>
          <a:p>
            <a:pPr lvl="1">
              <a:buNone/>
            </a:pPr>
            <a:r>
              <a:rPr lang="en-US" altLang="en-US" dirty="0" smtClean="0"/>
              <a:t>What does that tell us about T?</a:t>
            </a:r>
          </a:p>
          <a:p>
            <a:pPr lvl="1">
              <a:buNone/>
            </a:pPr>
            <a:r>
              <a:rPr lang="en-US" altLang="en-US" dirty="0" smtClean="0"/>
              <a:t>Let’s try some values for O…</a:t>
            </a:r>
          </a:p>
          <a:p>
            <a:pPr lvl="2">
              <a:buNone/>
            </a:pPr>
            <a:r>
              <a:rPr lang="en-US" altLang="en-US" dirty="0" smtClean="0"/>
              <a:t>2?</a:t>
            </a:r>
            <a:r>
              <a:rPr lang="en-US" altLang="en-US" dirty="0"/>
              <a:t> 	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NOPE</a:t>
            </a:r>
            <a:endParaRPr lang="en-US" altLang="en-US" dirty="0" smtClean="0"/>
          </a:p>
          <a:p>
            <a:pPr lvl="2">
              <a:buNone/>
            </a:pPr>
            <a:r>
              <a:rPr lang="en-US" altLang="en-US" dirty="0" smtClean="0"/>
              <a:t>4?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1470" y="2891481"/>
            <a:ext cx="2038865" cy="12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656491"/>
            <a:ext cx="3546389" cy="1940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values for the variables F, O, R, T, U, &amp; W </a:t>
            </a:r>
            <a:br>
              <a:rPr lang="en-US" dirty="0" smtClean="0"/>
            </a:br>
            <a:r>
              <a:rPr lang="en-US" dirty="0" smtClean="0"/>
              <a:t>so that the formula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variable has to have a unique single-digit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Neither T nor F can be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latin typeface="LcdD" panose="04040604020B02020304" pitchFamily="82" charset="0"/>
              </a:rPr>
              <a:t>Cryptarithmetic</a:t>
            </a:r>
            <a:r>
              <a:rPr lang="en-US" sz="6000" dirty="0">
                <a:latin typeface="LcdD" panose="04040604020B02020304" pitchFamily="82" charset="0"/>
              </a:rPr>
              <a:t> puzzles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	   </a:t>
            </a:r>
            <a:r>
              <a:rPr lang="en-US" altLang="en-US" sz="3700" dirty="0" smtClean="0"/>
              <a:t> 	T </a:t>
            </a:r>
            <a:r>
              <a:rPr lang="en-US" altLang="en-US" sz="3700" dirty="0"/>
              <a:t>W 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en-US" altLang="en-US" sz="37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   + </a:t>
            </a:r>
            <a:r>
              <a:rPr lang="en-US" altLang="en-US" sz="3700" dirty="0" smtClean="0"/>
              <a:t>	T </a:t>
            </a:r>
            <a:r>
              <a:rPr lang="en-US" altLang="en-US" sz="3700" dirty="0"/>
              <a:t>W 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altLang="en-US" sz="3700" dirty="0" smtClean="0"/>
              <a:t> </a:t>
            </a:r>
            <a:endParaRPr lang="en-US" altLang="en-US" sz="3700" dirty="0"/>
          </a:p>
          <a:p>
            <a:pPr>
              <a:buNone/>
              <a:tabLst>
                <a:tab pos="692150" algn="l"/>
              </a:tabLst>
            </a:pPr>
            <a:r>
              <a:rPr lang="en-US" altLang="en-US" sz="3700" dirty="0"/>
              <a:t>   	</a:t>
            </a:r>
            <a:r>
              <a:rPr lang="en-US" altLang="en-US" sz="3700" dirty="0" smtClean="0"/>
              <a:t>F 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altLang="en-US" sz="3700" dirty="0" smtClean="0"/>
              <a:t> </a:t>
            </a:r>
            <a:r>
              <a:rPr lang="en-US" altLang="en-US" sz="1200" dirty="0" smtClean="0"/>
              <a:t> </a:t>
            </a:r>
            <a:r>
              <a:rPr lang="en-US" altLang="en-US" sz="3700" dirty="0" smtClean="0"/>
              <a:t>U </a:t>
            </a:r>
            <a:r>
              <a:rPr lang="en-US" altLang="en-US" sz="3700" dirty="0"/>
              <a:t>R</a:t>
            </a:r>
            <a:endParaRPr lang="en-US" altLang="en-US" dirty="0"/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How can we use our knowledge of arithmetic to solve this?</a:t>
            </a:r>
          </a:p>
          <a:p>
            <a:pPr lvl="1">
              <a:buNone/>
            </a:pPr>
            <a:r>
              <a:rPr lang="en-US" altLang="en-US" dirty="0" smtClean="0"/>
              <a:t>For example, what do we know about F?</a:t>
            </a:r>
          </a:p>
          <a:p>
            <a:pPr lvl="1">
              <a:buNone/>
            </a:pPr>
            <a:r>
              <a:rPr lang="en-US" altLang="en-US" dirty="0" smtClean="0"/>
              <a:t>What does that tell us about T?</a:t>
            </a:r>
          </a:p>
          <a:p>
            <a:pPr lvl="1">
              <a:buNone/>
            </a:pPr>
            <a:r>
              <a:rPr lang="en-US" altLang="en-US" dirty="0" smtClean="0"/>
              <a:t>Let’s try some values for O…</a:t>
            </a:r>
          </a:p>
          <a:p>
            <a:pPr lvl="2">
              <a:buNone/>
            </a:pPr>
            <a:r>
              <a:rPr lang="en-US" altLang="en-US" dirty="0" smtClean="0"/>
              <a:t>2?</a:t>
            </a:r>
            <a:r>
              <a:rPr lang="en-US" altLang="en-US" dirty="0"/>
              <a:t> 	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NOPE</a:t>
            </a:r>
            <a:endParaRPr lang="en-US" altLang="en-US" dirty="0" smtClean="0"/>
          </a:p>
          <a:p>
            <a:pPr lvl="2">
              <a:buNone/>
            </a:pPr>
            <a:r>
              <a:rPr lang="en-US" altLang="en-US" dirty="0" smtClean="0"/>
              <a:t>4?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1470" y="2891481"/>
            <a:ext cx="2038865" cy="12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656491"/>
            <a:ext cx="3546389" cy="1940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values for the variables F, O, R, T, U, &amp; W </a:t>
            </a:r>
            <a:br>
              <a:rPr lang="en-US" dirty="0" smtClean="0"/>
            </a:br>
            <a:r>
              <a:rPr lang="en-US" dirty="0" smtClean="0"/>
              <a:t>so that the formula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variable has to have a unique single-digit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Neither T nor F can be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latin typeface="LcdD" panose="04040604020B02020304" pitchFamily="82" charset="0"/>
              </a:rPr>
              <a:t>Cryptarithmetic</a:t>
            </a:r>
            <a:r>
              <a:rPr lang="en-US" sz="6000" dirty="0">
                <a:latin typeface="LcdD" panose="04040604020B02020304" pitchFamily="82" charset="0"/>
              </a:rPr>
              <a:t> puzzles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	   </a:t>
            </a:r>
            <a:r>
              <a:rPr lang="en-US" altLang="en-US" sz="3700" dirty="0" smtClean="0"/>
              <a:t> 	T </a:t>
            </a:r>
            <a:r>
              <a:rPr lang="en-US" altLang="en-US" sz="3700" dirty="0"/>
              <a:t>W </a:t>
            </a:r>
            <a:r>
              <a:rPr lang="en-US" altLang="en-US" sz="3700" dirty="0" smtClean="0"/>
              <a:t>4</a:t>
            </a:r>
            <a:endParaRPr lang="en-US" altLang="en-US" sz="3700" dirty="0"/>
          </a:p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   + </a:t>
            </a:r>
            <a:r>
              <a:rPr lang="en-US" altLang="en-US" sz="3700" dirty="0" smtClean="0"/>
              <a:t>	T </a:t>
            </a:r>
            <a:r>
              <a:rPr lang="en-US" altLang="en-US" sz="3700" dirty="0"/>
              <a:t>W </a:t>
            </a:r>
            <a:r>
              <a:rPr lang="en-US" altLang="en-US" sz="3700" dirty="0" smtClean="0"/>
              <a:t>4 </a:t>
            </a:r>
            <a:endParaRPr lang="en-US" altLang="en-US" sz="3700" dirty="0"/>
          </a:p>
          <a:p>
            <a:pPr>
              <a:buNone/>
              <a:tabLst>
                <a:tab pos="692150" algn="l"/>
              </a:tabLst>
            </a:pPr>
            <a:r>
              <a:rPr lang="en-US" altLang="en-US" sz="3700" dirty="0"/>
              <a:t>   	</a:t>
            </a:r>
            <a:r>
              <a:rPr lang="en-US" altLang="en-US" sz="3700" dirty="0" smtClean="0"/>
              <a:t>F 4 </a:t>
            </a:r>
            <a:r>
              <a:rPr lang="en-US" altLang="en-US" sz="1200" dirty="0" smtClean="0"/>
              <a:t> </a:t>
            </a:r>
            <a:r>
              <a:rPr lang="en-US" altLang="en-US" sz="3700" dirty="0" smtClean="0"/>
              <a:t>U </a:t>
            </a:r>
            <a:r>
              <a:rPr lang="en-US" altLang="en-US" sz="1200" dirty="0" smtClean="0"/>
              <a:t> 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How can we use our knowledge of arithmetic to solve this?</a:t>
            </a:r>
          </a:p>
          <a:p>
            <a:pPr lvl="1">
              <a:buNone/>
            </a:pPr>
            <a:r>
              <a:rPr lang="en-US" altLang="en-US" dirty="0" smtClean="0"/>
              <a:t>For example, what do we know about F?</a:t>
            </a:r>
          </a:p>
          <a:p>
            <a:pPr lvl="1">
              <a:buNone/>
            </a:pPr>
            <a:r>
              <a:rPr lang="en-US" altLang="en-US" dirty="0" smtClean="0"/>
              <a:t>What does that tell us about T?</a:t>
            </a:r>
          </a:p>
          <a:p>
            <a:pPr lvl="1">
              <a:buNone/>
            </a:pPr>
            <a:r>
              <a:rPr lang="en-US" altLang="en-US" dirty="0" smtClean="0"/>
              <a:t>Let’s try some values for O…</a:t>
            </a:r>
          </a:p>
          <a:p>
            <a:pPr lvl="2">
              <a:buNone/>
            </a:pPr>
            <a:r>
              <a:rPr lang="en-US" altLang="en-US" dirty="0" smtClean="0"/>
              <a:t>2?</a:t>
            </a:r>
            <a:r>
              <a:rPr lang="en-US" altLang="en-US" dirty="0"/>
              <a:t> 	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NOPE</a:t>
            </a:r>
            <a:endParaRPr lang="en-US" altLang="en-US" dirty="0" smtClean="0"/>
          </a:p>
          <a:p>
            <a:pPr lvl="2">
              <a:buNone/>
            </a:pPr>
            <a:r>
              <a:rPr lang="en-US" altLang="en-US" dirty="0" smtClean="0"/>
              <a:t>4?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1470" y="2891481"/>
            <a:ext cx="2038865" cy="12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656491"/>
            <a:ext cx="3546389" cy="1940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values for the variables F, O, R, T, U, &amp; W </a:t>
            </a:r>
            <a:br>
              <a:rPr lang="en-US" dirty="0" smtClean="0"/>
            </a:br>
            <a:r>
              <a:rPr lang="en-US" dirty="0" smtClean="0"/>
              <a:t>so that the formula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variable has to have a unique single-digit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Neither T nor F can be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latin typeface="LcdD" panose="04040604020B02020304" pitchFamily="82" charset="0"/>
              </a:rPr>
              <a:t>Cryptarithmetic</a:t>
            </a:r>
            <a:r>
              <a:rPr lang="en-US" sz="6000" dirty="0">
                <a:latin typeface="LcdD" panose="04040604020B02020304" pitchFamily="82" charset="0"/>
              </a:rPr>
              <a:t> puzzles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	   </a:t>
            </a:r>
            <a:r>
              <a:rPr lang="en-US" altLang="en-US" sz="3700" dirty="0" smtClean="0"/>
              <a:t> 	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altLang="en-US" sz="3700" dirty="0" smtClean="0"/>
              <a:t> </a:t>
            </a:r>
            <a:r>
              <a:rPr lang="en-US" altLang="en-US" sz="3700" dirty="0"/>
              <a:t>W </a:t>
            </a:r>
            <a:r>
              <a:rPr lang="en-US" altLang="en-US" sz="3700" dirty="0" smtClean="0"/>
              <a:t>4</a:t>
            </a:r>
            <a:endParaRPr lang="en-US" altLang="en-US" sz="3700" dirty="0"/>
          </a:p>
          <a:p>
            <a:pPr>
              <a:buNone/>
              <a:tabLst>
                <a:tab pos="1087438" algn="l"/>
              </a:tabLst>
            </a:pPr>
            <a:r>
              <a:rPr lang="en-US" altLang="en-US" sz="3700" dirty="0"/>
              <a:t>   + </a:t>
            </a:r>
            <a:r>
              <a:rPr lang="en-US" altLang="en-US" sz="3700" dirty="0" smtClean="0"/>
              <a:t>	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altLang="en-US" sz="3700" dirty="0" smtClean="0"/>
              <a:t> </a:t>
            </a:r>
            <a:r>
              <a:rPr lang="en-US" altLang="en-US" sz="3700" dirty="0"/>
              <a:t>W </a:t>
            </a:r>
            <a:r>
              <a:rPr lang="en-US" altLang="en-US" sz="3700" dirty="0" smtClean="0"/>
              <a:t>4 </a:t>
            </a:r>
            <a:endParaRPr lang="en-US" altLang="en-US" sz="3700" dirty="0"/>
          </a:p>
          <a:p>
            <a:pPr>
              <a:buNone/>
              <a:tabLst>
                <a:tab pos="692150" algn="l"/>
              </a:tabLst>
            </a:pPr>
            <a:r>
              <a:rPr lang="en-US" altLang="en-US" sz="3700" dirty="0"/>
              <a:t>   	</a:t>
            </a:r>
            <a:r>
              <a:rPr lang="en-US" altLang="en-US" sz="37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altLang="en-US" sz="3700" dirty="0" smtClean="0"/>
              <a:t> 4 </a:t>
            </a:r>
            <a:r>
              <a:rPr lang="en-US" altLang="en-US" sz="1200" dirty="0" smtClean="0"/>
              <a:t> </a:t>
            </a:r>
            <a:r>
              <a:rPr lang="en-US" altLang="en-US" sz="3700" dirty="0" smtClean="0"/>
              <a:t>U </a:t>
            </a:r>
            <a:r>
              <a:rPr lang="en-US" altLang="en-US" sz="1200" dirty="0" smtClean="0"/>
              <a:t> </a:t>
            </a:r>
            <a:r>
              <a:rPr lang="en-US" altLang="en-US" sz="3700" dirty="0" smtClean="0"/>
              <a:t>8</a:t>
            </a:r>
            <a:endParaRPr lang="en-US" altLang="en-US" dirty="0"/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How can we use our knowledge of arithmetic to solve this?</a:t>
            </a:r>
          </a:p>
          <a:p>
            <a:pPr lvl="1">
              <a:buNone/>
            </a:pPr>
            <a:r>
              <a:rPr lang="en-US" altLang="en-US" dirty="0" smtClean="0"/>
              <a:t>For example, what do we know about F?</a:t>
            </a:r>
          </a:p>
          <a:p>
            <a:pPr lvl="1">
              <a:buNone/>
            </a:pPr>
            <a:r>
              <a:rPr lang="en-US" altLang="en-US" dirty="0" smtClean="0"/>
              <a:t>What does that tell us about T?</a:t>
            </a:r>
          </a:p>
          <a:p>
            <a:pPr lvl="1">
              <a:buNone/>
            </a:pPr>
            <a:r>
              <a:rPr lang="en-US" altLang="en-US" dirty="0" smtClean="0"/>
              <a:t>Let’s try some values for O…</a:t>
            </a:r>
          </a:p>
          <a:p>
            <a:pPr lvl="2">
              <a:buNone/>
            </a:pPr>
            <a:r>
              <a:rPr lang="en-US" altLang="en-US" dirty="0" smtClean="0"/>
              <a:t>2?</a:t>
            </a:r>
            <a:r>
              <a:rPr lang="en-US" altLang="en-US" dirty="0"/>
              <a:t> 	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NOPE</a:t>
            </a:r>
            <a:endParaRPr lang="en-US" altLang="en-US" dirty="0" smtClean="0"/>
          </a:p>
          <a:p>
            <a:pPr lvl="2">
              <a:buNone/>
            </a:pPr>
            <a:r>
              <a:rPr lang="en-US" altLang="en-US" dirty="0" smtClean="0"/>
              <a:t>4?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1470" y="2891481"/>
            <a:ext cx="2038865" cy="12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656491"/>
            <a:ext cx="3546389" cy="1940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values for the variables F, O, R, T, U, &amp; W </a:t>
            </a:r>
            <a:br>
              <a:rPr lang="en-US" dirty="0" smtClean="0"/>
            </a:br>
            <a:r>
              <a:rPr lang="en-US" dirty="0" smtClean="0"/>
              <a:t>so that the formula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variable has to have a unique single-digit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Neither T nor F can be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6445</TotalTime>
  <Words>341</Words>
  <Application>Microsoft Office PowerPoint</Application>
  <PresentationFormat>On-screen Show (4:3)</PresentationFormat>
  <Paragraphs>203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Synchro LET</vt:lpstr>
      <vt:lpstr>Corbel</vt:lpstr>
      <vt:lpstr>Symbol</vt:lpstr>
      <vt:lpstr>Arial</vt:lpstr>
      <vt:lpstr>LcdD</vt:lpstr>
      <vt:lpstr>Clarity</vt:lpstr>
      <vt:lpstr>Cryptarithmetic  AND logic</vt:lpstr>
      <vt:lpstr>Cryptarithmetic puzzles</vt:lpstr>
      <vt:lpstr>Cryptarithmetic puzzles</vt:lpstr>
      <vt:lpstr>Cryptarithmetic puzzles</vt:lpstr>
      <vt:lpstr>Cryptarithmetic puzzles</vt:lpstr>
      <vt:lpstr>Cryptarithmetic puzzles</vt:lpstr>
      <vt:lpstr>Cryptarithmetic puzzles</vt:lpstr>
      <vt:lpstr>Cryptarithmetic puzzles</vt:lpstr>
      <vt:lpstr>Cryptarithmetic puzzles</vt:lpstr>
      <vt:lpstr>Cryptarithmetic puzzles</vt:lpstr>
      <vt:lpstr>Prolog Cryptarithmetic</vt:lpstr>
      <vt:lpstr>Prolog Cryptarithmetic</vt:lpstr>
      <vt:lpstr>Prolog Cryptarithmetic</vt:lpstr>
      <vt:lpstr>Prolog Cryptarithmetic</vt:lpstr>
      <vt:lpstr>Prolog Logic Puzzles</vt:lpstr>
      <vt:lpstr>PowerPoint Presentation</vt:lpstr>
      <vt:lpstr>NEXT TIME…</vt:lpstr>
    </vt:vector>
  </TitlesOfParts>
  <Company>Otterbein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dstucki</cp:lastModifiedBy>
  <cp:revision>102</cp:revision>
  <dcterms:created xsi:type="dcterms:W3CDTF">2013-10-29T15:52:47Z</dcterms:created>
  <dcterms:modified xsi:type="dcterms:W3CDTF">2015-03-11T05:40:37Z</dcterms:modified>
</cp:coreProperties>
</file>