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99" r:id="rId3"/>
    <p:sldId id="256" r:id="rId4"/>
    <p:sldId id="276" r:id="rId5"/>
    <p:sldId id="270" r:id="rId6"/>
    <p:sldId id="262" r:id="rId7"/>
    <p:sldId id="298" r:id="rId8"/>
    <p:sldId id="265" r:id="rId9"/>
    <p:sldId id="267" r:id="rId10"/>
    <p:sldId id="266" r:id="rId11"/>
    <p:sldId id="273" r:id="rId12"/>
    <p:sldId id="274" r:id="rId13"/>
    <p:sldId id="268" r:id="rId14"/>
    <p:sldId id="297" r:id="rId15"/>
    <p:sldId id="272" r:id="rId16"/>
    <p:sldId id="300" r:id="rId17"/>
    <p:sldId id="301" r:id="rId18"/>
    <p:sldId id="275" r:id="rId19"/>
    <p:sldId id="258" r:id="rId20"/>
    <p:sldId id="259" r:id="rId21"/>
    <p:sldId id="260" r:id="rId22"/>
    <p:sldId id="261" r:id="rId23"/>
    <p:sldId id="277" r:id="rId24"/>
    <p:sldId id="278" r:id="rId25"/>
    <p:sldId id="279" r:id="rId26"/>
    <p:sldId id="280" r:id="rId27"/>
    <p:sldId id="282" r:id="rId28"/>
    <p:sldId id="283" r:id="rId29"/>
    <p:sldId id="295" r:id="rId30"/>
    <p:sldId id="284" r:id="rId31"/>
    <p:sldId id="296" r:id="rId32"/>
    <p:sldId id="287" r:id="rId33"/>
    <p:sldId id="288" r:id="rId34"/>
    <p:sldId id="286" r:id="rId35"/>
    <p:sldId id="293"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6600"/>
    <a:srgbClr val="FF9900"/>
    <a:srgbClr val="996600"/>
    <a:srgbClr val="FF5050"/>
    <a:srgbClr val="FF9966"/>
    <a:srgbClr val="9999FF"/>
    <a:srgbClr val="C41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4660"/>
  </p:normalViewPr>
  <p:slideViewPr>
    <p:cSldViewPr>
      <p:cViewPr varScale="1">
        <p:scale>
          <a:sx n="95" d="100"/>
          <a:sy n="95" d="100"/>
        </p:scale>
        <p:origin x="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7DFB7FC-84BA-44F3-81E9-22066EBDDCD6}" type="datetimeFigureOut">
              <a:rPr lang="en-US" smtClean="0"/>
              <a:t>3/27/2017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A44F5C3-572A-496B-A5AA-2D7EDA6CC4CC}" type="slidenum">
              <a:rPr lang="en-US" smtClean="0"/>
              <a:t>‹#›</a:t>
            </a:fld>
            <a:endParaRPr lang="en-US"/>
          </a:p>
        </p:txBody>
      </p:sp>
    </p:spTree>
    <p:extLst>
      <p:ext uri="{BB962C8B-B14F-4D97-AF65-F5344CB8AC3E}">
        <p14:creationId xmlns:p14="http://schemas.microsoft.com/office/powerpoint/2010/main" val="211417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968EC-DE3F-4741-83CD-9596236D73F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5304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Agency FB" panose="020B05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05B79DE-D7AA-481E-BDE5-C2229256C8E4}" type="slidenum">
              <a:rPr lang="en-US" altLang="en-US" smtClean="0"/>
              <a:pPr/>
              <a:t>‹#›</a:t>
            </a:fld>
            <a:endParaRPr lang="en-US"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00F930C-7859-41CC-9CF5-69D1BCB497F5}" type="slidenum">
              <a:rPr lang="en-US" altLang="en-US" smtClean="0"/>
              <a:pPr/>
              <a:t>‹#›</a:t>
            </a:fld>
            <a:endParaRPr lang="en-US" altLang="en-US"/>
          </a:p>
        </p:txBody>
      </p:sp>
    </p:spTree>
    <p:extLst>
      <p:ext uri="{BB962C8B-B14F-4D97-AF65-F5344CB8AC3E}">
        <p14:creationId xmlns:p14="http://schemas.microsoft.com/office/powerpoint/2010/main" val="403241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D972139-6871-402D-A764-004755307345}" type="slidenum">
              <a:rPr lang="en-US" altLang="en-US" smtClean="0"/>
              <a:pPr/>
              <a:t>‹#›</a:t>
            </a:fld>
            <a:endParaRPr lang="en-US" altLang="en-US"/>
          </a:p>
        </p:txBody>
      </p:sp>
    </p:spTree>
    <p:extLst>
      <p:ext uri="{BB962C8B-B14F-4D97-AF65-F5344CB8AC3E}">
        <p14:creationId xmlns:p14="http://schemas.microsoft.com/office/powerpoint/2010/main" val="191425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918075" y="1905000"/>
            <a:ext cx="3927475" cy="4191000"/>
          </a:xfrm>
        </p:spPr>
        <p:txBody>
          <a:bodyPr/>
          <a:lstStyle/>
          <a:p>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61E02783-71D8-4BF9-BC49-CF0B124882E7}" type="slidenum">
              <a:rPr lang="en-US" altLang="en-US"/>
              <a:pPr/>
              <a:t>‹#›</a:t>
            </a:fld>
            <a:endParaRPr lang="en-US" altLang="en-US"/>
          </a:p>
        </p:txBody>
      </p:sp>
    </p:spTree>
    <p:extLst>
      <p:ext uri="{BB962C8B-B14F-4D97-AF65-F5344CB8AC3E}">
        <p14:creationId xmlns:p14="http://schemas.microsoft.com/office/powerpoint/2010/main" val="368328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Agency FB" panose="020B0503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pPr/>
              <a:t>Monday, March 27,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69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Monday, March 27,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7611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March 27,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13540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March 27,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5803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March 27,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167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March 27,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7136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March 27,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171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2ED806-2D38-4D9C-8BF1-03B1BA7A0CF0}" type="slidenum">
              <a:rPr lang="en-US" altLang="en-US" smtClean="0"/>
              <a:pPr/>
              <a:t>‹#›</a:t>
            </a:fld>
            <a:endParaRPr lang="en-US" altLang="en-US"/>
          </a:p>
        </p:txBody>
      </p:sp>
    </p:spTree>
    <p:extLst>
      <p:ext uri="{BB962C8B-B14F-4D97-AF65-F5344CB8AC3E}">
        <p14:creationId xmlns:p14="http://schemas.microsoft.com/office/powerpoint/2010/main" val="55536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March 27,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30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March 27,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2111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March 27,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94020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March 27,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958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7A1A1F5-7B44-48BB-995F-DBF5137CFD3E}" type="slidenum">
              <a:rPr lang="en-US" altLang="en-US" smtClean="0"/>
              <a:pPr/>
              <a:t>‹#›</a:t>
            </a:fld>
            <a:endParaRPr lang="en-US"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7822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27F223-E7B7-4840-AB32-E4EFB01CA399}" type="slidenum">
              <a:rPr lang="en-US" altLang="en-US" smtClean="0"/>
              <a:pPr/>
              <a:t>‹#›</a:t>
            </a:fld>
            <a:endParaRPr lang="en-US" altLang="en-US"/>
          </a:p>
        </p:txBody>
      </p:sp>
    </p:spTree>
    <p:extLst>
      <p:ext uri="{BB962C8B-B14F-4D97-AF65-F5344CB8AC3E}">
        <p14:creationId xmlns:p14="http://schemas.microsoft.com/office/powerpoint/2010/main" val="316213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Agency FB" panose="020B05030202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D5FBB1D-8926-4159-ABA2-4C658E066546}" type="slidenum">
              <a:rPr lang="en-US" altLang="en-US" smtClean="0"/>
              <a:pPr/>
              <a:t>‹#›</a:t>
            </a:fld>
            <a:endParaRPr lang="en-US"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0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906FE81-BFAA-4C24-A1DE-72C7ED1A454A}" type="slidenum">
              <a:rPr lang="en-US" altLang="en-US" smtClean="0"/>
              <a:pPr/>
              <a:t>‹#›</a:t>
            </a:fld>
            <a:endParaRPr lang="en-US" altLang="en-US"/>
          </a:p>
        </p:txBody>
      </p:sp>
    </p:spTree>
    <p:extLst>
      <p:ext uri="{BB962C8B-B14F-4D97-AF65-F5344CB8AC3E}">
        <p14:creationId xmlns:p14="http://schemas.microsoft.com/office/powerpoint/2010/main" val="345938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406AE2B-72A6-4C40-9EB5-29C9E0E8E51F}" type="slidenum">
              <a:rPr lang="en-US" altLang="en-US" smtClean="0"/>
              <a:pPr/>
              <a:t>‹#›</a:t>
            </a:fld>
            <a:endParaRPr lang="en-US" altLang="en-US"/>
          </a:p>
        </p:txBody>
      </p:sp>
    </p:spTree>
    <p:extLst>
      <p:ext uri="{BB962C8B-B14F-4D97-AF65-F5344CB8AC3E}">
        <p14:creationId xmlns:p14="http://schemas.microsoft.com/office/powerpoint/2010/main" val="415504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2F0CFA7-0504-422D-895E-A59503ADD2D9}" type="slidenum">
              <a:rPr lang="en-US" altLang="en-US" smtClean="0"/>
              <a:pPr/>
              <a:t>‹#›</a:t>
            </a:fld>
            <a:endParaRPr lang="en-US"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8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BDB4B5-B682-4C2F-BFF2-B1059A952EF8}" type="slidenum">
              <a:rPr lang="en-US" altLang="en-US" smtClean="0"/>
              <a:pPr/>
              <a:t>‹#›</a:t>
            </a:fld>
            <a:endParaRPr lang="en-US" altLang="en-US"/>
          </a:p>
        </p:txBody>
      </p:sp>
    </p:spTree>
    <p:extLst>
      <p:ext uri="{BB962C8B-B14F-4D97-AF65-F5344CB8AC3E}">
        <p14:creationId xmlns:p14="http://schemas.microsoft.com/office/powerpoint/2010/main" val="115939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latin typeface="Agency FB" panose="020B0503020202020204" pitchFamily="34" charset="0"/>
              </a:defRPr>
            </a:lvl1pPr>
          </a:lstStyle>
          <a:p>
            <a:endParaRPr lang="en-US" alt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latin typeface="Agency FB" panose="020B0503020202020204" pitchFamily="34" charset="0"/>
              </a:defRPr>
            </a:lvl1pPr>
          </a:lstStyle>
          <a:p>
            <a:endParaRPr lang="en-US" alt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latin typeface="Agency FB" panose="020B0503020202020204" pitchFamily="34" charset="0"/>
              </a:defRPr>
            </a:lvl1pPr>
          </a:lstStyle>
          <a:p>
            <a:fld id="{916C285A-8F4F-43A3-B1FE-94B72735236F}" type="slidenum">
              <a:rPr lang="en-US" altLang="en-US" smtClean="0"/>
              <a:pPr/>
              <a:t>‹#›</a:t>
            </a:fld>
            <a:endParaRPr lang="en-US" altLang="en-US" dirty="0"/>
          </a:p>
        </p:txBody>
      </p:sp>
    </p:spTree>
    <p:extLst>
      <p:ext uri="{BB962C8B-B14F-4D97-AF65-F5344CB8AC3E}">
        <p14:creationId xmlns:p14="http://schemas.microsoft.com/office/powerpoint/2010/main" val="401868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Agency FB" panose="020B0503020202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gency FB" panose="020B0503020202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gency FB" panose="020B0503020202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gency FB" panose="020B0503020202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gency FB" panose="020B0503020202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gency FB" panose="020B0503020202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A80CB818-7379-467D-8E76-EF9D9074A26C}" type="datetime2">
              <a:rPr lang="en-US" smtClean="0">
                <a:latin typeface="Arial"/>
              </a:rPr>
              <a:pPr fontAlgn="auto">
                <a:spcBef>
                  <a:spcPts val="0"/>
                </a:spcBef>
                <a:spcAft>
                  <a:spcPts val="0"/>
                </a:spcAft>
              </a:pPr>
              <a:t>Monday, March 27, 2017</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fontAlgn="auto">
              <a:spcBef>
                <a:spcPts val="0"/>
              </a:spcBef>
              <a:spcAft>
                <a:spcPts val="0"/>
              </a:spcAft>
            </a:pPr>
            <a:endParaRPr lang="en-US" dirty="0">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auto">
              <a:spcBef>
                <a:spcPts val="0"/>
              </a:spcBef>
              <a:spcAft>
                <a:spcPts val="0"/>
              </a:spcAft>
            </a:pPr>
            <a:fld id="{0CFEC368-1D7A-4F81-ABF6-AE0E36BAF64C}" type="slidenum">
              <a:rPr lang="en-US" smtClean="0">
                <a:latin typeface="Arial"/>
              </a:rPr>
              <a:pPr fontAlgn="auto">
                <a:spcBef>
                  <a:spcPts val="0"/>
                </a:spcBef>
                <a:spcAft>
                  <a:spcPts val="0"/>
                </a:spcAft>
              </a:pPr>
              <a:t>‹#›</a:t>
            </a:fld>
            <a:endParaRPr lang="en-US" dirty="0">
              <a:latin typeface="Arial"/>
            </a:endParaRPr>
          </a:p>
        </p:txBody>
      </p:sp>
    </p:spTree>
    <p:extLst>
      <p:ext uri="{BB962C8B-B14F-4D97-AF65-F5344CB8AC3E}">
        <p14:creationId xmlns:p14="http://schemas.microsoft.com/office/powerpoint/2010/main" val="2825715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kellyinglis.wordpress.com/philosophy-and-cognitive-scien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JG698U2Mv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dawnofthedeadmovie.net/" TargetMode="Externa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theassc.org/files/assc/2543.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2.psych.ubc.ca/~rensink/" TargetMode="External"/><Relationship Id="rId2" Type="http://schemas.openxmlformats.org/officeDocument/2006/relationships/hyperlink" Target="http://nivea.psycho.univ-paris5.fr/ECS/kayakflick.gif" TargetMode="External"/><Relationship Id="rId1" Type="http://schemas.openxmlformats.org/officeDocument/2006/relationships/slideLayout" Target="../slideLayouts/slideLayout2.xml"/><Relationship Id="rId5" Type="http://schemas.openxmlformats.org/officeDocument/2006/relationships/hyperlink" Target="http://viscog.beckman.uiuc.edu/grafs/demos/15.html" TargetMode="External"/><Relationship Id="rId4" Type="http://schemas.openxmlformats.org/officeDocument/2006/relationships/hyperlink" Target="http://www2.psych.ubc.ca/~rensink/flick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plato.stanford.edu/entries/qualia-knowledge/" TargetMode="External"/><Relationship Id="rId2" Type="http://schemas.openxmlformats.org/officeDocument/2006/relationships/hyperlink" Target="http://instruct.westvalley.edu/lafave/epiphenomenal_qualia.html" TargetMode="External"/><Relationship Id="rId1" Type="http://schemas.openxmlformats.org/officeDocument/2006/relationships/slideLayout" Target="../slideLayouts/slideLayout2.xml"/><Relationship Id="rId4" Type="http://schemas.openxmlformats.org/officeDocument/2006/relationships/hyperlink" Target="http://consc.net/zombie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34900"/>
            <a:ext cx="8229600" cy="1081550"/>
          </a:xfrm>
        </p:spPr>
        <p:txBody>
          <a:bodyPr/>
          <a:lstStyle/>
          <a:p>
            <a:r>
              <a:rPr lang="en-US" sz="6000" cap="none" dirty="0">
                <a:cs typeface="Aparajita" panose="020B0604020202020204" pitchFamily="34" charset="0"/>
              </a:rPr>
              <a:t>Consciousness: The Hard Problem</a:t>
            </a:r>
          </a:p>
        </p:txBody>
      </p:sp>
      <p:sp>
        <p:nvSpPr>
          <p:cNvPr id="3" name="Subtitle 2"/>
          <p:cNvSpPr>
            <a:spLocks noGrp="1"/>
          </p:cNvSpPr>
          <p:nvPr>
            <p:ph type="subTitle" idx="1"/>
          </p:nvPr>
        </p:nvSpPr>
        <p:spPr>
          <a:xfrm>
            <a:off x="113879" y="5560636"/>
            <a:ext cx="2080681" cy="1288945"/>
          </a:xfrm>
        </p:spPr>
        <p:txBody>
          <a:bodyPr>
            <a:normAutofit/>
          </a:bodyPr>
          <a:lstStyle/>
          <a:p>
            <a:pPr>
              <a:spcBef>
                <a:spcPts val="0"/>
              </a:spcBef>
            </a:pPr>
            <a:r>
              <a:rPr lang="en-US" b="1" dirty="0">
                <a:solidFill>
                  <a:schemeClr val="bg1">
                    <a:lumMod val="65000"/>
                  </a:schemeClr>
                </a:solidFill>
                <a:latin typeface="Corbel"/>
                <a:cs typeface="Corbel"/>
              </a:rPr>
              <a:t>INST 4200</a:t>
            </a:r>
          </a:p>
          <a:p>
            <a:pPr>
              <a:spcBef>
                <a:spcPts val="0"/>
              </a:spcBef>
            </a:pPr>
            <a:r>
              <a:rPr lang="en-US" b="1" dirty="0">
                <a:solidFill>
                  <a:schemeClr val="bg1">
                    <a:lumMod val="65000"/>
                  </a:schemeClr>
                </a:solidFill>
                <a:latin typeface="Corbel"/>
                <a:cs typeface="Corbel"/>
              </a:rPr>
              <a:t>David J Stucki</a:t>
            </a:r>
          </a:p>
          <a:p>
            <a:pPr>
              <a:spcBef>
                <a:spcPts val="0"/>
              </a:spcBef>
            </a:pPr>
            <a:r>
              <a:rPr lang="en-US" b="1" dirty="0">
                <a:solidFill>
                  <a:schemeClr val="bg1">
                    <a:lumMod val="65000"/>
                  </a:schemeClr>
                </a:solidFill>
                <a:latin typeface="Corbel"/>
                <a:cs typeface="Corbel"/>
              </a:rPr>
              <a:t>Spring 2017</a:t>
            </a:r>
          </a:p>
        </p:txBody>
      </p:sp>
      <p:pic>
        <p:nvPicPr>
          <p:cNvPr id="6" name="Picture 5" descr="csness"/>
          <p:cNvPicPr/>
          <p:nvPr/>
        </p:nvPicPr>
        <p:blipFill rotWithShape="1">
          <a:blip r:embed="rId3">
            <a:extLst>
              <a:ext uri="{28A0092B-C50C-407E-A947-70E740481C1C}">
                <a14:useLocalDpi xmlns:a14="http://schemas.microsoft.com/office/drawing/2010/main" val="0"/>
              </a:ext>
            </a:extLst>
          </a:blip>
          <a:srcRect l="23237" t="14442" r="19711" b="8771"/>
          <a:stretch/>
        </p:blipFill>
        <p:spPr bwMode="auto">
          <a:xfrm>
            <a:off x="4572000" y="1716450"/>
            <a:ext cx="4457700" cy="5133131"/>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2362200" y="6205108"/>
            <a:ext cx="2571217" cy="523220"/>
          </a:xfrm>
          <a:prstGeom prst="rect">
            <a:avLst/>
          </a:prstGeom>
          <a:noFill/>
        </p:spPr>
        <p:txBody>
          <a:bodyPr wrap="none" rtlCol="0">
            <a:spAutoFit/>
          </a:bodyPr>
          <a:lstStyle/>
          <a:p>
            <a:r>
              <a:rPr lang="en-US" sz="1400" dirty="0"/>
              <a:t>Adapted from Dr. Kelly </a:t>
            </a:r>
            <a:r>
              <a:rPr lang="en-US" sz="1400" dirty="0" err="1"/>
              <a:t>Inglis’s</a:t>
            </a:r>
            <a:endParaRPr lang="en-US" sz="1400" dirty="0"/>
          </a:p>
          <a:p>
            <a:r>
              <a:rPr lang="en-US" sz="1400" dirty="0">
                <a:hlinkClick r:id="rId4"/>
              </a:rPr>
              <a:t>Consciousness presentation</a:t>
            </a:r>
            <a:endParaRPr lang="en-US" sz="1400" dirty="0"/>
          </a:p>
        </p:txBody>
      </p:sp>
    </p:spTree>
    <p:extLst>
      <p:ext uri="{BB962C8B-B14F-4D97-AF65-F5344CB8AC3E}">
        <p14:creationId xmlns:p14="http://schemas.microsoft.com/office/powerpoint/2010/main" val="233167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r>
              <a:rPr lang="en-US" altLang="en-US" sz="2800"/>
              <a:t>Is this the same as the problem of other minds?</a:t>
            </a:r>
          </a:p>
        </p:txBody>
      </p:sp>
      <p:sp>
        <p:nvSpPr>
          <p:cNvPr id="19459" name="Rectangle 3"/>
          <p:cNvSpPr>
            <a:spLocks noGrp="1" noChangeArrowheads="1"/>
          </p:cNvSpPr>
          <p:nvPr>
            <p:ph idx="1"/>
          </p:nvPr>
        </p:nvSpPr>
        <p:spPr>
          <a:xfrm>
            <a:off x="457200" y="1219200"/>
            <a:ext cx="8229600" cy="5638800"/>
          </a:xfrm>
        </p:spPr>
        <p:txBody>
          <a:bodyPr/>
          <a:lstStyle/>
          <a:p>
            <a:pPr>
              <a:lnSpc>
                <a:spcPct val="90000"/>
              </a:lnSpc>
              <a:buFontTx/>
              <a:buNone/>
            </a:pPr>
            <a:r>
              <a:rPr lang="en-US" altLang="en-US" sz="2200" dirty="0">
                <a:latin typeface="Corbel" panose="020B0503020204020204" pitchFamily="34" charset="0"/>
              </a:rPr>
              <a:t>Not quite.</a:t>
            </a:r>
          </a:p>
          <a:p>
            <a:pPr>
              <a:lnSpc>
                <a:spcPct val="90000"/>
              </a:lnSpc>
              <a:buFontTx/>
              <a:buNone/>
            </a:pPr>
            <a:endParaRPr lang="en-US" altLang="en-US" sz="2200" dirty="0">
              <a:latin typeface="Corbel" panose="020B0503020204020204" pitchFamily="34" charset="0"/>
            </a:endParaRPr>
          </a:p>
          <a:p>
            <a:pPr>
              <a:lnSpc>
                <a:spcPct val="90000"/>
              </a:lnSpc>
              <a:buFontTx/>
              <a:buNone/>
            </a:pPr>
            <a:r>
              <a:rPr lang="en-US" altLang="en-US" sz="2200" dirty="0">
                <a:latin typeface="Corbel" panose="020B0503020204020204" pitchFamily="34" charset="0"/>
              </a:rPr>
              <a:t>What is it like to be an </a:t>
            </a:r>
            <a:r>
              <a:rPr lang="en-US" altLang="en-US" sz="2200" dirty="0" err="1">
                <a:latin typeface="Corbel" panose="020B0503020204020204" pitchFamily="34" charset="0"/>
              </a:rPr>
              <a:t>eskimo</a:t>
            </a:r>
            <a:r>
              <a:rPr lang="en-US" altLang="en-US" sz="2200" dirty="0">
                <a:latin typeface="Corbel" panose="020B0503020204020204" pitchFamily="34" charset="0"/>
              </a:rPr>
              <a:t>?</a:t>
            </a:r>
          </a:p>
          <a:p>
            <a:pPr>
              <a:lnSpc>
                <a:spcPct val="90000"/>
              </a:lnSpc>
              <a:buFontTx/>
              <a:buNone/>
            </a:pPr>
            <a:endParaRPr lang="en-US" altLang="en-US" sz="2200" dirty="0">
              <a:latin typeface="Corbel" panose="020B0503020204020204" pitchFamily="34" charset="0"/>
            </a:endParaRPr>
          </a:p>
          <a:p>
            <a:pPr>
              <a:lnSpc>
                <a:spcPct val="90000"/>
              </a:lnSpc>
              <a:buFontTx/>
              <a:buNone/>
            </a:pPr>
            <a:r>
              <a:rPr lang="en-US" altLang="en-US" sz="2200" dirty="0">
                <a:latin typeface="Corbel" panose="020B0503020204020204" pitchFamily="34" charset="0"/>
              </a:rPr>
              <a:t>What is it like to be Tom Cruise?</a:t>
            </a:r>
          </a:p>
          <a:p>
            <a:pPr>
              <a:lnSpc>
                <a:spcPct val="90000"/>
              </a:lnSpc>
              <a:buFontTx/>
              <a:buNone/>
            </a:pPr>
            <a:endParaRPr lang="en-US" altLang="en-US" sz="2200" dirty="0">
              <a:latin typeface="Corbel" panose="020B0503020204020204" pitchFamily="34" charset="0"/>
            </a:endParaRPr>
          </a:p>
          <a:p>
            <a:pPr>
              <a:lnSpc>
                <a:spcPct val="90000"/>
              </a:lnSpc>
              <a:buFontTx/>
              <a:buNone/>
            </a:pPr>
            <a:r>
              <a:rPr lang="en-US" altLang="en-US" sz="2200" dirty="0">
                <a:latin typeface="Corbel" panose="020B0503020204020204" pitchFamily="34" charset="0"/>
              </a:rPr>
              <a:t>Nagel: we can answer these questions fairly well by using our imagination. But, the answer is accessible to us only because we base our imagination on our own experiences. We need the </a:t>
            </a:r>
            <a:r>
              <a:rPr lang="en-US" altLang="en-US" sz="2200" b="1" dirty="0">
                <a:latin typeface="Corbel" panose="020B0503020204020204" pitchFamily="34" charset="0"/>
              </a:rPr>
              <a:t>subjective</a:t>
            </a:r>
            <a:r>
              <a:rPr lang="en-US" altLang="en-US" sz="2200" dirty="0">
                <a:latin typeface="Corbel" panose="020B0503020204020204" pitchFamily="34" charset="0"/>
              </a:rPr>
              <a:t> experience of being human to imagine the experience of others.</a:t>
            </a:r>
          </a:p>
          <a:p>
            <a:pPr>
              <a:lnSpc>
                <a:spcPct val="90000"/>
              </a:lnSpc>
              <a:buFontTx/>
              <a:buNone/>
            </a:pPr>
            <a:endParaRPr lang="en-US" altLang="en-US" sz="2200" dirty="0">
              <a:latin typeface="Corbel" panose="020B0503020204020204" pitchFamily="34" charset="0"/>
            </a:endParaRPr>
          </a:p>
          <a:p>
            <a:pPr>
              <a:lnSpc>
                <a:spcPct val="90000"/>
              </a:lnSpc>
              <a:buFontTx/>
              <a:buNone/>
            </a:pPr>
            <a:r>
              <a:rPr lang="en-US" altLang="en-US" sz="2200" b="1" dirty="0">
                <a:latin typeface="Corbel" panose="020B0503020204020204" pitchFamily="34" charset="0"/>
              </a:rPr>
              <a:t>Objective</a:t>
            </a:r>
            <a:r>
              <a:rPr lang="en-US" altLang="en-US" sz="2200" dirty="0">
                <a:latin typeface="Corbel" panose="020B0503020204020204" pitchFamily="34" charset="0"/>
              </a:rPr>
              <a:t> science alone could not give us these answers.</a:t>
            </a:r>
          </a:p>
          <a:p>
            <a:pPr>
              <a:lnSpc>
                <a:spcPct val="90000"/>
              </a:lnSpc>
              <a:buFontTx/>
              <a:buNone/>
            </a:pPr>
            <a:endParaRPr lang="en-US" altLang="en-US" sz="2200" dirty="0">
              <a:latin typeface="Corbel" panose="020B0503020204020204" pitchFamily="34" charset="0"/>
            </a:endParaRPr>
          </a:p>
          <a:p>
            <a:pPr>
              <a:lnSpc>
                <a:spcPct val="90000"/>
              </a:lnSpc>
              <a:buFontTx/>
              <a:buNone/>
            </a:pPr>
            <a:r>
              <a:rPr lang="en-US" altLang="en-US" sz="2200" dirty="0">
                <a:latin typeface="Corbel" panose="020B0503020204020204" pitchFamily="34" charset="0"/>
              </a:rPr>
              <a:t>A Martian could not learn from objective facts what it is like to be human.</a:t>
            </a:r>
          </a:p>
        </p:txBody>
      </p:sp>
      <p:pic>
        <p:nvPicPr>
          <p:cNvPr id="19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66800"/>
            <a:ext cx="251460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914400"/>
            <a:ext cx="8229600" cy="5638800"/>
          </a:xfrm>
        </p:spPr>
        <p:txBody>
          <a:bodyPr>
            <a:normAutofit lnSpcReduction="10000"/>
          </a:bodyPr>
          <a:lstStyle/>
          <a:p>
            <a:pPr>
              <a:lnSpc>
                <a:spcPct val="80000"/>
              </a:lnSpc>
              <a:buFontTx/>
              <a:buNone/>
            </a:pPr>
            <a:r>
              <a:rPr lang="en-US" altLang="en-US" dirty="0">
                <a:latin typeface="Corbel" panose="020B0503020204020204" pitchFamily="34" charset="0"/>
              </a:rPr>
              <a:t>Science cannot explain consciousness in physical terms.</a:t>
            </a:r>
          </a:p>
          <a:p>
            <a:pPr>
              <a:lnSpc>
                <a:spcPct val="80000"/>
              </a:lnSpc>
              <a:buFontTx/>
              <a:buNone/>
            </a:pPr>
            <a:endParaRPr lang="en-US" altLang="en-US" dirty="0">
              <a:latin typeface="Corbel" panose="020B0503020204020204" pitchFamily="34" charset="0"/>
            </a:endParaRPr>
          </a:p>
          <a:p>
            <a:pPr>
              <a:lnSpc>
                <a:spcPct val="80000"/>
              </a:lnSpc>
              <a:buFontTx/>
              <a:buNone/>
            </a:pPr>
            <a:r>
              <a:rPr lang="en-US" altLang="en-US" dirty="0">
                <a:latin typeface="Corbel" panose="020B0503020204020204" pitchFamily="34" charset="0"/>
              </a:rPr>
              <a:t>	“I have not defined the term 'physical'. Obviously it does not apply just to what can be described by the concepts of contemporary physics, since we expect further developments. Some may think there is nothing to prevent mental phenomena from eventually being recognized as physical in their own right. But whatever else may be said of the physical, it has to be objective.” (Nagel 1974)</a:t>
            </a:r>
          </a:p>
          <a:p>
            <a:pPr>
              <a:lnSpc>
                <a:spcPct val="80000"/>
              </a:lnSpc>
              <a:buFontTx/>
              <a:buNone/>
            </a:pPr>
            <a:endParaRPr lang="en-US" altLang="en-US" dirty="0">
              <a:latin typeface="Corbel" panose="020B0503020204020204" pitchFamily="34" charset="0"/>
            </a:endParaRPr>
          </a:p>
          <a:p>
            <a:pPr>
              <a:lnSpc>
                <a:spcPct val="80000"/>
              </a:lnSpc>
              <a:buFontTx/>
              <a:buNone/>
            </a:pPr>
            <a:r>
              <a:rPr lang="en-US" altLang="en-US" dirty="0">
                <a:latin typeface="Corbel" panose="020B0503020204020204" pitchFamily="34" charset="0"/>
              </a:rPr>
              <a:t>Physical facts are objective.</a:t>
            </a:r>
          </a:p>
          <a:p>
            <a:pPr>
              <a:lnSpc>
                <a:spcPct val="80000"/>
              </a:lnSpc>
              <a:buFontTx/>
              <a:buNone/>
            </a:pPr>
            <a:endParaRPr lang="en-US" altLang="en-US" dirty="0">
              <a:latin typeface="Corbel" panose="020B0503020204020204" pitchFamily="34" charset="0"/>
            </a:endParaRPr>
          </a:p>
          <a:p>
            <a:pPr>
              <a:lnSpc>
                <a:spcPct val="80000"/>
              </a:lnSpc>
              <a:buFontTx/>
              <a:buNone/>
            </a:pPr>
            <a:r>
              <a:rPr lang="en-US" altLang="en-US" dirty="0">
                <a:latin typeface="Corbel" panose="020B0503020204020204" pitchFamily="34" charset="0"/>
              </a:rPr>
              <a:t>Consciousness is subjective.</a:t>
            </a:r>
          </a:p>
          <a:p>
            <a:pPr>
              <a:lnSpc>
                <a:spcPct val="80000"/>
              </a:lnSpc>
              <a:buFontTx/>
              <a:buNone/>
            </a:pPr>
            <a:endParaRPr lang="en-US" altLang="en-US" dirty="0">
              <a:latin typeface="Corbel" panose="020B0503020204020204" pitchFamily="34" charset="0"/>
            </a:endParaRPr>
          </a:p>
          <a:p>
            <a:pPr>
              <a:lnSpc>
                <a:spcPct val="80000"/>
              </a:lnSpc>
              <a:buFontTx/>
              <a:buNone/>
            </a:pPr>
            <a:r>
              <a:rPr lang="en-US" altLang="en-US" dirty="0">
                <a:latin typeface="Corbel" panose="020B0503020204020204" pitchFamily="34" charset="0"/>
              </a:rPr>
              <a:t>So consciousness can never be explained by physical facts.</a:t>
            </a:r>
          </a:p>
          <a:p>
            <a:pPr>
              <a:lnSpc>
                <a:spcPct val="80000"/>
              </a:lnSpc>
              <a:buFontTx/>
              <a:buNone/>
            </a:pPr>
            <a:endParaRPr lang="en-US" altLang="en-US" dirty="0">
              <a:latin typeface="Corbel" panose="020B0503020204020204" pitchFamily="34" charset="0"/>
            </a:endParaRPr>
          </a:p>
          <a:p>
            <a:pPr>
              <a:lnSpc>
                <a:spcPct val="80000"/>
              </a:lnSpc>
              <a:buFontTx/>
              <a:buNone/>
            </a:pPr>
            <a:r>
              <a:rPr lang="en-US" altLang="en-US" dirty="0">
                <a:latin typeface="Corbel" panose="020B0503020204020204" pitchFamily="34" charset="0"/>
              </a:rPr>
              <a:t>Question: Is this right? Are only objective facts physical? Are the objective and the subjective irreconcilable?</a:t>
            </a:r>
          </a:p>
        </p:txBody>
      </p:sp>
      <p:sp>
        <p:nvSpPr>
          <p:cNvPr id="20485" name="Rectangle 5"/>
          <p:cNvSpPr>
            <a:spLocks noChangeArrowheads="1"/>
          </p:cNvSpPr>
          <p:nvPr/>
        </p:nvSpPr>
        <p:spPr bwMode="auto">
          <a:xfrm>
            <a:off x="2286000" y="1517650"/>
            <a:ext cx="45720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endParaRPr lang="en-US" altLang="en-US" dirty="0">
              <a:latin typeface="Agency FB" panose="020B0503020202020204" pitchFamily="34" charset="0"/>
            </a:endParaRPr>
          </a:p>
          <a:p>
            <a:pPr>
              <a:lnSpc>
                <a:spcPct val="90000"/>
              </a:lnSpc>
              <a:spcBef>
                <a:spcPct val="50000"/>
              </a:spcBef>
            </a:pPr>
            <a:endParaRPr lang="en-US" altLang="en-US" sz="2400" dirty="0">
              <a:latin typeface="Agency FB" panose="020B05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381000"/>
            <a:ext cx="8229600" cy="5745163"/>
          </a:xfrm>
        </p:spPr>
        <p:txBody>
          <a:bodyPr>
            <a:noAutofit/>
          </a:bodyPr>
          <a:lstStyle/>
          <a:p>
            <a:pPr>
              <a:lnSpc>
                <a:spcPct val="90000"/>
              </a:lnSpc>
              <a:buFontTx/>
              <a:buNone/>
            </a:pPr>
            <a:r>
              <a:rPr lang="en-US" altLang="en-US" sz="3200" dirty="0">
                <a:latin typeface="Corbel" panose="020B0503020204020204" pitchFamily="34" charset="0"/>
              </a:rPr>
              <a:t>Is physicalism about mental states wrong?</a:t>
            </a:r>
          </a:p>
          <a:p>
            <a:pPr>
              <a:lnSpc>
                <a:spcPct val="90000"/>
              </a:lnSpc>
              <a:buFontTx/>
              <a:buNone/>
            </a:pPr>
            <a:endParaRPr lang="en-US" altLang="en-US" sz="2800" dirty="0">
              <a:latin typeface="Corbel" panose="020B0503020204020204" pitchFamily="34" charset="0"/>
            </a:endParaRPr>
          </a:p>
          <a:p>
            <a:pPr>
              <a:lnSpc>
                <a:spcPct val="90000"/>
              </a:lnSpc>
              <a:buFontTx/>
              <a:buNone/>
            </a:pPr>
            <a:r>
              <a:rPr lang="en-US" altLang="en-US" sz="2800" dirty="0">
                <a:latin typeface="Corbel" panose="020B0503020204020204" pitchFamily="34" charset="0"/>
              </a:rPr>
              <a:t>Nagel: not necessarily</a:t>
            </a:r>
            <a:endParaRPr lang="en-US" altLang="en-US" sz="3200" dirty="0">
              <a:latin typeface="Corbel" panose="020B0503020204020204" pitchFamily="34" charset="0"/>
            </a:endParaRPr>
          </a:p>
          <a:p>
            <a:pPr>
              <a:lnSpc>
                <a:spcPct val="90000"/>
              </a:lnSpc>
              <a:buFontTx/>
              <a:buNone/>
            </a:pPr>
            <a:endParaRPr lang="en-US" altLang="en-US" sz="1800" dirty="0">
              <a:latin typeface="Corbel" panose="020B0503020204020204" pitchFamily="34" charset="0"/>
            </a:endParaRPr>
          </a:p>
          <a:p>
            <a:pPr>
              <a:lnSpc>
                <a:spcPct val="90000"/>
              </a:lnSpc>
              <a:buFontTx/>
              <a:buNone/>
            </a:pPr>
            <a:r>
              <a:rPr lang="en-US" altLang="en-US" dirty="0">
                <a:latin typeface="Corbel" panose="020B0503020204020204" pitchFamily="34" charset="0"/>
              </a:rPr>
              <a:t>	“It would be a mistake to conclude that physicalism must be false…. It would be truer to say that physicalism is a position we cannot understand because we do not at present have any conception of how it might be true.” (Nagel 1974)</a:t>
            </a:r>
          </a:p>
          <a:p>
            <a:pPr>
              <a:lnSpc>
                <a:spcPct val="90000"/>
              </a:lnSpc>
              <a:buFontTx/>
              <a:buNone/>
            </a:pPr>
            <a:endParaRPr lang="en-US" altLang="en-US" sz="1800" dirty="0">
              <a:latin typeface="Corbel" panose="020B0503020204020204" pitchFamily="34" charset="0"/>
            </a:endParaRPr>
          </a:p>
          <a:p>
            <a:pPr>
              <a:lnSpc>
                <a:spcPct val="90000"/>
              </a:lnSpc>
              <a:buFontTx/>
              <a:buNone/>
            </a:pPr>
            <a:r>
              <a:rPr lang="en-US" altLang="en-US" dirty="0">
                <a:latin typeface="Corbel" panose="020B0503020204020204" pitchFamily="34" charset="0"/>
              </a:rPr>
              <a:t>Example: we saying “mind is brain” is like pre-Socratic philosopher saying: “matter is energy”</a:t>
            </a:r>
          </a:p>
          <a:p>
            <a:pPr>
              <a:lnSpc>
                <a:spcPct val="90000"/>
              </a:lnSpc>
              <a:buFontTx/>
              <a:buNone/>
            </a:pPr>
            <a:endParaRPr lang="en-US" altLang="en-US" dirty="0">
              <a:latin typeface="Corbel" panose="020B0503020204020204" pitchFamily="34" charset="0"/>
            </a:endParaRPr>
          </a:p>
          <a:p>
            <a:pPr>
              <a:lnSpc>
                <a:spcPct val="90000"/>
              </a:lnSpc>
              <a:buFontTx/>
              <a:buNone/>
            </a:pPr>
            <a:r>
              <a:rPr lang="en-US" altLang="en-US" dirty="0">
                <a:latin typeface="Corbel" panose="020B0503020204020204" pitchFamily="34" charset="0"/>
              </a:rPr>
              <a:t>	“Strangely enough, we may have evidence for the truth of something we cannot really understand.” (Nagel 1974)</a:t>
            </a:r>
          </a:p>
          <a:p>
            <a:pPr>
              <a:lnSpc>
                <a:spcPct val="90000"/>
              </a:lnSpc>
              <a:buFontTx/>
              <a:buNone/>
            </a:pPr>
            <a:r>
              <a:rPr lang="en-US" altLang="en-US" dirty="0">
                <a:latin typeface="Corbel" panose="020B0503020204020204" pitchFamily="34" charset="0"/>
              </a:rPr>
              <a:t>		Example: caterpillar </a:t>
            </a:r>
            <a:r>
              <a:rPr lang="en-US" altLang="en-US" dirty="0">
                <a:latin typeface="Corbel" panose="020B0503020204020204" pitchFamily="34" charset="0"/>
                <a:sym typeface="Wingdings" panose="05000000000000000000" pitchFamily="2" charset="2"/>
              </a:rPr>
              <a:t> butterfly</a:t>
            </a:r>
            <a:endParaRPr lang="en-US" altLang="en-US" dirty="0">
              <a:latin typeface="Corbel" panose="020B0503020204020204" pitchFamily="34" charset="0"/>
            </a:endParaRPr>
          </a:p>
        </p:txBody>
      </p:sp>
      <p:pic>
        <p:nvPicPr>
          <p:cNvPr id="1434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5685764"/>
            <a:ext cx="1736651" cy="113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152400"/>
            <a:ext cx="8229600" cy="838200"/>
          </a:xfrm>
        </p:spPr>
        <p:txBody>
          <a:bodyPr/>
          <a:lstStyle/>
          <a:p>
            <a:r>
              <a:rPr lang="en-US" altLang="en-US" sz="3600"/>
              <a:t>Approaches to the hard problem</a:t>
            </a:r>
          </a:p>
        </p:txBody>
      </p:sp>
      <p:sp>
        <p:nvSpPr>
          <p:cNvPr id="46083" name="Rectangle 3"/>
          <p:cNvSpPr>
            <a:spLocks noGrp="1" noChangeArrowheads="1"/>
          </p:cNvSpPr>
          <p:nvPr>
            <p:ph idx="1"/>
          </p:nvPr>
        </p:nvSpPr>
        <p:spPr>
          <a:xfrm>
            <a:off x="304800" y="1295400"/>
            <a:ext cx="8229600" cy="5562600"/>
          </a:xfrm>
        </p:spPr>
        <p:txBody>
          <a:bodyPr>
            <a:normAutofit/>
          </a:bodyPr>
          <a:lstStyle/>
          <a:p>
            <a:pPr marL="381000" indent="-381000">
              <a:buFontTx/>
              <a:buAutoNum type="arabicParenR"/>
            </a:pPr>
            <a:r>
              <a:rPr lang="en-US" altLang="en-US" b="1" dirty="0">
                <a:latin typeface="Corbel" panose="020B0503020204020204" pitchFamily="34" charset="0"/>
              </a:rPr>
              <a:t>Declare that it is insoluble</a:t>
            </a:r>
            <a:r>
              <a:rPr lang="en-US" altLang="en-US" dirty="0">
                <a:latin typeface="Corbel" panose="020B0503020204020204" pitchFamily="34" charset="0"/>
              </a:rPr>
              <a:t>, because </a:t>
            </a:r>
          </a:p>
          <a:p>
            <a:pPr marL="381000" indent="-381000">
              <a:buFontTx/>
              <a:buAutoNum type="arabicParenR"/>
            </a:pPr>
            <a:endParaRPr lang="en-US" altLang="en-US" dirty="0">
              <a:latin typeface="Corbel" panose="020B0503020204020204" pitchFamily="34" charset="0"/>
            </a:endParaRPr>
          </a:p>
          <a:p>
            <a:pPr marL="381000" indent="-381000">
              <a:buFontTx/>
              <a:buNone/>
            </a:pPr>
            <a:r>
              <a:rPr lang="en-US" altLang="en-US" dirty="0">
                <a:latin typeface="Corbel" panose="020B0503020204020204" pitchFamily="34" charset="0"/>
              </a:rPr>
              <a:t>	a) dualism is true – dualists; or</a:t>
            </a:r>
          </a:p>
          <a:p>
            <a:pPr marL="381000" indent="-381000">
              <a:buFontTx/>
              <a:buNone/>
            </a:pPr>
            <a:r>
              <a:rPr lang="en-US" altLang="en-US" dirty="0">
                <a:latin typeface="Corbel" panose="020B0503020204020204" pitchFamily="34" charset="0"/>
              </a:rPr>
              <a:t> </a:t>
            </a:r>
          </a:p>
          <a:p>
            <a:pPr marL="381000" indent="-381000">
              <a:buFontTx/>
              <a:buNone/>
            </a:pPr>
            <a:r>
              <a:rPr lang="en-US" altLang="en-US" dirty="0">
                <a:latin typeface="Corbel" panose="020B0503020204020204" pitchFamily="34" charset="0"/>
              </a:rPr>
              <a:t>	b) we don’t have the mental capacity to understand it – the “New </a:t>
            </a:r>
            <a:r>
              <a:rPr lang="en-US" altLang="en-US" dirty="0" err="1">
                <a:latin typeface="Corbel" panose="020B0503020204020204" pitchFamily="34" charset="0"/>
              </a:rPr>
              <a:t>Mysterians</a:t>
            </a:r>
            <a:r>
              <a:rPr lang="en-US" altLang="en-US" dirty="0">
                <a:latin typeface="Corbel" panose="020B0503020204020204" pitchFamily="34" charset="0"/>
              </a:rPr>
              <a:t>”, e.g. Nagel, Colin </a:t>
            </a:r>
            <a:r>
              <a:rPr lang="en-US" altLang="en-US" dirty="0" err="1">
                <a:latin typeface="Corbel" panose="020B0503020204020204" pitchFamily="34" charset="0"/>
              </a:rPr>
              <a:t>McGinn</a:t>
            </a:r>
            <a:endParaRPr lang="en-US" altLang="en-US" dirty="0">
              <a:latin typeface="Corbel" panose="020B0503020204020204" pitchFamily="34" charset="0"/>
            </a:endParaRPr>
          </a:p>
          <a:p>
            <a:pPr marL="381000" indent="-381000">
              <a:buFontTx/>
              <a:buNone/>
            </a:pPr>
            <a:endParaRPr lang="en-US" altLang="en-US" dirty="0">
              <a:latin typeface="Corbel" panose="020B0503020204020204" pitchFamily="34" charset="0"/>
            </a:endParaRPr>
          </a:p>
          <a:p>
            <a:pPr marL="381000" indent="-381000">
              <a:buFontTx/>
              <a:buNone/>
            </a:pPr>
            <a:r>
              <a:rPr lang="en-US" altLang="en-US" dirty="0">
                <a:latin typeface="Corbel" panose="020B0503020204020204" pitchFamily="34" charset="0"/>
              </a:rPr>
              <a:t>Quote from Colin </a:t>
            </a:r>
            <a:r>
              <a:rPr lang="en-US" altLang="en-US" dirty="0" err="1">
                <a:latin typeface="Corbel" panose="020B0503020204020204" pitchFamily="34" charset="0"/>
              </a:rPr>
              <a:t>McGinn</a:t>
            </a:r>
            <a:r>
              <a:rPr lang="en-US" altLang="en-US" dirty="0">
                <a:latin typeface="Corbel" panose="020B0503020204020204" pitchFamily="34" charset="0"/>
              </a:rPr>
              <a:t>:</a:t>
            </a:r>
          </a:p>
          <a:p>
            <a:pPr marL="381000" indent="-381000">
              <a:buFontTx/>
              <a:buNone/>
            </a:pPr>
            <a:endParaRPr lang="en-US" altLang="en-US" dirty="0">
              <a:latin typeface="Corbel" panose="020B0503020204020204" pitchFamily="34" charset="0"/>
            </a:endParaRPr>
          </a:p>
          <a:p>
            <a:pPr marL="381000" indent="-381000">
              <a:buFontTx/>
              <a:buNone/>
            </a:pPr>
            <a:r>
              <a:rPr lang="en-US" altLang="en-US" dirty="0">
                <a:latin typeface="Corbel" panose="020B0503020204020204" pitchFamily="34" charset="0"/>
              </a:rPr>
              <a:t>“consciousness is indeed a deep mystery. . . . The reason for this mystery, I maintain, is that our intelligence is wrongly designed for understanding consciousness.” (</a:t>
            </a:r>
            <a:r>
              <a:rPr lang="en-US" altLang="en-US" dirty="0" err="1">
                <a:latin typeface="Corbel" panose="020B0503020204020204" pitchFamily="34" charset="0"/>
              </a:rPr>
              <a:t>McGinn</a:t>
            </a:r>
            <a:r>
              <a:rPr lang="en-US" altLang="en-US" dirty="0">
                <a:latin typeface="Corbel" panose="020B0503020204020204" pitchFamily="34" charset="0"/>
              </a:rPr>
              <a:t>, 1999)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381000"/>
            <a:ext cx="8458200" cy="5486400"/>
          </a:xfrm>
        </p:spPr>
        <p:txBody>
          <a:bodyPr/>
          <a:lstStyle/>
          <a:p>
            <a:pPr>
              <a:lnSpc>
                <a:spcPct val="90000"/>
              </a:lnSpc>
              <a:buFontTx/>
              <a:buNone/>
            </a:pPr>
            <a:r>
              <a:rPr lang="en-US" altLang="en-US" sz="2400" dirty="0">
                <a:latin typeface="Corbel" panose="020B0503020204020204" pitchFamily="34" charset="0"/>
              </a:rPr>
              <a:t>2) </a:t>
            </a:r>
            <a:r>
              <a:rPr lang="en-US" altLang="en-US" sz="2400" b="1" dirty="0">
                <a:latin typeface="Corbel" panose="020B0503020204020204" pitchFamily="34" charset="0"/>
              </a:rPr>
              <a:t>Concentrate on the “easy” problems</a:t>
            </a:r>
            <a:r>
              <a:rPr lang="en-US" altLang="en-US" sz="2400" dirty="0">
                <a:latin typeface="Corbel" panose="020B0503020204020204" pitchFamily="34" charset="0"/>
              </a:rPr>
              <a:t> and believe that the answers to the hard problem will come eventually</a:t>
            </a:r>
          </a:p>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400" dirty="0">
                <a:latin typeface="Corbel" panose="020B0503020204020204" pitchFamily="34" charset="0"/>
              </a:rPr>
              <a:t>The typical cognitive science approach.</a:t>
            </a:r>
          </a:p>
          <a:p>
            <a:pPr>
              <a:lnSpc>
                <a:spcPct val="90000"/>
              </a:lnSpc>
              <a:buFontTx/>
              <a:buNone/>
            </a:pPr>
            <a:r>
              <a:rPr lang="en-US" altLang="en-US" sz="2400" dirty="0">
                <a:latin typeface="Corbel" panose="020B0503020204020204" pitchFamily="34" charset="0"/>
              </a:rPr>
              <a:t>Francis Crick, in a work about visual consciousness:</a:t>
            </a:r>
          </a:p>
          <a:p>
            <a:pPr>
              <a:lnSpc>
                <a:spcPct val="90000"/>
              </a:lnSpc>
              <a:buFontTx/>
              <a:buNone/>
            </a:pPr>
            <a:r>
              <a:rPr lang="en-US" altLang="en-US" sz="2400" dirty="0">
                <a:latin typeface="Corbel" panose="020B0503020204020204" pitchFamily="34" charset="0"/>
              </a:rPr>
              <a:t>	“I have said almost nothing about qualia – the redness of red – except to brush it to one side and hope for the best” (Crick 1994)</a:t>
            </a:r>
          </a:p>
          <a:p>
            <a:pPr>
              <a:lnSpc>
                <a:spcPct val="90000"/>
              </a:lnSpc>
              <a:buFontTx/>
              <a:buNone/>
            </a:pPr>
            <a:endParaRPr lang="en-US" altLang="en-US" sz="2800" dirty="0">
              <a:latin typeface="Corbel" panose="020B0503020204020204" pitchFamily="34" charset="0"/>
            </a:endParaRPr>
          </a:p>
        </p:txBody>
      </p:sp>
      <p:pic>
        <p:nvPicPr>
          <p:cNvPr id="184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277" y="3170162"/>
            <a:ext cx="7184923" cy="35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ltLang="en-US" sz="4000"/>
              <a:t>Mary the Color Scientist</a:t>
            </a:r>
          </a:p>
        </p:txBody>
      </p:sp>
      <p:sp>
        <p:nvSpPr>
          <p:cNvPr id="13323" name="Text Box 11"/>
          <p:cNvSpPr txBox="1">
            <a:spLocks noChangeArrowheads="1"/>
          </p:cNvSpPr>
          <p:nvPr/>
        </p:nvSpPr>
        <p:spPr bwMode="auto">
          <a:xfrm>
            <a:off x="4098925" y="1408113"/>
            <a:ext cx="3292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3324" name="Text Box 12"/>
          <p:cNvSpPr txBox="1">
            <a:spLocks noChangeArrowheads="1"/>
          </p:cNvSpPr>
          <p:nvPr/>
        </p:nvSpPr>
        <p:spPr bwMode="auto">
          <a:xfrm>
            <a:off x="2971800" y="1295400"/>
            <a:ext cx="5715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000" dirty="0">
                <a:latin typeface="Corbel" panose="020B0503020204020204" pitchFamily="34" charset="0"/>
              </a:rPr>
              <a:t>Lives in far </a:t>
            </a:r>
            <a:r>
              <a:rPr lang="en-US" altLang="en-US" sz="2000" dirty="0" err="1">
                <a:latin typeface="Corbel" panose="020B0503020204020204" pitchFamily="34" charset="0"/>
              </a:rPr>
              <a:t>far</a:t>
            </a:r>
            <a:r>
              <a:rPr lang="en-US" altLang="en-US" sz="2000" dirty="0">
                <a:latin typeface="Corbel" panose="020B0503020204020204" pitchFamily="34" charset="0"/>
              </a:rPr>
              <a:t> future, when everything there is to know about the physical processes in the brain and how they produce behavior is known.</a:t>
            </a:r>
          </a:p>
          <a:p>
            <a:endParaRPr lang="en-US" altLang="en-US" sz="2000" dirty="0">
              <a:latin typeface="Corbel" panose="020B0503020204020204" pitchFamily="34" charset="0"/>
            </a:endParaRPr>
          </a:p>
          <a:p>
            <a:pPr>
              <a:buFontTx/>
              <a:buChar char="•"/>
            </a:pPr>
            <a:r>
              <a:rPr lang="en-US" altLang="en-US" sz="2000" dirty="0">
                <a:latin typeface="Corbel" panose="020B0503020204020204" pitchFamily="34" charset="0"/>
              </a:rPr>
              <a:t>Knows absolutely everything about : color perception, the optics of the eye, the properties of colored objects in the world, the processing of color info.in the visual system, etc.</a:t>
            </a:r>
          </a:p>
          <a:p>
            <a:endParaRPr lang="en-US" altLang="en-US" sz="2000" dirty="0">
              <a:latin typeface="Corbel" panose="020B0503020204020204" pitchFamily="34" charset="0"/>
            </a:endParaRPr>
          </a:p>
          <a:p>
            <a:pPr>
              <a:buFontTx/>
              <a:buChar char="•"/>
            </a:pPr>
            <a:r>
              <a:rPr lang="en-US" altLang="en-US" sz="2000" b="1" dirty="0">
                <a:latin typeface="Corbel" panose="020B0503020204020204" pitchFamily="34" charset="0"/>
              </a:rPr>
              <a:t>BUT</a:t>
            </a:r>
            <a:r>
              <a:rPr lang="en-US" altLang="en-US" sz="2000" dirty="0">
                <a:latin typeface="Corbel" panose="020B0503020204020204" pitchFamily="34" charset="0"/>
              </a:rPr>
              <a:t> she has been brought up all her life in a black and white room, observing the world through a b/w TV monitor…</a:t>
            </a:r>
          </a:p>
          <a:p>
            <a:endParaRPr lang="en-US" altLang="en-US" sz="2000" dirty="0">
              <a:latin typeface="Corbel" panose="020B0503020204020204" pitchFamily="34" charset="0"/>
            </a:endParaRPr>
          </a:p>
          <a:p>
            <a:pPr>
              <a:buFontTx/>
              <a:buChar char="•"/>
            </a:pPr>
            <a:r>
              <a:rPr lang="en-US" altLang="en-US" sz="2000" b="1" dirty="0">
                <a:latin typeface="Corbel" panose="020B0503020204020204" pitchFamily="34" charset="0"/>
              </a:rPr>
              <a:t>She has never seen any colors at all</a:t>
            </a:r>
          </a:p>
          <a:p>
            <a:endParaRPr lang="en-US" altLang="en-US" sz="2000" b="1" dirty="0">
              <a:latin typeface="Corbel" panose="020B0503020204020204" pitchFamily="34" charset="0"/>
            </a:endParaRPr>
          </a:p>
          <a:p>
            <a:pPr>
              <a:buFontTx/>
              <a:buChar char="•"/>
            </a:pPr>
            <a:r>
              <a:rPr lang="en-US" altLang="en-US" sz="2000" dirty="0">
                <a:latin typeface="Corbel" panose="020B0503020204020204" pitchFamily="34" charset="0"/>
              </a:rPr>
              <a:t> Suddenly she is let out of her black and white room and sees colors for the first time….</a:t>
            </a:r>
          </a:p>
        </p:txBody>
      </p:sp>
      <p:pic>
        <p:nvPicPr>
          <p:cNvPr id="13325" name="Picture 13" descr="MARY_CUB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743200" cy="256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0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244475"/>
            <a:ext cx="8385175" cy="801688"/>
          </a:xfrm>
        </p:spPr>
        <p:txBody>
          <a:bodyPr/>
          <a:lstStyle/>
          <a:p>
            <a:r>
              <a:rPr lang="en-US" altLang="en-US" sz="4000" dirty="0"/>
              <a:t>The Mary Thought Experiment</a:t>
            </a:r>
          </a:p>
        </p:txBody>
      </p:sp>
      <p:sp>
        <p:nvSpPr>
          <p:cNvPr id="17411" name="Rectangle 3"/>
          <p:cNvSpPr>
            <a:spLocks noGrp="1" noRot="1" noChangeArrowheads="1"/>
          </p:cNvSpPr>
          <p:nvPr>
            <p:ph type="body" idx="1"/>
          </p:nvPr>
        </p:nvSpPr>
        <p:spPr>
          <a:xfrm>
            <a:off x="457200" y="990600"/>
            <a:ext cx="8305800" cy="5410200"/>
          </a:xfrm>
        </p:spPr>
        <p:txBody>
          <a:bodyPr>
            <a:noAutofit/>
          </a:bodyPr>
          <a:lstStyle/>
          <a:p>
            <a:pPr>
              <a:lnSpc>
                <a:spcPct val="90000"/>
              </a:lnSpc>
            </a:pPr>
            <a:endParaRPr lang="en-US" altLang="en-US" sz="1800" dirty="0">
              <a:latin typeface="Corbel" panose="020B0503020204020204" pitchFamily="34" charset="0"/>
            </a:endParaRPr>
          </a:p>
          <a:p>
            <a:pPr>
              <a:lnSpc>
                <a:spcPct val="90000"/>
              </a:lnSpc>
            </a:pPr>
            <a:r>
              <a:rPr lang="en-US" altLang="en-US" sz="1800" b="1" dirty="0">
                <a:latin typeface="Corbel" panose="020B0503020204020204" pitchFamily="34" charset="0"/>
              </a:rPr>
              <a:t>Developed by Frank Jackson; devised the Mary thought experiment as an argument against physicalism</a:t>
            </a:r>
          </a:p>
          <a:p>
            <a:pPr>
              <a:lnSpc>
                <a:spcPct val="90000"/>
              </a:lnSpc>
              <a:buFont typeface="Wingdings" panose="05000000000000000000" pitchFamily="2" charset="2"/>
              <a:buNone/>
            </a:pPr>
            <a:endParaRPr lang="en-US" altLang="en-US" sz="1800" b="1" dirty="0">
              <a:latin typeface="Corbel" panose="020B0503020204020204" pitchFamily="34" charset="0"/>
            </a:endParaRPr>
          </a:p>
          <a:p>
            <a:pPr>
              <a:lnSpc>
                <a:spcPct val="90000"/>
              </a:lnSpc>
            </a:pPr>
            <a:r>
              <a:rPr lang="en-US" altLang="en-US" sz="1800" b="1" dirty="0">
                <a:latin typeface="Corbel" panose="020B0503020204020204" pitchFamily="34" charset="0"/>
              </a:rPr>
              <a:t>SURPRISED:</a:t>
            </a:r>
          </a:p>
          <a:p>
            <a:pPr>
              <a:lnSpc>
                <a:spcPct val="90000"/>
              </a:lnSpc>
              <a:buFont typeface="Wingdings" panose="05000000000000000000" pitchFamily="2" charset="2"/>
              <a:buNone/>
            </a:pPr>
            <a:endParaRPr lang="en-US" altLang="en-US" sz="1800" b="1" dirty="0">
              <a:latin typeface="Corbel" panose="020B0503020204020204" pitchFamily="34" charset="0"/>
            </a:endParaRPr>
          </a:p>
          <a:p>
            <a:pPr>
              <a:lnSpc>
                <a:spcPct val="90000"/>
              </a:lnSpc>
              <a:buFont typeface="Wingdings" panose="05000000000000000000" pitchFamily="2" charset="2"/>
              <a:buNone/>
            </a:pPr>
            <a:r>
              <a:rPr lang="en-US" altLang="en-US" sz="1800" dirty="0">
                <a:latin typeface="Corbel" panose="020B0503020204020204" pitchFamily="34" charset="0"/>
              </a:rPr>
              <a:t>	</a:t>
            </a:r>
            <a:r>
              <a:rPr lang="en-US" altLang="en-US" sz="1800" dirty="0">
                <a:effectLst/>
                <a:latin typeface="Corbel" panose="020B0503020204020204" pitchFamily="34" charset="0"/>
              </a:rPr>
              <a:t>When Mary sees color, she will obviously learn something fundamentally new – what red is </a:t>
            </a:r>
            <a:r>
              <a:rPr lang="en-US" altLang="en-US" sz="1800" i="1" dirty="0">
                <a:effectLst/>
                <a:latin typeface="Corbel" panose="020B0503020204020204" pitchFamily="34" charset="0"/>
              </a:rPr>
              <a:t>like</a:t>
            </a:r>
            <a:r>
              <a:rPr lang="en-US" altLang="en-US" sz="1800" dirty="0">
                <a:effectLst/>
                <a:latin typeface="Corbel" panose="020B0503020204020204" pitchFamily="34" charset="0"/>
              </a:rPr>
              <a:t>. </a:t>
            </a:r>
          </a:p>
          <a:p>
            <a:pPr>
              <a:lnSpc>
                <a:spcPct val="90000"/>
              </a:lnSpc>
              <a:buFont typeface="Wingdings" panose="05000000000000000000" pitchFamily="2" charset="2"/>
              <a:buNone/>
            </a:pPr>
            <a:r>
              <a:rPr lang="en-US" altLang="en-US" sz="1800" dirty="0">
                <a:effectLst/>
                <a:latin typeface="Corbel" panose="020B0503020204020204" pitchFamily="34" charset="0"/>
              </a:rPr>
              <a:t>		She now has qualia as well as the physical facts about color</a:t>
            </a:r>
          </a:p>
          <a:p>
            <a:pPr>
              <a:lnSpc>
                <a:spcPct val="90000"/>
              </a:lnSpc>
              <a:buFont typeface="Wingdings" panose="05000000000000000000" pitchFamily="2" charset="2"/>
              <a:buNone/>
            </a:pPr>
            <a:r>
              <a:rPr lang="en-US" altLang="en-US" sz="1800" dirty="0">
                <a:effectLst/>
                <a:latin typeface="Corbel" panose="020B0503020204020204" pitchFamily="34" charset="0"/>
              </a:rPr>
              <a:t>	No amount of information could have prepared her for the </a:t>
            </a:r>
            <a:r>
              <a:rPr lang="en-US" altLang="en-US" sz="1800" i="1" dirty="0">
                <a:effectLst/>
                <a:latin typeface="Corbel" panose="020B0503020204020204" pitchFamily="34" charset="0"/>
              </a:rPr>
              <a:t>raw</a:t>
            </a:r>
            <a:r>
              <a:rPr lang="en-US" altLang="en-US" sz="1800" dirty="0">
                <a:effectLst/>
                <a:latin typeface="Corbel" panose="020B0503020204020204" pitchFamily="34" charset="0"/>
              </a:rPr>
              <a:t> </a:t>
            </a:r>
            <a:r>
              <a:rPr lang="en-US" altLang="en-US" sz="1800" i="1" dirty="0">
                <a:effectLst/>
                <a:latin typeface="Corbel" panose="020B0503020204020204" pitchFamily="34" charset="0"/>
              </a:rPr>
              <a:t>feel</a:t>
            </a:r>
            <a:r>
              <a:rPr lang="en-US" altLang="en-US" sz="1800" dirty="0">
                <a:effectLst/>
                <a:latin typeface="Corbel" panose="020B0503020204020204" pitchFamily="34" charset="0"/>
              </a:rPr>
              <a:t> of what it is like to see color (Chalmers)</a:t>
            </a:r>
          </a:p>
          <a:p>
            <a:pPr>
              <a:lnSpc>
                <a:spcPct val="90000"/>
              </a:lnSpc>
              <a:buFont typeface="Wingdings" panose="05000000000000000000" pitchFamily="2" charset="2"/>
              <a:buNone/>
            </a:pPr>
            <a:r>
              <a:rPr lang="en-US" altLang="en-US" sz="1800" dirty="0">
                <a:effectLst/>
                <a:latin typeface="Corbel" panose="020B0503020204020204" pitchFamily="34" charset="0"/>
              </a:rPr>
              <a:t>	You believe that </a:t>
            </a:r>
            <a:r>
              <a:rPr lang="en-US" altLang="en-US" sz="1800" dirty="0" err="1">
                <a:effectLst/>
                <a:latin typeface="Corbel" panose="020B0503020204020204" pitchFamily="34" charset="0"/>
              </a:rPr>
              <a:t>consciousness,subjective</a:t>
            </a:r>
            <a:r>
              <a:rPr lang="en-US" altLang="en-US" sz="1800" dirty="0">
                <a:effectLst/>
                <a:latin typeface="Corbel" panose="020B0503020204020204" pitchFamily="34" charset="0"/>
              </a:rPr>
              <a:t> experience, or qualia are something additional to knowledge of the physical world.</a:t>
            </a:r>
          </a:p>
          <a:p>
            <a:pPr>
              <a:lnSpc>
                <a:spcPct val="90000"/>
              </a:lnSpc>
              <a:buFont typeface="Wingdings" panose="05000000000000000000" pitchFamily="2" charset="2"/>
              <a:buNone/>
            </a:pPr>
            <a:endParaRPr lang="en-US" altLang="en-US" sz="1800" dirty="0">
              <a:effectLst/>
              <a:latin typeface="Corbel" panose="020B0503020204020204" pitchFamily="34" charset="0"/>
            </a:endParaRPr>
          </a:p>
          <a:p>
            <a:pPr>
              <a:lnSpc>
                <a:spcPct val="90000"/>
              </a:lnSpc>
              <a:buClr>
                <a:schemeClr val="tx1"/>
              </a:buClr>
            </a:pPr>
            <a:r>
              <a:rPr lang="en-US" altLang="en-US" sz="1800" b="1" dirty="0">
                <a:latin typeface="Corbel" panose="020B0503020204020204" pitchFamily="34" charset="0"/>
              </a:rPr>
              <a:t>NOT SURPRISED:</a:t>
            </a:r>
          </a:p>
          <a:p>
            <a:pPr lvl="1">
              <a:lnSpc>
                <a:spcPct val="90000"/>
              </a:lnSpc>
              <a:buClr>
                <a:schemeClr val="tx1"/>
              </a:buClr>
              <a:buFont typeface="Wingdings" panose="05000000000000000000" pitchFamily="2" charset="2"/>
              <a:buNone/>
            </a:pPr>
            <a:r>
              <a:rPr lang="en-US" altLang="en-US" sz="1800" dirty="0">
                <a:latin typeface="Corbel" panose="020B0503020204020204" pitchFamily="34" charset="0"/>
              </a:rPr>
              <a:t>	</a:t>
            </a:r>
            <a:r>
              <a:rPr lang="en-US" altLang="en-US" sz="1800" dirty="0">
                <a:effectLst/>
                <a:latin typeface="Corbel" panose="020B0503020204020204" pitchFamily="34" charset="0"/>
              </a:rPr>
              <a:t>Dennett argues that we fail to allow Mary to know </a:t>
            </a:r>
            <a:r>
              <a:rPr lang="en-US" altLang="en-US" sz="1800" i="1" dirty="0">
                <a:effectLst/>
                <a:latin typeface="Corbel" panose="020B0503020204020204" pitchFamily="34" charset="0"/>
              </a:rPr>
              <a:t>everything</a:t>
            </a:r>
            <a:r>
              <a:rPr lang="en-US" altLang="en-US" sz="1800" dirty="0">
                <a:effectLst/>
                <a:latin typeface="Corbel" panose="020B0503020204020204" pitchFamily="34" charset="0"/>
              </a:rPr>
              <a:t> there is not know about color.</a:t>
            </a:r>
          </a:p>
          <a:p>
            <a:pPr lvl="1">
              <a:lnSpc>
                <a:spcPct val="90000"/>
              </a:lnSpc>
              <a:buClr>
                <a:schemeClr val="tx1"/>
              </a:buClr>
              <a:buFont typeface="Wingdings" panose="05000000000000000000" pitchFamily="2" charset="2"/>
              <a:buNone/>
            </a:pPr>
            <a:r>
              <a:rPr lang="en-US" altLang="en-US" sz="1800" dirty="0">
                <a:effectLst/>
                <a:latin typeface="Corbel" panose="020B0503020204020204" pitchFamily="34" charset="0"/>
              </a:rPr>
              <a:t>		She already knew what kind of impressions color would induce.</a:t>
            </a:r>
          </a:p>
          <a:p>
            <a:pPr lvl="1" indent="-12700">
              <a:lnSpc>
                <a:spcPct val="90000"/>
              </a:lnSpc>
              <a:buClr>
                <a:schemeClr val="tx1"/>
              </a:buClr>
              <a:buFont typeface="Wingdings" panose="05000000000000000000" pitchFamily="2" charset="2"/>
              <a:buNone/>
            </a:pPr>
            <a:r>
              <a:rPr lang="en-US" altLang="en-US" sz="1800" dirty="0">
                <a:effectLst/>
                <a:latin typeface="Corbel" panose="020B0503020204020204" pitchFamily="34" charset="0"/>
              </a:rPr>
              <a:t>You believe that knowing all the physical facts tells you everything there is to know– including </a:t>
            </a:r>
            <a:r>
              <a:rPr lang="en-US" altLang="en-US" sz="1800" i="1" dirty="0">
                <a:effectLst/>
                <a:latin typeface="Corbel" panose="020B0503020204020204" pitchFamily="34" charset="0"/>
              </a:rPr>
              <a:t>what it is like </a:t>
            </a:r>
            <a:r>
              <a:rPr lang="en-US" altLang="en-US" sz="1800" dirty="0">
                <a:effectLst/>
                <a:latin typeface="Corbel" panose="020B0503020204020204" pitchFamily="34" charset="0"/>
              </a:rPr>
              <a:t>to experience something.</a:t>
            </a:r>
          </a:p>
        </p:txBody>
      </p:sp>
    </p:spTree>
    <p:extLst>
      <p:ext uri="{BB962C8B-B14F-4D97-AF65-F5344CB8AC3E}">
        <p14:creationId xmlns:p14="http://schemas.microsoft.com/office/powerpoint/2010/main" val="363670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Concepts of Consciousness</a:t>
            </a:r>
          </a:p>
        </p:txBody>
      </p:sp>
      <p:sp>
        <p:nvSpPr>
          <p:cNvPr id="21507" name="Rectangle 3"/>
          <p:cNvSpPr>
            <a:spLocks noGrp="1" noChangeArrowheads="1"/>
          </p:cNvSpPr>
          <p:nvPr>
            <p:ph idx="1"/>
          </p:nvPr>
        </p:nvSpPr>
        <p:spPr>
          <a:xfrm>
            <a:off x="457200" y="1600200"/>
            <a:ext cx="8229600" cy="5029200"/>
          </a:xfrm>
        </p:spPr>
        <p:txBody>
          <a:bodyPr/>
          <a:lstStyle/>
          <a:p>
            <a:pPr>
              <a:lnSpc>
                <a:spcPct val="80000"/>
              </a:lnSpc>
              <a:buFontTx/>
              <a:buNone/>
            </a:pPr>
            <a:r>
              <a:rPr lang="en-US" altLang="en-US" sz="2400" dirty="0">
                <a:latin typeface="Corbel" panose="020B0503020204020204" pitchFamily="34" charset="0"/>
              </a:rPr>
              <a:t>Whether we can solve “the hard problem” of consciousness or not, we need to be clear about what the term “consciousness” refers to.</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Consciousness is a “mongrel” concept (Ned Block).</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The terms “conscious” or “consciousness” are used by many different people in many different ways.</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It is the job of philosophers to clarify concepts that have become confused.</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Example: Aristotle used the same word for average velocity and instantaneous velocity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normAutofit/>
          </a:bodyPr>
          <a:lstStyle/>
          <a:p>
            <a:r>
              <a:rPr lang="en-US" altLang="en-US" sz="4000"/>
              <a:t>Intransitive vs. transitive consciousness</a:t>
            </a:r>
          </a:p>
        </p:txBody>
      </p:sp>
      <p:sp>
        <p:nvSpPr>
          <p:cNvPr id="4099" name="Rectangle 3"/>
          <p:cNvSpPr>
            <a:spLocks noGrp="1" noChangeArrowheads="1"/>
          </p:cNvSpPr>
          <p:nvPr>
            <p:ph idx="1"/>
          </p:nvPr>
        </p:nvSpPr>
        <p:spPr>
          <a:xfrm>
            <a:off x="457200" y="1752600"/>
            <a:ext cx="8229600" cy="4525963"/>
          </a:xfrm>
        </p:spPr>
        <p:txBody>
          <a:bodyPr/>
          <a:lstStyle/>
          <a:p>
            <a:pPr>
              <a:buFontTx/>
              <a:buNone/>
            </a:pPr>
            <a:r>
              <a:rPr lang="en-US" altLang="en-US" dirty="0">
                <a:latin typeface="Corbel" panose="020B0503020204020204" pitchFamily="34" charset="0"/>
              </a:rPr>
              <a:t>Transitive: conscious of …</a:t>
            </a:r>
          </a:p>
          <a:p>
            <a:pPr>
              <a:buFontTx/>
              <a:buNone/>
            </a:pPr>
            <a:endParaRPr lang="en-US" altLang="en-US" dirty="0">
              <a:latin typeface="Corbel" panose="020B0503020204020204" pitchFamily="34" charset="0"/>
            </a:endParaRPr>
          </a:p>
          <a:p>
            <a:pPr>
              <a:buFontTx/>
              <a:buNone/>
            </a:pPr>
            <a:r>
              <a:rPr lang="en-US" altLang="en-US" dirty="0">
                <a:latin typeface="Corbel" panose="020B0503020204020204" pitchFamily="34" charset="0"/>
              </a:rPr>
              <a:t>He was conscious of the sound of the traffic.</a:t>
            </a:r>
          </a:p>
          <a:p>
            <a:pPr>
              <a:buFontTx/>
              <a:buNone/>
            </a:pPr>
            <a:endParaRPr lang="en-US" altLang="en-US" dirty="0">
              <a:latin typeface="Corbel" panose="020B0503020204020204" pitchFamily="34" charset="0"/>
            </a:endParaRPr>
          </a:p>
          <a:p>
            <a:pPr>
              <a:buFontTx/>
              <a:buNone/>
            </a:pPr>
            <a:r>
              <a:rPr lang="en-US" altLang="en-US" dirty="0">
                <a:latin typeface="Corbel" panose="020B0503020204020204" pitchFamily="34" charset="0"/>
              </a:rPr>
              <a:t>Such consciousness is consciousness of something, e.g. an image, a thought, a sound (usually several things at once).</a:t>
            </a:r>
          </a:p>
          <a:p>
            <a:pPr>
              <a:buFontTx/>
              <a:buNone/>
            </a:pPr>
            <a:endParaRPr lang="en-US" altLang="en-US" dirty="0">
              <a:latin typeface="Corbel" panose="020B05030202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381000"/>
            <a:ext cx="8229600" cy="6019800"/>
          </a:xfrm>
        </p:spPr>
        <p:txBody>
          <a:bodyPr/>
          <a:lstStyle/>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800" dirty="0">
                <a:latin typeface="Corbel" panose="020B0503020204020204" pitchFamily="34" charset="0"/>
              </a:rPr>
              <a:t>Intransitive consciousness</a:t>
            </a:r>
          </a:p>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400" dirty="0">
                <a:latin typeface="Corbel" panose="020B0503020204020204" pitchFamily="34" charset="0"/>
              </a:rPr>
              <a:t>Something/someone is conscious: e.g. it is awake and aware.</a:t>
            </a:r>
          </a:p>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400" dirty="0">
                <a:latin typeface="Corbel" panose="020B0503020204020204" pitchFamily="34" charset="0"/>
              </a:rPr>
              <a:t>Tom has come out of his coma and is now conscious.</a:t>
            </a:r>
          </a:p>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400" dirty="0">
                <a:latin typeface="Corbel" panose="020B0503020204020204" pitchFamily="34" charset="0"/>
              </a:rPr>
              <a:t>“By consciousness I simply mean those subjective states of awareness or sentience that begin when one wakes in the morning and continue through the period that one is awake until one falls into a dreamless sleep, into a coma, or dies or is otherwise, as they say, unconscious” (Searle 1990).</a:t>
            </a:r>
          </a:p>
          <a:p>
            <a:pPr>
              <a:lnSpc>
                <a:spcPct val="90000"/>
              </a:lnSpc>
              <a:buFontTx/>
              <a:buNone/>
            </a:pPr>
            <a:endParaRPr lang="en-US" altLang="en-US" sz="2400" dirty="0">
              <a:latin typeface="Corbel" panose="020B0503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hlinkClick r:id="rId2"/>
              </a:rPr>
              <a:t>selective attention test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762000"/>
            <a:ext cx="8229600" cy="5181600"/>
          </a:xfrm>
        </p:spPr>
        <p:txBody>
          <a:bodyPr/>
          <a:lstStyle/>
          <a:p>
            <a:pPr marL="609600" indent="-609600">
              <a:lnSpc>
                <a:spcPct val="90000"/>
              </a:lnSpc>
              <a:buFontTx/>
              <a:buNone/>
            </a:pPr>
            <a:r>
              <a:rPr lang="en-US" altLang="en-US" dirty="0">
                <a:latin typeface="Corbel" panose="020B0503020204020204" pitchFamily="34" charset="0"/>
              </a:rPr>
              <a:t>Intransitive consciousness breaks down further into:</a:t>
            </a:r>
          </a:p>
          <a:p>
            <a:pPr marL="609600" indent="-609600">
              <a:lnSpc>
                <a:spcPct val="90000"/>
              </a:lnSpc>
              <a:buFontTx/>
              <a:buNone/>
            </a:pPr>
            <a:endParaRPr lang="en-US" altLang="en-US" dirty="0">
              <a:latin typeface="Corbel" panose="020B0503020204020204" pitchFamily="34" charset="0"/>
            </a:endParaRPr>
          </a:p>
          <a:p>
            <a:pPr marL="609600" indent="-609600">
              <a:lnSpc>
                <a:spcPct val="90000"/>
              </a:lnSpc>
              <a:buFontTx/>
              <a:buAutoNum type="arabicParenR"/>
            </a:pPr>
            <a:r>
              <a:rPr lang="en-US" altLang="en-US" dirty="0">
                <a:latin typeface="Corbel" panose="020B0503020204020204" pitchFamily="34" charset="0"/>
              </a:rPr>
              <a:t>Creature consciousness: an agent (person/animal/alien) is conscious.</a:t>
            </a:r>
          </a:p>
          <a:p>
            <a:pPr marL="609600" indent="-609600">
              <a:lnSpc>
                <a:spcPct val="90000"/>
              </a:lnSpc>
              <a:buFontTx/>
              <a:buNone/>
            </a:pPr>
            <a:endParaRPr lang="en-US" altLang="en-US" dirty="0">
              <a:latin typeface="Corbel" panose="020B0503020204020204" pitchFamily="34" charset="0"/>
            </a:endParaRPr>
          </a:p>
          <a:p>
            <a:pPr marL="609600" indent="-609600">
              <a:lnSpc>
                <a:spcPct val="90000"/>
              </a:lnSpc>
              <a:buFontTx/>
              <a:buNone/>
            </a:pPr>
            <a:r>
              <a:rPr lang="en-US" altLang="en-US" dirty="0">
                <a:latin typeface="Corbel" panose="020B0503020204020204" pitchFamily="34" charset="0"/>
              </a:rPr>
              <a:t>2)  State consciousness: a mental state is conscious when an agent is aware of it, e.g. a conscious desire, a conscious pain.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sz="4000"/>
              <a:t>Phenomenal vs. Access Consciousness</a:t>
            </a:r>
          </a:p>
        </p:txBody>
      </p:sp>
      <p:sp>
        <p:nvSpPr>
          <p:cNvPr id="7171" name="Rectangle 3"/>
          <p:cNvSpPr>
            <a:spLocks noGrp="1" noChangeArrowheads="1"/>
          </p:cNvSpPr>
          <p:nvPr>
            <p:ph idx="1"/>
          </p:nvPr>
        </p:nvSpPr>
        <p:spPr>
          <a:xfrm>
            <a:off x="381000" y="1752600"/>
            <a:ext cx="8229600" cy="4525963"/>
          </a:xfrm>
        </p:spPr>
        <p:txBody>
          <a:bodyPr/>
          <a:lstStyle/>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Ned Block</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“On a confusion about a </a:t>
            </a:r>
          </a:p>
          <a:p>
            <a:pPr>
              <a:buFontTx/>
              <a:buNone/>
            </a:pPr>
            <a:r>
              <a:rPr lang="en-US" altLang="en-US" sz="2800" dirty="0">
                <a:latin typeface="Corbel" panose="020B0503020204020204" pitchFamily="34" charset="0"/>
              </a:rPr>
              <a:t>function of consciousness” (1995)</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His “Some Concepts of Consciousness” (2002)</a:t>
            </a:r>
            <a:br>
              <a:rPr lang="en-US" altLang="en-US" sz="2800" dirty="0">
                <a:latin typeface="Corbel" panose="020B0503020204020204" pitchFamily="34" charset="0"/>
              </a:rPr>
            </a:br>
            <a:r>
              <a:rPr lang="en-US" altLang="en-US" sz="2800" dirty="0">
                <a:latin typeface="Corbel" panose="020B0503020204020204" pitchFamily="34" charset="0"/>
              </a:rPr>
              <a:t>is a shortened and revised version of that paper.</a:t>
            </a:r>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2819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50837"/>
            <a:ext cx="8229600" cy="715963"/>
          </a:xfrm>
        </p:spPr>
        <p:txBody>
          <a:bodyPr/>
          <a:lstStyle/>
          <a:p>
            <a:r>
              <a:rPr lang="en-US" altLang="en-US" sz="3600" dirty="0"/>
              <a:t>Phenomenal Consciousness</a:t>
            </a:r>
          </a:p>
        </p:txBody>
      </p:sp>
      <p:sp>
        <p:nvSpPr>
          <p:cNvPr id="24579" name="Rectangle 3"/>
          <p:cNvSpPr>
            <a:spLocks noGrp="1" noChangeArrowheads="1"/>
          </p:cNvSpPr>
          <p:nvPr>
            <p:ph idx="1"/>
          </p:nvPr>
        </p:nvSpPr>
        <p:spPr>
          <a:xfrm>
            <a:off x="457200" y="1066800"/>
            <a:ext cx="8229600" cy="5562600"/>
          </a:xfrm>
        </p:spPr>
        <p:txBody>
          <a:bodyPr/>
          <a:lstStyle/>
          <a:p>
            <a:pPr>
              <a:lnSpc>
                <a:spcPct val="80000"/>
              </a:lnSpc>
              <a:buFontTx/>
              <a:buNone/>
            </a:pPr>
            <a:r>
              <a:rPr lang="en-US" altLang="en-US" sz="2400" dirty="0">
                <a:latin typeface="Corbel" panose="020B0503020204020204" pitchFamily="34" charset="0"/>
              </a:rPr>
              <a:t>P-Consciousness</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Cannot define, can only point to it:</a:t>
            </a:r>
          </a:p>
          <a:p>
            <a:pPr>
              <a:lnSpc>
                <a:spcPct val="80000"/>
              </a:lnSpc>
              <a:buFontTx/>
              <a:buNone/>
            </a:pPr>
            <a:endParaRPr lang="en-US" altLang="en-US" sz="2400" dirty="0">
              <a:latin typeface="Corbel" panose="020B0503020204020204" pitchFamily="34" charset="0"/>
            </a:endParaRPr>
          </a:p>
          <a:p>
            <a:pPr>
              <a:lnSpc>
                <a:spcPct val="80000"/>
              </a:lnSpc>
            </a:pPr>
            <a:r>
              <a:rPr lang="en-US" altLang="en-US" sz="2400" dirty="0">
                <a:latin typeface="Corbel" panose="020B0503020204020204" pitchFamily="34" charset="0"/>
              </a:rPr>
              <a:t>Qualia</a:t>
            </a:r>
          </a:p>
          <a:p>
            <a:pPr>
              <a:lnSpc>
                <a:spcPct val="80000"/>
              </a:lnSpc>
            </a:pPr>
            <a:endParaRPr lang="en-US" altLang="en-US" sz="2400" dirty="0">
              <a:latin typeface="Corbel" panose="020B0503020204020204" pitchFamily="34" charset="0"/>
            </a:endParaRPr>
          </a:p>
          <a:p>
            <a:pPr>
              <a:lnSpc>
                <a:spcPct val="80000"/>
              </a:lnSpc>
            </a:pPr>
            <a:r>
              <a:rPr lang="en-US" altLang="en-US" sz="2400" dirty="0">
                <a:latin typeface="Corbel" panose="020B0503020204020204" pitchFamily="34" charset="0"/>
              </a:rPr>
              <a:t>Raw feels</a:t>
            </a:r>
          </a:p>
          <a:p>
            <a:pPr>
              <a:lnSpc>
                <a:spcPct val="80000"/>
              </a:lnSpc>
              <a:buFontTx/>
              <a:buNone/>
            </a:pPr>
            <a:endParaRPr lang="en-US" altLang="en-US" sz="2400" dirty="0">
              <a:latin typeface="Corbel" panose="020B0503020204020204" pitchFamily="34" charset="0"/>
            </a:endParaRPr>
          </a:p>
          <a:p>
            <a:pPr>
              <a:lnSpc>
                <a:spcPct val="80000"/>
              </a:lnSpc>
            </a:pPr>
            <a:r>
              <a:rPr lang="en-US" altLang="en-US" sz="2400" dirty="0">
                <a:latin typeface="Corbel" panose="020B0503020204020204" pitchFamily="34" charset="0"/>
              </a:rPr>
              <a:t>“What it is to be like”</a:t>
            </a:r>
          </a:p>
          <a:p>
            <a:pPr>
              <a:lnSpc>
                <a:spcPct val="80000"/>
              </a:lnSpc>
            </a:pPr>
            <a:endParaRPr lang="en-US" altLang="en-US" sz="2400" dirty="0">
              <a:latin typeface="Corbel" panose="020B0503020204020204" pitchFamily="34" charset="0"/>
            </a:endParaRPr>
          </a:p>
          <a:p>
            <a:pPr>
              <a:lnSpc>
                <a:spcPct val="80000"/>
              </a:lnSpc>
            </a:pPr>
            <a:r>
              <a:rPr lang="en-US" altLang="en-US" sz="2400" dirty="0">
                <a:latin typeface="Corbel" panose="020B0503020204020204" pitchFamily="34" charset="0"/>
              </a:rPr>
              <a:t>Whatever is experienced</a:t>
            </a:r>
          </a:p>
          <a:p>
            <a:pPr>
              <a:lnSpc>
                <a:spcPct val="80000"/>
              </a:lnSpc>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e.g. sensations, feelings, perceptions, thoughts, wants, emotions</a:t>
            </a:r>
          </a:p>
          <a:p>
            <a:pPr>
              <a:lnSpc>
                <a:spcPct val="80000"/>
              </a:lnSpc>
            </a:pPr>
            <a:endParaRPr lang="en-US" altLang="en-US" sz="2400" dirty="0">
              <a:latin typeface="Corbel" panose="020B05030202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04800"/>
            <a:ext cx="8229600" cy="639763"/>
          </a:xfrm>
        </p:spPr>
        <p:txBody>
          <a:bodyPr>
            <a:normAutofit fontScale="90000"/>
          </a:bodyPr>
          <a:lstStyle/>
          <a:p>
            <a:r>
              <a:rPr lang="en-US" altLang="en-US" sz="3600" dirty="0"/>
              <a:t>Access Consciousness</a:t>
            </a:r>
          </a:p>
        </p:txBody>
      </p:sp>
      <p:sp>
        <p:nvSpPr>
          <p:cNvPr id="25603" name="Rectangle 3"/>
          <p:cNvSpPr>
            <a:spLocks noGrp="1" noChangeArrowheads="1"/>
          </p:cNvSpPr>
          <p:nvPr>
            <p:ph idx="1"/>
          </p:nvPr>
        </p:nvSpPr>
        <p:spPr>
          <a:xfrm>
            <a:off x="381000" y="1143000"/>
            <a:ext cx="8229600" cy="5486400"/>
          </a:xfrm>
        </p:spPr>
        <p:txBody>
          <a:bodyPr/>
          <a:lstStyle/>
          <a:p>
            <a:pPr marL="685800" indent="-457200">
              <a:lnSpc>
                <a:spcPct val="80000"/>
              </a:lnSpc>
              <a:buFontTx/>
              <a:buNone/>
            </a:pPr>
            <a:r>
              <a:rPr lang="en-US" altLang="en-US" sz="2400" dirty="0">
                <a:latin typeface="Corbel" panose="020B0503020204020204" pitchFamily="34" charset="0"/>
              </a:rPr>
              <a:t>A-Consciousness</a:t>
            </a:r>
          </a:p>
          <a:p>
            <a:pPr marL="685800" indent="-457200">
              <a:lnSpc>
                <a:spcPct val="80000"/>
              </a:lnSpc>
              <a:buFontTx/>
              <a:buNone/>
            </a:pPr>
            <a:endParaRPr lang="en-US" altLang="en-US" sz="2400" dirty="0">
              <a:latin typeface="Corbel" panose="020B0503020204020204" pitchFamily="34" charset="0"/>
            </a:endParaRPr>
          </a:p>
          <a:p>
            <a:pPr marL="685800" indent="-457200">
              <a:lnSpc>
                <a:spcPct val="80000"/>
              </a:lnSpc>
              <a:buFontTx/>
              <a:buNone/>
            </a:pPr>
            <a:r>
              <a:rPr lang="en-US" altLang="en-US" sz="2400" dirty="0">
                <a:latin typeface="Corbel" panose="020B0503020204020204" pitchFamily="34" charset="0"/>
              </a:rPr>
              <a:t>All items of access consciousness are representational</a:t>
            </a:r>
          </a:p>
          <a:p>
            <a:pPr marL="685800" indent="-457200">
              <a:lnSpc>
                <a:spcPct val="80000"/>
              </a:lnSpc>
              <a:buFontTx/>
              <a:buNone/>
            </a:pPr>
            <a:endParaRPr lang="en-US" altLang="en-US" sz="2400" dirty="0">
              <a:latin typeface="Corbel" panose="020B0503020204020204" pitchFamily="34" charset="0"/>
            </a:endParaRPr>
          </a:p>
          <a:p>
            <a:pPr marL="685800" indent="-457200">
              <a:lnSpc>
                <a:spcPct val="80000"/>
              </a:lnSpc>
              <a:buFontTx/>
              <a:buNone/>
            </a:pPr>
            <a:r>
              <a:rPr lang="en-US" altLang="en-US" sz="2400" dirty="0">
                <a:latin typeface="Corbel" panose="020B0503020204020204" pitchFamily="34" charset="0"/>
              </a:rPr>
              <a:t>A state is A-Conscious when its content is:</a:t>
            </a:r>
          </a:p>
          <a:p>
            <a:pPr marL="685800" indent="-457200">
              <a:lnSpc>
                <a:spcPct val="80000"/>
              </a:lnSpc>
              <a:buFontTx/>
              <a:buNone/>
            </a:pPr>
            <a:endParaRPr lang="en-US" altLang="en-US" sz="2400" dirty="0">
              <a:latin typeface="Corbel" panose="020B0503020204020204" pitchFamily="34" charset="0"/>
            </a:endParaRPr>
          </a:p>
          <a:p>
            <a:pPr marL="685800" indent="-457200">
              <a:lnSpc>
                <a:spcPct val="80000"/>
              </a:lnSpc>
            </a:pPr>
            <a:r>
              <a:rPr lang="en-US" altLang="en-US" sz="2400" dirty="0">
                <a:latin typeface="Corbel" panose="020B0503020204020204" pitchFamily="34" charset="0"/>
              </a:rPr>
              <a:t>	</a:t>
            </a:r>
            <a:r>
              <a:rPr lang="en-US" altLang="en-US" sz="2400" dirty="0" err="1">
                <a:latin typeface="Corbel" panose="020B0503020204020204" pitchFamily="34" charset="0"/>
              </a:rPr>
              <a:t>Informationally</a:t>
            </a:r>
            <a:r>
              <a:rPr lang="en-US" altLang="en-US" sz="2400" dirty="0">
                <a:latin typeface="Corbel" panose="020B0503020204020204" pitchFamily="34" charset="0"/>
              </a:rPr>
              <a:t> promiscuous (available to other parts 	of the brain for use in reasoning)</a:t>
            </a:r>
          </a:p>
          <a:p>
            <a:pPr marL="685800" indent="-457200">
              <a:lnSpc>
                <a:spcPct val="80000"/>
              </a:lnSpc>
            </a:pPr>
            <a:endParaRPr lang="en-US" altLang="en-US" sz="2400" dirty="0">
              <a:latin typeface="Corbel" panose="020B0503020204020204" pitchFamily="34" charset="0"/>
            </a:endParaRPr>
          </a:p>
          <a:p>
            <a:pPr marL="685800" indent="-457200">
              <a:lnSpc>
                <a:spcPct val="80000"/>
              </a:lnSpc>
            </a:pPr>
            <a:r>
              <a:rPr lang="en-US" altLang="en-US" sz="2400" dirty="0">
                <a:latin typeface="Corbel" panose="020B0503020204020204" pitchFamily="34" charset="0"/>
              </a:rPr>
              <a:t>	Poised for rational control of action</a:t>
            </a:r>
          </a:p>
          <a:p>
            <a:pPr marL="685800" indent="-457200">
              <a:lnSpc>
                <a:spcPct val="80000"/>
              </a:lnSpc>
              <a:buFontTx/>
              <a:buNone/>
            </a:pPr>
            <a:endParaRPr lang="en-US" altLang="en-US" sz="2400" dirty="0">
              <a:latin typeface="Corbel" panose="020B0503020204020204" pitchFamily="34" charset="0"/>
            </a:endParaRPr>
          </a:p>
          <a:p>
            <a:pPr marL="685800" indent="-457200">
              <a:lnSpc>
                <a:spcPct val="80000"/>
              </a:lnSpc>
              <a:buFontTx/>
              <a:buNone/>
            </a:pPr>
            <a:r>
              <a:rPr lang="en-US" altLang="en-US" sz="2400" dirty="0">
                <a:latin typeface="Corbel" panose="020B0503020204020204" pitchFamily="34" charset="0"/>
              </a:rPr>
              <a:t>A-Consciousness is usually reportable.</a:t>
            </a:r>
          </a:p>
          <a:p>
            <a:pPr marL="685800" indent="-457200">
              <a:lnSpc>
                <a:spcPct val="80000"/>
              </a:lnSpc>
              <a:buFontTx/>
              <a:buNone/>
            </a:pPr>
            <a:endParaRPr lang="en-US" altLang="en-US" sz="2400" dirty="0">
              <a:latin typeface="Corbel" panose="020B0503020204020204" pitchFamily="34" charset="0"/>
            </a:endParaRPr>
          </a:p>
          <a:p>
            <a:pPr marL="685800" indent="-457200">
              <a:lnSpc>
                <a:spcPct val="80000"/>
              </a:lnSpc>
              <a:buFontTx/>
              <a:buNone/>
            </a:pPr>
            <a:r>
              <a:rPr lang="en-US" altLang="en-US" sz="2400" dirty="0">
                <a:latin typeface="Corbel" panose="020B0503020204020204" pitchFamily="34" charset="0"/>
              </a:rPr>
              <a:t>e.g. perception, sensation, etc. as information that can be used in modifying behavior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sz="3200"/>
              <a:t>Differences between A-Consciousness and P-Consciousness</a:t>
            </a:r>
          </a:p>
        </p:txBody>
      </p:sp>
      <p:sp>
        <p:nvSpPr>
          <p:cNvPr id="26627" name="Rectangle 3"/>
          <p:cNvSpPr>
            <a:spLocks noGrp="1" noChangeArrowheads="1"/>
          </p:cNvSpPr>
          <p:nvPr>
            <p:ph idx="1"/>
          </p:nvPr>
        </p:nvSpPr>
        <p:spPr/>
        <p:txBody>
          <a:bodyPr/>
          <a:lstStyle/>
          <a:p>
            <a:pPr>
              <a:lnSpc>
                <a:spcPct val="90000"/>
              </a:lnSpc>
              <a:buFontTx/>
              <a:buNone/>
            </a:pPr>
            <a:r>
              <a:rPr lang="en-US" altLang="en-US" sz="2400" b="1" dirty="0">
                <a:latin typeface="Corbel" panose="020B0503020204020204" pitchFamily="34" charset="0"/>
              </a:rPr>
              <a:t>A-Consciousness</a:t>
            </a:r>
            <a:r>
              <a:rPr lang="en-US" altLang="en-US" sz="2400" dirty="0">
                <a:latin typeface="Corbel" panose="020B0503020204020204" pitchFamily="34" charset="0"/>
              </a:rPr>
              <a:t> </a:t>
            </a:r>
          </a:p>
          <a:p>
            <a:pPr>
              <a:lnSpc>
                <a:spcPct val="90000"/>
              </a:lnSpc>
              <a:buFontTx/>
              <a:buNone/>
            </a:pPr>
            <a:endParaRPr lang="en-US" altLang="en-US" sz="2400" dirty="0">
              <a:latin typeface="Corbel" panose="020B0503020204020204" pitchFamily="34" charset="0"/>
            </a:endParaRPr>
          </a:p>
          <a:p>
            <a:pPr>
              <a:lnSpc>
                <a:spcPct val="90000"/>
              </a:lnSpc>
            </a:pPr>
            <a:r>
              <a:rPr lang="en-US" altLang="en-US" sz="2400" dirty="0">
                <a:latin typeface="Corbel" panose="020B0503020204020204" pitchFamily="34" charset="0"/>
              </a:rPr>
              <a:t>functional</a:t>
            </a:r>
          </a:p>
          <a:p>
            <a:pPr>
              <a:lnSpc>
                <a:spcPct val="90000"/>
              </a:lnSpc>
            </a:pPr>
            <a:r>
              <a:rPr lang="en-US" altLang="en-US" sz="2400" dirty="0">
                <a:latin typeface="Corbel" panose="020B0503020204020204" pitchFamily="34" charset="0"/>
              </a:rPr>
              <a:t>system-relative</a:t>
            </a:r>
          </a:p>
          <a:p>
            <a:pPr>
              <a:lnSpc>
                <a:spcPct val="90000"/>
              </a:lnSpc>
            </a:pPr>
            <a:r>
              <a:rPr lang="en-US" altLang="en-US" sz="2400" dirty="0">
                <a:latin typeface="Corbel" panose="020B0503020204020204" pitchFamily="34" charset="0"/>
              </a:rPr>
              <a:t>represents information</a:t>
            </a:r>
          </a:p>
          <a:p>
            <a:pPr>
              <a:lnSpc>
                <a:spcPct val="90000"/>
              </a:lnSpc>
              <a:buFontTx/>
              <a:buNone/>
            </a:pPr>
            <a:endParaRPr lang="en-US" altLang="en-US" sz="2400" dirty="0">
              <a:latin typeface="Corbel" panose="020B0503020204020204" pitchFamily="34" charset="0"/>
            </a:endParaRPr>
          </a:p>
          <a:p>
            <a:pPr>
              <a:lnSpc>
                <a:spcPct val="90000"/>
              </a:lnSpc>
              <a:buFontTx/>
              <a:buNone/>
            </a:pPr>
            <a:r>
              <a:rPr lang="en-US" altLang="en-US" sz="2400" b="1" dirty="0">
                <a:latin typeface="Corbel" panose="020B0503020204020204" pitchFamily="34" charset="0"/>
              </a:rPr>
              <a:t>P-Consciousness</a:t>
            </a:r>
            <a:r>
              <a:rPr lang="en-US" altLang="en-US" sz="2400" dirty="0">
                <a:latin typeface="Corbel" panose="020B0503020204020204" pitchFamily="34" charset="0"/>
              </a:rPr>
              <a:t> </a:t>
            </a:r>
          </a:p>
          <a:p>
            <a:pPr>
              <a:lnSpc>
                <a:spcPct val="90000"/>
              </a:lnSpc>
            </a:pPr>
            <a:endParaRPr lang="en-US" altLang="en-US" sz="2400" dirty="0">
              <a:latin typeface="Corbel" panose="020B0503020204020204" pitchFamily="34" charset="0"/>
            </a:endParaRPr>
          </a:p>
          <a:p>
            <a:pPr>
              <a:lnSpc>
                <a:spcPct val="90000"/>
              </a:lnSpc>
            </a:pPr>
            <a:r>
              <a:rPr lang="en-US" altLang="en-US" sz="2400" dirty="0">
                <a:latin typeface="Corbel" panose="020B0503020204020204" pitchFamily="34" charset="0"/>
              </a:rPr>
              <a:t>non-conceptual</a:t>
            </a:r>
          </a:p>
          <a:p>
            <a:pPr>
              <a:lnSpc>
                <a:spcPct val="90000"/>
              </a:lnSpc>
            </a:pPr>
            <a:r>
              <a:rPr lang="en-US" altLang="en-US" sz="2400" dirty="0">
                <a:latin typeface="Corbel" panose="020B0503020204020204" pitchFamily="34" charset="0"/>
              </a:rPr>
              <a:t>a type of state</a:t>
            </a:r>
          </a:p>
          <a:p>
            <a:pPr>
              <a:lnSpc>
                <a:spcPct val="90000"/>
              </a:lnSpc>
            </a:pPr>
            <a:r>
              <a:rPr lang="en-US" altLang="en-US" sz="2400" dirty="0">
                <a:latin typeface="Corbel" panose="020B0503020204020204" pitchFamily="34" charset="0"/>
              </a:rPr>
              <a:t>not necessarily representational</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29225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474598"/>
            <a:ext cx="8229600" cy="914400"/>
          </a:xfrm>
        </p:spPr>
        <p:txBody>
          <a:bodyPr>
            <a:normAutofit fontScale="90000"/>
          </a:bodyPr>
          <a:lstStyle/>
          <a:p>
            <a:r>
              <a:rPr lang="en-US" altLang="en-US" sz="3200" dirty="0"/>
              <a:t>Can A-Consciousness and</a:t>
            </a:r>
            <a:br>
              <a:rPr lang="en-US" altLang="en-US" sz="3200" dirty="0"/>
            </a:br>
            <a:r>
              <a:rPr lang="en-US" altLang="en-US" sz="3200" dirty="0"/>
              <a:t>P-Consciousness come apart?</a:t>
            </a:r>
          </a:p>
        </p:txBody>
      </p:sp>
      <p:sp>
        <p:nvSpPr>
          <p:cNvPr id="27651" name="Rectangle 3"/>
          <p:cNvSpPr>
            <a:spLocks noGrp="1" noChangeArrowheads="1"/>
          </p:cNvSpPr>
          <p:nvPr>
            <p:ph idx="1"/>
          </p:nvPr>
        </p:nvSpPr>
        <p:spPr>
          <a:xfrm>
            <a:off x="381000" y="1676400"/>
            <a:ext cx="8229600" cy="5029200"/>
          </a:xfrm>
        </p:spPr>
        <p:txBody>
          <a:bodyPr/>
          <a:lstStyle/>
          <a:p>
            <a:pPr>
              <a:lnSpc>
                <a:spcPct val="80000"/>
              </a:lnSpc>
              <a:buFontTx/>
              <a:buNone/>
            </a:pPr>
            <a:r>
              <a:rPr lang="en-US" altLang="en-US" dirty="0"/>
              <a:t>Coming apart conceptually:</a:t>
            </a:r>
          </a:p>
          <a:p>
            <a:pPr>
              <a:lnSpc>
                <a:spcPct val="80000"/>
              </a:lnSpc>
              <a:buFontTx/>
              <a:buNone/>
            </a:pPr>
            <a:endParaRPr lang="en-US" altLang="en-US" sz="2400" dirty="0"/>
          </a:p>
          <a:p>
            <a:pPr>
              <a:lnSpc>
                <a:spcPct val="80000"/>
              </a:lnSpc>
              <a:buFontTx/>
              <a:buNone/>
            </a:pPr>
            <a:r>
              <a:rPr lang="en-US" altLang="en-US" sz="2400" dirty="0"/>
              <a:t>Philosophical “zombies”</a:t>
            </a:r>
          </a:p>
          <a:p>
            <a:pPr>
              <a:lnSpc>
                <a:spcPct val="80000"/>
              </a:lnSpc>
              <a:buFontTx/>
              <a:buNone/>
            </a:pPr>
            <a:endParaRPr lang="en-US" altLang="en-US" sz="2400" dirty="0"/>
          </a:p>
          <a:p>
            <a:pPr>
              <a:lnSpc>
                <a:spcPct val="80000"/>
              </a:lnSpc>
              <a:buFontTx/>
              <a:buNone/>
            </a:pPr>
            <a:r>
              <a:rPr lang="en-US" altLang="en-US" sz="2400" dirty="0"/>
              <a:t>‘Computationally’ identical to people</a:t>
            </a:r>
          </a:p>
          <a:p>
            <a:pPr>
              <a:lnSpc>
                <a:spcPct val="80000"/>
              </a:lnSpc>
              <a:buFontTx/>
              <a:buNone/>
            </a:pPr>
            <a:r>
              <a:rPr lang="en-US" altLang="en-US" sz="2400" dirty="0"/>
              <a:t>	act like people, talk like people</a:t>
            </a:r>
          </a:p>
          <a:p>
            <a:pPr>
              <a:lnSpc>
                <a:spcPct val="80000"/>
              </a:lnSpc>
              <a:buFontTx/>
              <a:buNone/>
            </a:pPr>
            <a:endParaRPr lang="en-US" altLang="en-US" sz="2400" dirty="0"/>
          </a:p>
          <a:p>
            <a:pPr>
              <a:lnSpc>
                <a:spcPct val="80000"/>
              </a:lnSpc>
              <a:buFontTx/>
              <a:buNone/>
            </a:pPr>
            <a:r>
              <a:rPr lang="en-US" altLang="en-US" sz="2400" dirty="0"/>
              <a:t>No P-consciousness</a:t>
            </a:r>
          </a:p>
          <a:p>
            <a:pPr>
              <a:lnSpc>
                <a:spcPct val="80000"/>
              </a:lnSpc>
              <a:buFontTx/>
              <a:buNone/>
            </a:pPr>
            <a:r>
              <a:rPr lang="en-US" altLang="en-US" sz="2400" dirty="0"/>
              <a:t>	dead inside, have no experience</a:t>
            </a:r>
          </a:p>
          <a:p>
            <a:pPr>
              <a:lnSpc>
                <a:spcPct val="80000"/>
              </a:lnSpc>
              <a:buFontTx/>
              <a:buNone/>
            </a:pPr>
            <a:endParaRPr lang="en-US" altLang="en-US" sz="2400" dirty="0"/>
          </a:p>
          <a:p>
            <a:pPr>
              <a:lnSpc>
                <a:spcPct val="80000"/>
              </a:lnSpc>
              <a:buFontTx/>
              <a:buNone/>
            </a:pPr>
            <a:r>
              <a:rPr lang="en-US" altLang="en-US" sz="2400" dirty="0"/>
              <a:t>There is nothing it is like to be a zombie</a:t>
            </a:r>
          </a:p>
          <a:p>
            <a:pPr>
              <a:lnSpc>
                <a:spcPct val="80000"/>
              </a:lnSpc>
              <a:buFontTx/>
              <a:buNone/>
            </a:pPr>
            <a:endParaRPr lang="en-US" altLang="en-US" sz="2400" dirty="0"/>
          </a:p>
          <a:p>
            <a:pPr>
              <a:lnSpc>
                <a:spcPct val="80000"/>
              </a:lnSpc>
              <a:buFontTx/>
              <a:buNone/>
            </a:pPr>
            <a:r>
              <a:rPr lang="en-US" altLang="en-US" sz="2400" dirty="0"/>
              <a:t>Note: Many people would say that zombies have no consciousness</a:t>
            </a:r>
          </a:p>
        </p:txBody>
      </p:sp>
      <p:pic>
        <p:nvPicPr>
          <p:cNvPr id="8" name="Picture 9" descr="zombi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101596"/>
            <a:ext cx="3871836" cy="3089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167" y="1222745"/>
            <a:ext cx="3567100" cy="278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457200"/>
            <a:ext cx="8229600" cy="6248400"/>
          </a:xfrm>
        </p:spPr>
        <p:txBody>
          <a:bodyPr/>
          <a:lstStyle/>
          <a:p>
            <a:pPr>
              <a:lnSpc>
                <a:spcPct val="80000"/>
              </a:lnSpc>
              <a:buFontTx/>
              <a:buNone/>
            </a:pPr>
            <a:r>
              <a:rPr lang="en-US" altLang="en-US" dirty="0">
                <a:latin typeface="Corbel" panose="020B0503020204020204" pitchFamily="34" charset="0"/>
              </a:rPr>
              <a:t>Coming apart in reality:</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dirty="0">
                <a:solidFill>
                  <a:schemeClr val="tx2"/>
                </a:solidFill>
                <a:latin typeface="Corbel" panose="020B0503020204020204" pitchFamily="34" charset="0"/>
              </a:rPr>
              <a:t>A-Consciousness without P-Consciousness</a:t>
            </a:r>
          </a:p>
          <a:p>
            <a:pPr>
              <a:lnSpc>
                <a:spcPct val="80000"/>
              </a:lnSpc>
              <a:buFontTx/>
              <a:buNone/>
            </a:pPr>
            <a:endParaRPr lang="en-US" altLang="en-US" sz="2200" dirty="0">
              <a:latin typeface="Corbel" panose="020B0503020204020204" pitchFamily="34" charset="0"/>
            </a:endParaRPr>
          </a:p>
          <a:p>
            <a:pPr>
              <a:lnSpc>
                <a:spcPct val="80000"/>
              </a:lnSpc>
              <a:buFontTx/>
              <a:buNone/>
            </a:pPr>
            <a:r>
              <a:rPr lang="en-US" altLang="en-US" sz="2800" dirty="0" err="1">
                <a:latin typeface="Corbel" panose="020B0503020204020204" pitchFamily="34" charset="0"/>
              </a:rPr>
              <a:t>Blindsight</a:t>
            </a:r>
            <a:endParaRPr lang="en-US" altLang="en-US" sz="2800" dirty="0">
              <a:latin typeface="Corbel" panose="020B0503020204020204" pitchFamily="34" charset="0"/>
            </a:endParaRP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Patients claim to be blind: they perceive no visual images</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Cannot use information for rational action, e.g. will not reach for a glass of water in front of them</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But can guess:</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Is it an ‘X’ or an ‘O’?</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It is a vertical slot or a horizontal slot?</a:t>
            </a:r>
          </a:p>
        </p:txBody>
      </p:sp>
      <p:sp>
        <p:nvSpPr>
          <p:cNvPr id="29700" name="Rectangle 4"/>
          <p:cNvSpPr>
            <a:spLocks noChangeArrowheads="1"/>
          </p:cNvSpPr>
          <p:nvPr/>
        </p:nvSpPr>
        <p:spPr bwMode="auto">
          <a:xfrm>
            <a:off x="6096000" y="5715000"/>
            <a:ext cx="18288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latin typeface="Agency FB" panose="020B0503020202020204" pitchFamily="34" charset="0"/>
            </a:endParaRPr>
          </a:p>
        </p:txBody>
      </p:sp>
      <p:sp>
        <p:nvSpPr>
          <p:cNvPr id="29701" name="Rectangle 5"/>
          <p:cNvSpPr>
            <a:spLocks noChangeArrowheads="1"/>
          </p:cNvSpPr>
          <p:nvPr/>
        </p:nvSpPr>
        <p:spPr bwMode="auto">
          <a:xfrm>
            <a:off x="8229600" y="4343400"/>
            <a:ext cx="381000" cy="1828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762000"/>
            <a:ext cx="8229600" cy="5867400"/>
          </a:xfrm>
        </p:spPr>
        <p:txBody>
          <a:bodyPr/>
          <a:lstStyle/>
          <a:p>
            <a:pPr>
              <a:lnSpc>
                <a:spcPct val="80000"/>
              </a:lnSpc>
              <a:buFontTx/>
              <a:buNone/>
            </a:pPr>
            <a:r>
              <a:rPr lang="en-US" altLang="en-US" sz="2800" dirty="0">
                <a:latin typeface="Corbel" panose="020B0503020204020204" pitchFamily="34" charset="0"/>
              </a:rPr>
              <a:t>“</a:t>
            </a:r>
            <a:r>
              <a:rPr lang="en-US" altLang="en-US" sz="2800" dirty="0" err="1">
                <a:latin typeface="Corbel" panose="020B0503020204020204" pitchFamily="34" charset="0"/>
              </a:rPr>
              <a:t>Superblindsight</a:t>
            </a:r>
            <a:r>
              <a:rPr lang="en-US" altLang="en-US" sz="2800" dirty="0">
                <a:latin typeface="Corbel" panose="020B0503020204020204" pitchFamily="34" charset="0"/>
              </a:rPr>
              <a:t>”</a:t>
            </a:r>
          </a:p>
          <a:p>
            <a:pPr>
              <a:lnSpc>
                <a:spcPct val="80000"/>
              </a:lnSpc>
              <a:buFontTx/>
              <a:buNone/>
            </a:pPr>
            <a:endParaRPr lang="en-US" altLang="en-US" sz="2400" dirty="0">
              <a:latin typeface="Corbel" panose="020B0503020204020204" pitchFamily="34" charset="0"/>
            </a:endParaRP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Imagine someone with </a:t>
            </a:r>
            <a:r>
              <a:rPr lang="en-US" altLang="en-US" sz="2400" dirty="0" err="1">
                <a:latin typeface="Corbel" panose="020B0503020204020204" pitchFamily="34" charset="0"/>
              </a:rPr>
              <a:t>blindsight</a:t>
            </a:r>
            <a:r>
              <a:rPr lang="en-US" altLang="en-US" sz="2400" dirty="0">
                <a:latin typeface="Corbel" panose="020B0503020204020204" pitchFamily="34" charset="0"/>
              </a:rPr>
              <a:t> asks themselves questions, e.g. “is it an ‘X’?”</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Eventually, the answer just pops into his head spontaneously, like some people know which way is north, without any mental image.</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err="1">
                <a:latin typeface="Corbel" panose="020B0503020204020204" pitchFamily="34" charset="0"/>
              </a:rPr>
              <a:t>Superblindsight</a:t>
            </a:r>
            <a:r>
              <a:rPr lang="en-US" altLang="en-US" sz="2400" dirty="0">
                <a:latin typeface="Corbel" panose="020B0503020204020204" pitchFamily="34" charset="0"/>
              </a:rPr>
              <a:t> person has access to some information, but no visual details, e.g. he knows there’s an ‘X’, but doesn’t know the color or font.</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err="1">
                <a:latin typeface="Corbel" panose="020B0503020204020204" pitchFamily="34" charset="0"/>
              </a:rPr>
              <a:t>Superblindsighter</a:t>
            </a:r>
            <a:r>
              <a:rPr lang="en-US" altLang="en-US" sz="2400" dirty="0">
                <a:latin typeface="Corbel" panose="020B0503020204020204" pitchFamily="34" charset="0"/>
              </a:rPr>
              <a:t> is a “partial zombie”: has</a:t>
            </a:r>
            <a:br>
              <a:rPr lang="en-US" altLang="en-US" sz="2400" dirty="0">
                <a:latin typeface="Corbel" panose="020B0503020204020204" pitchFamily="34" charset="0"/>
              </a:rPr>
            </a:br>
            <a:r>
              <a:rPr lang="en-US" altLang="en-US" sz="2400" dirty="0">
                <a:latin typeface="Corbel" panose="020B0503020204020204" pitchFamily="34" charset="0"/>
              </a:rPr>
              <a:t>A-consciousness of sight without P-Consciousness</a:t>
            </a:r>
          </a:p>
          <a:p>
            <a:pPr>
              <a:lnSpc>
                <a:spcPct val="80000"/>
              </a:lnSpc>
              <a:buFontTx/>
              <a:buNone/>
            </a:pPr>
            <a:endParaRPr lang="en-US" altLang="en-US" sz="2400" dirty="0">
              <a:latin typeface="Corbel" panose="020B0503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267075" y="1766888"/>
            <a:ext cx="1863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Consciousness</a:t>
            </a:r>
          </a:p>
        </p:txBody>
      </p:sp>
      <p:sp>
        <p:nvSpPr>
          <p:cNvPr id="43011" name="Text Box 3"/>
          <p:cNvSpPr txBox="1">
            <a:spLocks noChangeArrowheads="1"/>
          </p:cNvSpPr>
          <p:nvPr/>
        </p:nvSpPr>
        <p:spPr bwMode="auto">
          <a:xfrm>
            <a:off x="762000" y="2986088"/>
            <a:ext cx="2116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P-Consciousness</a:t>
            </a:r>
          </a:p>
        </p:txBody>
      </p:sp>
      <p:sp>
        <p:nvSpPr>
          <p:cNvPr id="43012" name="Oval 4"/>
          <p:cNvSpPr>
            <a:spLocks noChangeArrowheads="1"/>
          </p:cNvSpPr>
          <p:nvPr/>
        </p:nvSpPr>
        <p:spPr bwMode="auto">
          <a:xfrm>
            <a:off x="3124200" y="1676400"/>
            <a:ext cx="2824163"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13" name="Oval 5"/>
          <p:cNvSpPr>
            <a:spLocks noChangeArrowheads="1"/>
          </p:cNvSpPr>
          <p:nvPr/>
        </p:nvSpPr>
        <p:spPr bwMode="auto">
          <a:xfrm>
            <a:off x="604838" y="2895600"/>
            <a:ext cx="3205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14" name="Text Box 6"/>
          <p:cNvSpPr txBox="1">
            <a:spLocks noChangeArrowheads="1"/>
          </p:cNvSpPr>
          <p:nvPr/>
        </p:nvSpPr>
        <p:spPr bwMode="auto">
          <a:xfrm>
            <a:off x="5334000" y="2986088"/>
            <a:ext cx="2113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A-Consciousness</a:t>
            </a:r>
          </a:p>
        </p:txBody>
      </p:sp>
      <p:sp>
        <p:nvSpPr>
          <p:cNvPr id="43015" name="Oval 7"/>
          <p:cNvSpPr>
            <a:spLocks noChangeArrowheads="1"/>
          </p:cNvSpPr>
          <p:nvPr/>
        </p:nvSpPr>
        <p:spPr bwMode="auto">
          <a:xfrm>
            <a:off x="5176838" y="2895600"/>
            <a:ext cx="3205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16" name="Text Box 8"/>
          <p:cNvSpPr txBox="1">
            <a:spLocks noChangeArrowheads="1"/>
          </p:cNvSpPr>
          <p:nvPr/>
        </p:nvSpPr>
        <p:spPr bwMode="auto">
          <a:xfrm>
            <a:off x="228600" y="1055688"/>
            <a:ext cx="1933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2"/>
                </a:solidFill>
                <a:latin typeface="Agency FB" panose="020B0503020202020204" pitchFamily="34" charset="0"/>
              </a:rPr>
              <a:t>Qualia-Experience</a:t>
            </a:r>
          </a:p>
        </p:txBody>
      </p:sp>
      <p:sp>
        <p:nvSpPr>
          <p:cNvPr id="43017" name="Oval 9"/>
          <p:cNvSpPr>
            <a:spLocks noChangeArrowheads="1"/>
          </p:cNvSpPr>
          <p:nvPr/>
        </p:nvSpPr>
        <p:spPr bwMode="auto">
          <a:xfrm>
            <a:off x="152400" y="914400"/>
            <a:ext cx="2824163"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18" name="Text Box 10"/>
          <p:cNvSpPr txBox="1">
            <a:spLocks noChangeArrowheads="1"/>
          </p:cNvSpPr>
          <p:nvPr/>
        </p:nvSpPr>
        <p:spPr bwMode="auto">
          <a:xfrm>
            <a:off x="6172200" y="1055688"/>
            <a:ext cx="21275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Information-Control</a:t>
            </a:r>
          </a:p>
        </p:txBody>
      </p:sp>
      <p:sp>
        <p:nvSpPr>
          <p:cNvPr id="43019" name="Oval 11"/>
          <p:cNvSpPr>
            <a:spLocks noChangeArrowheads="1"/>
          </p:cNvSpPr>
          <p:nvPr/>
        </p:nvSpPr>
        <p:spPr bwMode="auto">
          <a:xfrm>
            <a:off x="6167438" y="914400"/>
            <a:ext cx="2824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20" name="Line 12"/>
          <p:cNvSpPr>
            <a:spLocks noChangeShapeType="1"/>
          </p:cNvSpPr>
          <p:nvPr/>
        </p:nvSpPr>
        <p:spPr bwMode="auto">
          <a:xfrm flipV="1">
            <a:off x="2514600" y="2286000"/>
            <a:ext cx="838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21" name="Line 13"/>
          <p:cNvSpPr>
            <a:spLocks noChangeShapeType="1"/>
          </p:cNvSpPr>
          <p:nvPr/>
        </p:nvSpPr>
        <p:spPr bwMode="auto">
          <a:xfrm flipH="1" flipV="1">
            <a:off x="5638800" y="2286000"/>
            <a:ext cx="838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22" name="Text Box 14"/>
          <p:cNvSpPr txBox="1">
            <a:spLocks noChangeArrowheads="1"/>
          </p:cNvSpPr>
          <p:nvPr/>
        </p:nvSpPr>
        <p:spPr bwMode="auto">
          <a:xfrm>
            <a:off x="508000" y="2057400"/>
            <a:ext cx="898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contain</a:t>
            </a:r>
          </a:p>
        </p:txBody>
      </p:sp>
      <p:sp>
        <p:nvSpPr>
          <p:cNvPr id="43023" name="Text Box 15"/>
          <p:cNvSpPr txBox="1">
            <a:spLocks noChangeArrowheads="1"/>
          </p:cNvSpPr>
          <p:nvPr/>
        </p:nvSpPr>
        <p:spPr bwMode="auto">
          <a:xfrm>
            <a:off x="7391400" y="2057400"/>
            <a:ext cx="898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contain</a:t>
            </a:r>
          </a:p>
        </p:txBody>
      </p:sp>
      <p:sp>
        <p:nvSpPr>
          <p:cNvPr id="43024" name="Line 16"/>
          <p:cNvSpPr>
            <a:spLocks noChangeShapeType="1"/>
          </p:cNvSpPr>
          <p:nvPr/>
        </p:nvSpPr>
        <p:spPr bwMode="auto">
          <a:xfrm flipV="1">
            <a:off x="1828800" y="16764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25" name="Line 17"/>
          <p:cNvSpPr>
            <a:spLocks noChangeShapeType="1"/>
          </p:cNvSpPr>
          <p:nvPr/>
        </p:nvSpPr>
        <p:spPr bwMode="auto">
          <a:xfrm flipV="1">
            <a:off x="7239000" y="16764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26" name="Text Box 18"/>
          <p:cNvSpPr txBox="1">
            <a:spLocks noChangeArrowheads="1"/>
          </p:cNvSpPr>
          <p:nvPr/>
        </p:nvSpPr>
        <p:spPr bwMode="auto">
          <a:xfrm>
            <a:off x="152400" y="228600"/>
            <a:ext cx="44181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dirty="0">
                <a:latin typeface="Agency FB" panose="020B0503020202020204" pitchFamily="34" charset="0"/>
                <a:ea typeface="新細明體" panose="02020500000000000000" pitchFamily="18" charset="-120"/>
              </a:rPr>
              <a:t>Classification of </a:t>
            </a:r>
            <a:r>
              <a:rPr lang="en-US" altLang="en-US" sz="2800" dirty="0">
                <a:latin typeface="Agency FB" panose="020B0503020202020204" pitchFamily="34" charset="0"/>
                <a:ea typeface="新細明體" panose="02020500000000000000" pitchFamily="18" charset="-120"/>
              </a:rPr>
              <a:t>Philosophical Zombie</a:t>
            </a:r>
          </a:p>
        </p:txBody>
      </p:sp>
      <p:sp>
        <p:nvSpPr>
          <p:cNvPr id="43027" name="Text Box 19"/>
          <p:cNvSpPr txBox="1">
            <a:spLocks noChangeArrowheads="1"/>
          </p:cNvSpPr>
          <p:nvPr/>
        </p:nvSpPr>
        <p:spPr bwMode="auto">
          <a:xfrm>
            <a:off x="5334000" y="5029200"/>
            <a:ext cx="253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Philosophical Zombie</a:t>
            </a:r>
          </a:p>
        </p:txBody>
      </p:sp>
      <p:sp>
        <p:nvSpPr>
          <p:cNvPr id="43028" name="Oval 20"/>
          <p:cNvSpPr>
            <a:spLocks noChangeArrowheads="1"/>
          </p:cNvSpPr>
          <p:nvPr/>
        </p:nvSpPr>
        <p:spPr bwMode="auto">
          <a:xfrm>
            <a:off x="5181600" y="4876800"/>
            <a:ext cx="37338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3029" name="Text Box 21"/>
          <p:cNvSpPr txBox="1">
            <a:spLocks noChangeArrowheads="1"/>
          </p:cNvSpPr>
          <p:nvPr/>
        </p:nvSpPr>
        <p:spPr bwMode="auto">
          <a:xfrm>
            <a:off x="7391400" y="403860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has</a:t>
            </a:r>
          </a:p>
        </p:txBody>
      </p:sp>
      <p:sp>
        <p:nvSpPr>
          <p:cNvPr id="43030" name="Line 22"/>
          <p:cNvSpPr>
            <a:spLocks noChangeShapeType="1"/>
          </p:cNvSpPr>
          <p:nvPr/>
        </p:nvSpPr>
        <p:spPr bwMode="auto">
          <a:xfrm flipV="1">
            <a:off x="7239000" y="36576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31" name="Line 23"/>
          <p:cNvSpPr>
            <a:spLocks noChangeShapeType="1"/>
          </p:cNvSpPr>
          <p:nvPr/>
        </p:nvSpPr>
        <p:spPr bwMode="auto">
          <a:xfrm flipH="1" flipV="1">
            <a:off x="2667000" y="3657600"/>
            <a:ext cx="4038600" cy="1219200"/>
          </a:xfrm>
          <a:prstGeom prst="line">
            <a:avLst/>
          </a:prstGeom>
          <a:noFill/>
          <a:ln w="2857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32" name="Text Box 24"/>
          <p:cNvSpPr txBox="1">
            <a:spLocks noChangeArrowheads="1"/>
          </p:cNvSpPr>
          <p:nvPr/>
        </p:nvSpPr>
        <p:spPr bwMode="auto">
          <a:xfrm>
            <a:off x="3667125" y="419100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has</a:t>
            </a:r>
          </a:p>
        </p:txBody>
      </p:sp>
      <p:sp>
        <p:nvSpPr>
          <p:cNvPr id="43033" name="Line 25"/>
          <p:cNvSpPr>
            <a:spLocks noChangeShapeType="1"/>
          </p:cNvSpPr>
          <p:nvPr/>
        </p:nvSpPr>
        <p:spPr bwMode="auto">
          <a:xfrm flipV="1">
            <a:off x="6997700" y="6019800"/>
            <a:ext cx="22225"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3034" name="Text Box 26"/>
          <p:cNvSpPr txBox="1">
            <a:spLocks noChangeArrowheads="1"/>
          </p:cNvSpPr>
          <p:nvPr/>
        </p:nvSpPr>
        <p:spPr bwMode="auto">
          <a:xfrm>
            <a:off x="7232650" y="6186488"/>
            <a:ext cx="1056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err="1">
                <a:latin typeface="Agency FB" panose="020B0503020202020204" pitchFamily="34" charset="0"/>
              </a:rPr>
              <a:t>subClassOf</a:t>
            </a:r>
            <a:endParaRPr lang="en-US" altLang="en-US" b="1" dirty="0">
              <a:latin typeface="Agency FB" panose="020B0503020202020204" pitchFamily="34" charset="0"/>
            </a:endParaRPr>
          </a:p>
        </p:txBody>
      </p:sp>
      <p:sp>
        <p:nvSpPr>
          <p:cNvPr id="43036" name="Text Box 28"/>
          <p:cNvSpPr txBox="1">
            <a:spLocks noChangeArrowheads="1"/>
          </p:cNvSpPr>
          <p:nvPr/>
        </p:nvSpPr>
        <p:spPr bwMode="auto">
          <a:xfrm>
            <a:off x="5013325" y="6156325"/>
            <a:ext cx="875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latin typeface="Agency FB" panose="020B0503020202020204" pitchFamily="34" charset="0"/>
              </a:rPr>
              <a:t>negation</a:t>
            </a:r>
          </a:p>
        </p:txBody>
      </p:sp>
      <p:sp>
        <p:nvSpPr>
          <p:cNvPr id="43037" name="Line 29"/>
          <p:cNvSpPr>
            <a:spLocks noChangeShapeType="1"/>
          </p:cNvSpPr>
          <p:nvPr/>
        </p:nvSpPr>
        <p:spPr bwMode="auto">
          <a:xfrm flipV="1">
            <a:off x="4860925" y="6019800"/>
            <a:ext cx="0" cy="6858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715963"/>
          </a:xfrm>
        </p:spPr>
        <p:txBody>
          <a:bodyPr/>
          <a:lstStyle/>
          <a:p>
            <a:r>
              <a:rPr lang="en-US" altLang="en-US" sz="3200"/>
              <a:t>P-Consciousness without A-Consciousness</a:t>
            </a:r>
          </a:p>
        </p:txBody>
      </p:sp>
      <p:sp>
        <p:nvSpPr>
          <p:cNvPr id="31747" name="Rectangle 3"/>
          <p:cNvSpPr>
            <a:spLocks noGrp="1" noChangeArrowheads="1"/>
          </p:cNvSpPr>
          <p:nvPr>
            <p:ph idx="1"/>
          </p:nvPr>
        </p:nvSpPr>
        <p:spPr>
          <a:xfrm>
            <a:off x="457200" y="1295400"/>
            <a:ext cx="8686800" cy="5562600"/>
          </a:xfrm>
        </p:spPr>
        <p:txBody>
          <a:bodyPr/>
          <a:lstStyle/>
          <a:p>
            <a:pPr marL="457200" indent="-457200">
              <a:lnSpc>
                <a:spcPct val="80000"/>
              </a:lnSpc>
              <a:buFontTx/>
              <a:buAutoNum type="arabicParenR"/>
            </a:pPr>
            <a:r>
              <a:rPr lang="en-US" altLang="en-US" sz="2000" dirty="0">
                <a:latin typeface="Corbel" panose="020B0503020204020204" pitchFamily="34" charset="0"/>
              </a:rPr>
              <a:t>Brain damaged animal, or person, who has </a:t>
            </a:r>
          </a:p>
          <a:p>
            <a:pPr marL="457200" indent="-457200">
              <a:lnSpc>
                <a:spcPct val="80000"/>
              </a:lnSpc>
              <a:buFontTx/>
              <a:buNone/>
            </a:pPr>
            <a:r>
              <a:rPr lang="en-US" altLang="en-US" sz="2000" dirty="0">
                <a:latin typeface="Corbel" panose="020B0503020204020204" pitchFamily="34" charset="0"/>
              </a:rPr>
              <a:t>	free-floating mental experiences, but cannot</a:t>
            </a:r>
            <a:br>
              <a:rPr lang="en-US" altLang="en-US" sz="2000" dirty="0">
                <a:latin typeface="Corbel" panose="020B0503020204020204" pitchFamily="34" charset="0"/>
              </a:rPr>
            </a:br>
            <a:r>
              <a:rPr lang="en-US" altLang="en-US" sz="2000" dirty="0">
                <a:latin typeface="Corbel" panose="020B0503020204020204" pitchFamily="34" charset="0"/>
              </a:rPr>
              <a:t>integrate experiences for rational action.</a:t>
            </a:r>
          </a:p>
          <a:p>
            <a:pPr marL="457200" indent="-457200">
              <a:lnSpc>
                <a:spcPct val="80000"/>
              </a:lnSpc>
              <a:buFontTx/>
              <a:buAutoNum type="arabicParenR"/>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2)	Mental processing of background noise</a:t>
            </a:r>
          </a:p>
          <a:p>
            <a:pPr marL="457200" indent="-457200">
              <a:lnSpc>
                <a:spcPct val="80000"/>
              </a:lnSpc>
              <a:buFontTx/>
              <a:buNone/>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e.g. pneumatic drill outside your window</a:t>
            </a:r>
          </a:p>
          <a:p>
            <a:pPr marL="457200" indent="-457200">
              <a:lnSpc>
                <a:spcPct val="80000"/>
              </a:lnSpc>
              <a:buFontTx/>
              <a:buNone/>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You are involved in a conversation and don’t notice the noise of a pneumatic drill outside. At noon, you become aware of the drill and realize that you have been hearing it for a long time.</a:t>
            </a:r>
          </a:p>
          <a:p>
            <a:pPr marL="457200" indent="-457200">
              <a:lnSpc>
                <a:spcPct val="80000"/>
              </a:lnSpc>
              <a:buFontTx/>
              <a:buNone/>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“You were aware of the noise all along, but only at noon are you consciously aware of it” (Block)</a:t>
            </a:r>
          </a:p>
          <a:p>
            <a:pPr marL="457200" indent="-457200">
              <a:lnSpc>
                <a:spcPct val="80000"/>
              </a:lnSpc>
              <a:buFontTx/>
              <a:buNone/>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You were P-conscious of the noise, but not A-conscious.</a:t>
            </a:r>
          </a:p>
          <a:p>
            <a:pPr marL="457200" indent="-457200">
              <a:lnSpc>
                <a:spcPct val="80000"/>
              </a:lnSpc>
              <a:buFontTx/>
              <a:buNone/>
            </a:pPr>
            <a:endParaRPr lang="en-US" altLang="en-US" sz="2000" dirty="0">
              <a:latin typeface="Corbel" panose="020B0503020204020204" pitchFamily="34" charset="0"/>
            </a:endParaRPr>
          </a:p>
          <a:p>
            <a:pPr marL="457200" indent="-457200">
              <a:lnSpc>
                <a:spcPct val="80000"/>
              </a:lnSpc>
              <a:buFontTx/>
              <a:buNone/>
            </a:pPr>
            <a:r>
              <a:rPr lang="en-US" altLang="en-US" sz="2000" dirty="0">
                <a:latin typeface="Corbel" panose="020B0503020204020204" pitchFamily="34" charset="0"/>
              </a:rPr>
              <a:t>Philosophical “floaters” (for the lack of a better term) generalize 1) and 2).</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43000"/>
            <a:ext cx="21828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474" y="838200"/>
            <a:ext cx="23766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p:cNvSpPr>
            <a:spLocks noGrp="1" noChangeArrowheads="1"/>
          </p:cNvSpPr>
          <p:nvPr>
            <p:ph type="title"/>
          </p:nvPr>
        </p:nvSpPr>
        <p:spPr>
          <a:xfrm>
            <a:off x="533400" y="152400"/>
            <a:ext cx="8229600" cy="1143000"/>
          </a:xfrm>
        </p:spPr>
        <p:txBody>
          <a:bodyPr>
            <a:normAutofit/>
          </a:bodyPr>
          <a:lstStyle/>
          <a:p>
            <a:r>
              <a:rPr lang="en-US" altLang="en-US" sz="4000"/>
              <a:t>Easy and hard problems of consciousness</a:t>
            </a:r>
          </a:p>
        </p:txBody>
      </p:sp>
      <p:sp>
        <p:nvSpPr>
          <p:cNvPr id="22531" name="Rectangle 3"/>
          <p:cNvSpPr>
            <a:spLocks noGrp="1" noChangeArrowheads="1"/>
          </p:cNvSpPr>
          <p:nvPr>
            <p:ph idx="1"/>
          </p:nvPr>
        </p:nvSpPr>
        <p:spPr>
          <a:xfrm>
            <a:off x="457200" y="1524000"/>
            <a:ext cx="8382000" cy="5334000"/>
          </a:xfrm>
        </p:spPr>
        <p:txBody>
          <a:bodyPr/>
          <a:lstStyle/>
          <a:p>
            <a:pPr>
              <a:lnSpc>
                <a:spcPct val="80000"/>
              </a:lnSpc>
              <a:buFontTx/>
              <a:buNone/>
            </a:pPr>
            <a:r>
              <a:rPr lang="en-US" altLang="en-US" sz="2400" dirty="0">
                <a:latin typeface="Corbel" panose="020B0503020204020204" pitchFamily="34" charset="0"/>
              </a:rPr>
              <a:t>Distinction proposed by David Chalmers</a:t>
            </a:r>
          </a:p>
          <a:p>
            <a:pPr>
              <a:lnSpc>
                <a:spcPct val="80000"/>
              </a:lnSpc>
              <a:buFontTx/>
              <a:buNone/>
            </a:pPr>
            <a:endParaRPr lang="en-US" altLang="en-US" sz="2400" b="1" dirty="0">
              <a:latin typeface="Corbel" panose="020B0503020204020204" pitchFamily="34" charset="0"/>
            </a:endParaRPr>
          </a:p>
          <a:p>
            <a:pPr>
              <a:lnSpc>
                <a:spcPct val="80000"/>
              </a:lnSpc>
              <a:buFontTx/>
              <a:buNone/>
            </a:pPr>
            <a:r>
              <a:rPr lang="en-US" altLang="en-US" sz="2400" b="1" dirty="0">
                <a:latin typeface="Corbel" panose="020B0503020204020204" pitchFamily="34" charset="0"/>
              </a:rPr>
              <a:t>The easy problems:</a:t>
            </a:r>
          </a:p>
          <a:p>
            <a:pPr>
              <a:lnSpc>
                <a:spcPct val="80000"/>
              </a:lnSpc>
              <a:buFontTx/>
              <a:buNone/>
            </a:pPr>
            <a:r>
              <a:rPr lang="en-US" altLang="en-US" sz="2400" dirty="0">
                <a:latin typeface="Corbel" panose="020B0503020204020204" pitchFamily="34" charset="0"/>
              </a:rPr>
              <a:t>	</a:t>
            </a:r>
          </a:p>
          <a:p>
            <a:pPr>
              <a:lnSpc>
                <a:spcPct val="80000"/>
              </a:lnSpc>
            </a:pPr>
            <a:r>
              <a:rPr lang="en-US" altLang="en-US" sz="2400" dirty="0">
                <a:latin typeface="Corbel" panose="020B0503020204020204" pitchFamily="34" charset="0"/>
              </a:rPr>
              <a:t>finding the neural correlate of consciousness</a:t>
            </a:r>
          </a:p>
          <a:p>
            <a:pPr>
              <a:lnSpc>
                <a:spcPct val="80000"/>
              </a:lnSpc>
            </a:pPr>
            <a:endParaRPr lang="en-US" altLang="en-US" sz="2400" dirty="0">
              <a:latin typeface="Corbel" panose="020B0503020204020204" pitchFamily="34" charset="0"/>
            </a:endParaRPr>
          </a:p>
          <a:p>
            <a:pPr>
              <a:lnSpc>
                <a:spcPct val="80000"/>
              </a:lnSpc>
              <a:spcBef>
                <a:spcPct val="0"/>
              </a:spcBef>
            </a:pPr>
            <a:r>
              <a:rPr lang="en-US" altLang="en-US" sz="2400" dirty="0">
                <a:latin typeface="Corbel" panose="020B0503020204020204" pitchFamily="34" charset="0"/>
              </a:rPr>
              <a:t>explaining the ability to apply information to thinking and behavior</a:t>
            </a:r>
          </a:p>
          <a:p>
            <a:pPr>
              <a:lnSpc>
                <a:spcPct val="80000"/>
              </a:lnSpc>
              <a:spcBef>
                <a:spcPct val="0"/>
              </a:spcBef>
            </a:pPr>
            <a:endParaRPr lang="en-US" altLang="en-US" sz="2400" dirty="0">
              <a:latin typeface="Corbel" panose="020B0503020204020204" pitchFamily="34" charset="0"/>
            </a:endParaRPr>
          </a:p>
          <a:p>
            <a:pPr>
              <a:lnSpc>
                <a:spcPct val="80000"/>
              </a:lnSpc>
              <a:spcBef>
                <a:spcPct val="0"/>
              </a:spcBef>
            </a:pPr>
            <a:r>
              <a:rPr lang="en-US" altLang="en-US" sz="2400" dirty="0">
                <a:latin typeface="Corbel" panose="020B0503020204020204" pitchFamily="34" charset="0"/>
              </a:rPr>
              <a:t>explaining the ability to focus attention, recall items from memory, integrate perceptions, etc. </a:t>
            </a:r>
          </a:p>
          <a:p>
            <a:pPr>
              <a:lnSpc>
                <a:spcPct val="80000"/>
              </a:lnSpc>
              <a:spcBef>
                <a:spcPct val="0"/>
              </a:spcBef>
              <a:buFontTx/>
              <a:buNone/>
            </a:pPr>
            <a:endParaRPr lang="en-US" altLang="en-US" sz="2400" dirty="0">
              <a:latin typeface="Corbel" panose="020B0503020204020204" pitchFamily="34" charset="0"/>
            </a:endParaRPr>
          </a:p>
          <a:p>
            <a:pPr>
              <a:lnSpc>
                <a:spcPct val="80000"/>
              </a:lnSpc>
              <a:spcBef>
                <a:spcPct val="0"/>
              </a:spcBef>
              <a:buFontTx/>
              <a:buNone/>
            </a:pPr>
            <a:r>
              <a:rPr lang="en-US" altLang="en-US" sz="2400" b="1" dirty="0">
                <a:latin typeface="Corbel" panose="020B0503020204020204" pitchFamily="34" charset="0"/>
              </a:rPr>
              <a:t>The hard problem:</a:t>
            </a:r>
          </a:p>
          <a:p>
            <a:pPr>
              <a:lnSpc>
                <a:spcPct val="80000"/>
              </a:lnSpc>
              <a:buFontTx/>
              <a:buNone/>
            </a:pPr>
            <a:endParaRPr lang="en-US" altLang="en-US" sz="2400" dirty="0">
              <a:latin typeface="Corbel" panose="020B0503020204020204" pitchFamily="34" charset="0"/>
            </a:endParaRPr>
          </a:p>
          <a:p>
            <a:pPr>
              <a:lnSpc>
                <a:spcPct val="80000"/>
              </a:lnSpc>
              <a:buFontTx/>
              <a:buNone/>
            </a:pPr>
            <a:r>
              <a:rPr lang="en-US" altLang="en-US" sz="2400" dirty="0">
                <a:latin typeface="Corbel" panose="020B0503020204020204" pitchFamily="34" charset="0"/>
              </a:rPr>
              <a:t>	Why does consciousness feel the way it does? Why does it feel like anything?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67075" y="1766888"/>
            <a:ext cx="1863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Consciousness</a:t>
            </a:r>
          </a:p>
        </p:txBody>
      </p:sp>
      <p:sp>
        <p:nvSpPr>
          <p:cNvPr id="44035" name="Text Box 3"/>
          <p:cNvSpPr txBox="1">
            <a:spLocks noChangeArrowheads="1"/>
          </p:cNvSpPr>
          <p:nvPr/>
        </p:nvSpPr>
        <p:spPr bwMode="auto">
          <a:xfrm>
            <a:off x="762000" y="2986088"/>
            <a:ext cx="2116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P-Consciousness</a:t>
            </a:r>
          </a:p>
        </p:txBody>
      </p:sp>
      <p:sp>
        <p:nvSpPr>
          <p:cNvPr id="44036" name="Oval 4"/>
          <p:cNvSpPr>
            <a:spLocks noChangeArrowheads="1"/>
          </p:cNvSpPr>
          <p:nvPr/>
        </p:nvSpPr>
        <p:spPr bwMode="auto">
          <a:xfrm>
            <a:off x="3124200" y="1676400"/>
            <a:ext cx="2824163"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37" name="Oval 5"/>
          <p:cNvSpPr>
            <a:spLocks noChangeArrowheads="1"/>
          </p:cNvSpPr>
          <p:nvPr/>
        </p:nvSpPr>
        <p:spPr bwMode="auto">
          <a:xfrm>
            <a:off x="604838" y="2895600"/>
            <a:ext cx="3205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38" name="Text Box 6"/>
          <p:cNvSpPr txBox="1">
            <a:spLocks noChangeArrowheads="1"/>
          </p:cNvSpPr>
          <p:nvPr/>
        </p:nvSpPr>
        <p:spPr bwMode="auto">
          <a:xfrm>
            <a:off x="5334000" y="2986088"/>
            <a:ext cx="2113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A-Consciousness</a:t>
            </a:r>
          </a:p>
        </p:txBody>
      </p:sp>
      <p:sp>
        <p:nvSpPr>
          <p:cNvPr id="44039" name="Oval 7"/>
          <p:cNvSpPr>
            <a:spLocks noChangeArrowheads="1"/>
          </p:cNvSpPr>
          <p:nvPr/>
        </p:nvSpPr>
        <p:spPr bwMode="auto">
          <a:xfrm>
            <a:off x="5176838" y="2895600"/>
            <a:ext cx="3205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40" name="Text Box 8"/>
          <p:cNvSpPr txBox="1">
            <a:spLocks noChangeArrowheads="1"/>
          </p:cNvSpPr>
          <p:nvPr/>
        </p:nvSpPr>
        <p:spPr bwMode="auto">
          <a:xfrm>
            <a:off x="228600" y="1055688"/>
            <a:ext cx="1933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2"/>
                </a:solidFill>
                <a:latin typeface="Agency FB" panose="020B0503020202020204" pitchFamily="34" charset="0"/>
              </a:rPr>
              <a:t>Qualia-Experience</a:t>
            </a:r>
          </a:p>
        </p:txBody>
      </p:sp>
      <p:sp>
        <p:nvSpPr>
          <p:cNvPr id="44041" name="Oval 9"/>
          <p:cNvSpPr>
            <a:spLocks noChangeArrowheads="1"/>
          </p:cNvSpPr>
          <p:nvPr/>
        </p:nvSpPr>
        <p:spPr bwMode="auto">
          <a:xfrm>
            <a:off x="152400" y="914400"/>
            <a:ext cx="2824163"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42" name="Text Box 10"/>
          <p:cNvSpPr txBox="1">
            <a:spLocks noChangeArrowheads="1"/>
          </p:cNvSpPr>
          <p:nvPr/>
        </p:nvSpPr>
        <p:spPr bwMode="auto">
          <a:xfrm>
            <a:off x="6172200" y="1055688"/>
            <a:ext cx="21275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Information-Control</a:t>
            </a:r>
          </a:p>
        </p:txBody>
      </p:sp>
      <p:sp>
        <p:nvSpPr>
          <p:cNvPr id="44043" name="Oval 11"/>
          <p:cNvSpPr>
            <a:spLocks noChangeArrowheads="1"/>
          </p:cNvSpPr>
          <p:nvPr/>
        </p:nvSpPr>
        <p:spPr bwMode="auto">
          <a:xfrm>
            <a:off x="6167438" y="914400"/>
            <a:ext cx="2824162"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44" name="Line 12"/>
          <p:cNvSpPr>
            <a:spLocks noChangeShapeType="1"/>
          </p:cNvSpPr>
          <p:nvPr/>
        </p:nvSpPr>
        <p:spPr bwMode="auto">
          <a:xfrm flipV="1">
            <a:off x="2514600" y="2286000"/>
            <a:ext cx="838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45" name="Line 13"/>
          <p:cNvSpPr>
            <a:spLocks noChangeShapeType="1"/>
          </p:cNvSpPr>
          <p:nvPr/>
        </p:nvSpPr>
        <p:spPr bwMode="auto">
          <a:xfrm flipH="1" flipV="1">
            <a:off x="5638800" y="2286000"/>
            <a:ext cx="838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46" name="Text Box 14"/>
          <p:cNvSpPr txBox="1">
            <a:spLocks noChangeArrowheads="1"/>
          </p:cNvSpPr>
          <p:nvPr/>
        </p:nvSpPr>
        <p:spPr bwMode="auto">
          <a:xfrm>
            <a:off x="508000" y="2057400"/>
            <a:ext cx="898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contain</a:t>
            </a:r>
          </a:p>
        </p:txBody>
      </p:sp>
      <p:sp>
        <p:nvSpPr>
          <p:cNvPr id="44047" name="Text Box 15"/>
          <p:cNvSpPr txBox="1">
            <a:spLocks noChangeArrowheads="1"/>
          </p:cNvSpPr>
          <p:nvPr/>
        </p:nvSpPr>
        <p:spPr bwMode="auto">
          <a:xfrm>
            <a:off x="7391400" y="2057400"/>
            <a:ext cx="898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contain</a:t>
            </a:r>
          </a:p>
        </p:txBody>
      </p:sp>
      <p:sp>
        <p:nvSpPr>
          <p:cNvPr id="44048" name="Line 16"/>
          <p:cNvSpPr>
            <a:spLocks noChangeShapeType="1"/>
          </p:cNvSpPr>
          <p:nvPr/>
        </p:nvSpPr>
        <p:spPr bwMode="auto">
          <a:xfrm flipV="1">
            <a:off x="1828800" y="16764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49" name="Line 17"/>
          <p:cNvSpPr>
            <a:spLocks noChangeShapeType="1"/>
          </p:cNvSpPr>
          <p:nvPr/>
        </p:nvSpPr>
        <p:spPr bwMode="auto">
          <a:xfrm flipV="1">
            <a:off x="7239000" y="16764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50" name="Text Box 18"/>
          <p:cNvSpPr txBox="1">
            <a:spLocks noChangeArrowheads="1"/>
          </p:cNvSpPr>
          <p:nvPr/>
        </p:nvSpPr>
        <p:spPr bwMode="auto">
          <a:xfrm>
            <a:off x="152400" y="228600"/>
            <a:ext cx="44149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dirty="0">
                <a:latin typeface="Agency FB" panose="020B0503020202020204" pitchFamily="34" charset="0"/>
                <a:ea typeface="新細明體" panose="02020500000000000000" pitchFamily="18" charset="-120"/>
              </a:rPr>
              <a:t>Classification of </a:t>
            </a:r>
            <a:r>
              <a:rPr lang="en-US" altLang="en-US" sz="2800" dirty="0">
                <a:latin typeface="Agency FB" panose="020B0503020202020204" pitchFamily="34" charset="0"/>
                <a:ea typeface="新細明體" panose="02020500000000000000" pitchFamily="18" charset="-120"/>
              </a:rPr>
              <a:t>Philosophical Floater</a:t>
            </a:r>
          </a:p>
        </p:txBody>
      </p:sp>
      <p:sp>
        <p:nvSpPr>
          <p:cNvPr id="44051" name="Text Box 19"/>
          <p:cNvSpPr txBox="1">
            <a:spLocks noChangeArrowheads="1"/>
          </p:cNvSpPr>
          <p:nvPr/>
        </p:nvSpPr>
        <p:spPr bwMode="auto">
          <a:xfrm>
            <a:off x="381000" y="5029200"/>
            <a:ext cx="2536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2"/>
                </a:solidFill>
                <a:latin typeface="Agency FB" panose="020B0503020202020204" pitchFamily="34" charset="0"/>
              </a:rPr>
              <a:t>Philosophical Floater</a:t>
            </a:r>
          </a:p>
        </p:txBody>
      </p:sp>
      <p:sp>
        <p:nvSpPr>
          <p:cNvPr id="44052" name="Oval 20"/>
          <p:cNvSpPr>
            <a:spLocks noChangeArrowheads="1"/>
          </p:cNvSpPr>
          <p:nvPr/>
        </p:nvSpPr>
        <p:spPr bwMode="auto">
          <a:xfrm>
            <a:off x="228600" y="4876800"/>
            <a:ext cx="37338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gency FB" panose="020B0503020202020204" pitchFamily="34" charset="0"/>
            </a:endParaRPr>
          </a:p>
        </p:txBody>
      </p:sp>
      <p:sp>
        <p:nvSpPr>
          <p:cNvPr id="44053" name="Text Box 21"/>
          <p:cNvSpPr txBox="1">
            <a:spLocks noChangeArrowheads="1"/>
          </p:cNvSpPr>
          <p:nvPr/>
        </p:nvSpPr>
        <p:spPr bwMode="auto">
          <a:xfrm>
            <a:off x="2066925" y="403860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has</a:t>
            </a:r>
          </a:p>
        </p:txBody>
      </p:sp>
      <p:sp>
        <p:nvSpPr>
          <p:cNvPr id="44054" name="Line 22"/>
          <p:cNvSpPr>
            <a:spLocks noChangeShapeType="1"/>
          </p:cNvSpPr>
          <p:nvPr/>
        </p:nvSpPr>
        <p:spPr bwMode="auto">
          <a:xfrm flipV="1">
            <a:off x="1914525" y="3657600"/>
            <a:ext cx="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55" name="Line 23"/>
          <p:cNvSpPr>
            <a:spLocks noChangeShapeType="1"/>
          </p:cNvSpPr>
          <p:nvPr/>
        </p:nvSpPr>
        <p:spPr bwMode="auto">
          <a:xfrm flipV="1">
            <a:off x="2667000" y="3657600"/>
            <a:ext cx="4038600" cy="1219200"/>
          </a:xfrm>
          <a:prstGeom prst="line">
            <a:avLst/>
          </a:prstGeom>
          <a:noFill/>
          <a:ln w="2857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56" name="Text Box 24"/>
          <p:cNvSpPr txBox="1">
            <a:spLocks noChangeArrowheads="1"/>
          </p:cNvSpPr>
          <p:nvPr/>
        </p:nvSpPr>
        <p:spPr bwMode="auto">
          <a:xfrm>
            <a:off x="4962525" y="419100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Agency FB" panose="020B0503020202020204" pitchFamily="34" charset="0"/>
              </a:rPr>
              <a:t>has</a:t>
            </a:r>
          </a:p>
        </p:txBody>
      </p:sp>
      <p:sp>
        <p:nvSpPr>
          <p:cNvPr id="44057" name="Line 25"/>
          <p:cNvSpPr>
            <a:spLocks noChangeShapeType="1"/>
          </p:cNvSpPr>
          <p:nvPr/>
        </p:nvSpPr>
        <p:spPr bwMode="auto">
          <a:xfrm flipV="1">
            <a:off x="6997700" y="6019800"/>
            <a:ext cx="22225"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
        <p:nvSpPr>
          <p:cNvPr id="44058" name="Text Box 26"/>
          <p:cNvSpPr txBox="1">
            <a:spLocks noChangeArrowheads="1"/>
          </p:cNvSpPr>
          <p:nvPr/>
        </p:nvSpPr>
        <p:spPr bwMode="auto">
          <a:xfrm>
            <a:off x="7232650" y="6186488"/>
            <a:ext cx="1056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err="1">
                <a:latin typeface="Agency FB" panose="020B0503020202020204" pitchFamily="34" charset="0"/>
              </a:rPr>
              <a:t>subClassOf</a:t>
            </a:r>
            <a:endParaRPr lang="en-US" altLang="en-US" b="1" dirty="0">
              <a:latin typeface="Agency FB" panose="020B0503020202020204" pitchFamily="34" charset="0"/>
            </a:endParaRPr>
          </a:p>
        </p:txBody>
      </p:sp>
      <p:sp>
        <p:nvSpPr>
          <p:cNvPr id="44059" name="Text Box 27"/>
          <p:cNvSpPr txBox="1">
            <a:spLocks noChangeArrowheads="1"/>
          </p:cNvSpPr>
          <p:nvPr/>
        </p:nvSpPr>
        <p:spPr bwMode="auto">
          <a:xfrm>
            <a:off x="5013325" y="6156325"/>
            <a:ext cx="875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latin typeface="Agency FB" panose="020B0503020202020204" pitchFamily="34" charset="0"/>
              </a:rPr>
              <a:t>negation</a:t>
            </a:r>
          </a:p>
        </p:txBody>
      </p:sp>
      <p:sp>
        <p:nvSpPr>
          <p:cNvPr id="44060" name="Line 28"/>
          <p:cNvSpPr>
            <a:spLocks noChangeShapeType="1"/>
          </p:cNvSpPr>
          <p:nvPr/>
        </p:nvSpPr>
        <p:spPr bwMode="auto">
          <a:xfrm flipV="1">
            <a:off x="4860925" y="6019800"/>
            <a:ext cx="0" cy="6858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gency FB" panose="020B0503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8214" y="381000"/>
            <a:ext cx="8229600" cy="609600"/>
          </a:xfrm>
        </p:spPr>
        <p:txBody>
          <a:bodyPr>
            <a:normAutofit fontScale="90000"/>
          </a:bodyPr>
          <a:lstStyle/>
          <a:p>
            <a:r>
              <a:rPr lang="en-US" altLang="en-US" sz="4000" dirty="0"/>
              <a:t>Objections to P and A distinction</a:t>
            </a:r>
          </a:p>
        </p:txBody>
      </p:sp>
      <p:sp>
        <p:nvSpPr>
          <p:cNvPr id="34819" name="Rectangle 3"/>
          <p:cNvSpPr>
            <a:spLocks noGrp="1" noChangeArrowheads="1"/>
          </p:cNvSpPr>
          <p:nvPr>
            <p:ph idx="1"/>
          </p:nvPr>
        </p:nvSpPr>
        <p:spPr>
          <a:xfrm>
            <a:off x="381000" y="1143000"/>
            <a:ext cx="8458200" cy="5715000"/>
          </a:xfrm>
        </p:spPr>
        <p:txBody>
          <a:bodyPr/>
          <a:lstStyle/>
          <a:p>
            <a:pPr>
              <a:buFontTx/>
              <a:buNone/>
            </a:pPr>
            <a:r>
              <a:rPr lang="en-US" altLang="en-US" sz="2400" dirty="0">
                <a:latin typeface="Corbel" panose="020B0503020204020204" pitchFamily="34" charset="0"/>
              </a:rPr>
              <a:t>1) Objections to P-Consciousness without A-Consciousness</a:t>
            </a:r>
          </a:p>
          <a:p>
            <a:pPr>
              <a:buFontTx/>
              <a:buNone/>
            </a:pPr>
            <a:endParaRPr lang="en-US" altLang="en-US" sz="2000" dirty="0">
              <a:latin typeface="Corbel" panose="020B0503020204020204" pitchFamily="34" charset="0"/>
            </a:endParaRPr>
          </a:p>
          <a:p>
            <a:pPr>
              <a:buFontTx/>
              <a:buNone/>
            </a:pPr>
            <a:r>
              <a:rPr lang="en-US" altLang="en-US" sz="2000" dirty="0">
                <a:latin typeface="Corbel" panose="020B0503020204020204" pitchFamily="34" charset="0"/>
              </a:rPr>
              <a:t>If you are P-conscious but not A-conscious, you have an experience, e.g. you experience seeing a red square, but you don’t know you have the experience (you cannot report it, you cannot even think about it). Cf. drill noise</a:t>
            </a:r>
          </a:p>
          <a:p>
            <a:pPr>
              <a:buFontTx/>
              <a:buNone/>
            </a:pPr>
            <a:endParaRPr lang="en-US" altLang="en-US" sz="2000" dirty="0">
              <a:latin typeface="Corbel" panose="020B0503020204020204" pitchFamily="34" charset="0"/>
            </a:endParaRPr>
          </a:p>
          <a:p>
            <a:pPr>
              <a:buFontTx/>
              <a:buNone/>
            </a:pPr>
            <a:r>
              <a:rPr lang="en-US" altLang="en-US" sz="2000" dirty="0">
                <a:latin typeface="Corbel" panose="020B0503020204020204" pitchFamily="34" charset="0"/>
              </a:rPr>
              <a:t>Are free-floating raw feels coherent? Do they equal consciousness?</a:t>
            </a:r>
          </a:p>
          <a:p>
            <a:pPr>
              <a:buFontTx/>
              <a:buNone/>
            </a:pPr>
            <a:endParaRPr lang="en-US" altLang="en-US" sz="2000" dirty="0">
              <a:latin typeface="Corbel" panose="020B0503020204020204" pitchFamily="34" charset="0"/>
            </a:endParaRPr>
          </a:p>
          <a:p>
            <a:pPr>
              <a:buFontTx/>
              <a:buNone/>
            </a:pPr>
            <a:r>
              <a:rPr lang="en-US" altLang="en-US" sz="2000" dirty="0">
                <a:latin typeface="Corbel" panose="020B0503020204020204" pitchFamily="34" charset="0"/>
              </a:rPr>
              <a:t>Note: in background noise example, Block states: “You were aware of the noise all along, but only at noon are you consciously aware of it.”</a:t>
            </a:r>
          </a:p>
          <a:p>
            <a:pPr>
              <a:buFontTx/>
              <a:buNone/>
            </a:pPr>
            <a:endParaRPr lang="en-US" altLang="en-US" sz="2000" dirty="0">
              <a:latin typeface="Corbel" panose="020B0503020204020204" pitchFamily="34" charset="0"/>
            </a:endParaRPr>
          </a:p>
          <a:p>
            <a:pPr>
              <a:buFontTx/>
              <a:buNone/>
            </a:pPr>
            <a:r>
              <a:rPr lang="en-US" altLang="en-US" sz="2000" dirty="0">
                <a:latin typeface="Corbel" panose="020B0503020204020204" pitchFamily="34" charset="0"/>
              </a:rPr>
              <a:t>Aware, but not consciously aware – is this a contradiction in terms? Or does it illustrate how notions of A- and P-Consciousness have become conflated? Perhaps this can be resolved via “Fringe Consciousness”:</a:t>
            </a:r>
            <a:r>
              <a:rPr lang="en-US" altLang="en-US" sz="1600" dirty="0">
                <a:latin typeface="Corbel" panose="020B0503020204020204" pitchFamily="34" charset="0"/>
              </a:rPr>
              <a:t> </a:t>
            </a:r>
            <a:r>
              <a:rPr lang="en-US" altLang="en-US" sz="1800" dirty="0">
                <a:latin typeface="Corbel" panose="020B0503020204020204" pitchFamily="34" charset="0"/>
                <a:hlinkClick r:id="rId2"/>
              </a:rPr>
              <a:t>http://www.theassc.org/files/assc/2543.pdf</a:t>
            </a:r>
            <a:endParaRPr lang="en-US" altLang="en-US" sz="1800" dirty="0">
              <a:latin typeface="Corbel" panose="020B0503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457200"/>
            <a:ext cx="8382000" cy="6096000"/>
          </a:xfrm>
        </p:spPr>
        <p:txBody>
          <a:bodyPr/>
          <a:lstStyle/>
          <a:p>
            <a:pPr marL="0" indent="0">
              <a:lnSpc>
                <a:spcPct val="90000"/>
              </a:lnSpc>
              <a:buFontTx/>
              <a:buNone/>
            </a:pPr>
            <a:r>
              <a:rPr lang="en-US" altLang="en-US" sz="2400" dirty="0">
                <a:latin typeface="Corbel" panose="020B0503020204020204" pitchFamily="34" charset="0"/>
              </a:rPr>
              <a:t>2) Objections to A- without P-Consciousness</a:t>
            </a:r>
          </a:p>
          <a:p>
            <a:pPr marL="0" indent="0">
              <a:lnSpc>
                <a:spcPct val="90000"/>
              </a:lnSpc>
              <a:buFontTx/>
              <a:buNone/>
            </a:pPr>
            <a:endParaRPr lang="en-US" altLang="en-US" sz="2400" dirty="0">
              <a:latin typeface="Corbel" panose="020B0503020204020204" pitchFamily="34" charset="0"/>
            </a:endParaRPr>
          </a:p>
          <a:p>
            <a:pPr marL="0" indent="0">
              <a:lnSpc>
                <a:spcPct val="90000"/>
              </a:lnSpc>
              <a:buFontTx/>
              <a:buNone/>
            </a:pPr>
            <a:r>
              <a:rPr lang="en-US" altLang="en-US" sz="2200" dirty="0" err="1">
                <a:latin typeface="Corbel" panose="020B0503020204020204" pitchFamily="34" charset="0"/>
              </a:rPr>
              <a:t>Blindsight</a:t>
            </a:r>
            <a:r>
              <a:rPr lang="en-US" altLang="en-US" sz="2200" dirty="0">
                <a:latin typeface="Corbel" panose="020B0503020204020204" pitchFamily="34" charset="0"/>
              </a:rPr>
              <a:t>: is it really true that the patient has no P-consciousness of stimuli (e.g. ‘X’ or ‘O’), or do they have a little P-consciousness (a vague feeling that it is an ‘X’, for example), which corresponds to the little A-consciousness that they exhibit. </a:t>
            </a:r>
          </a:p>
          <a:p>
            <a:pPr marL="0" indent="0">
              <a:lnSpc>
                <a:spcPct val="90000"/>
              </a:lnSpc>
              <a:buFontTx/>
              <a:buNone/>
            </a:pPr>
            <a:endParaRPr lang="en-US" altLang="en-US" sz="2200" dirty="0">
              <a:latin typeface="Corbel" panose="020B0503020204020204" pitchFamily="34" charset="0"/>
            </a:endParaRPr>
          </a:p>
          <a:p>
            <a:pPr marL="0" indent="0">
              <a:lnSpc>
                <a:spcPct val="90000"/>
              </a:lnSpc>
              <a:buFontTx/>
              <a:buNone/>
            </a:pPr>
            <a:r>
              <a:rPr lang="en-US" altLang="en-US" sz="2200" dirty="0">
                <a:latin typeface="Corbel" panose="020B0503020204020204" pitchFamily="34" charset="0"/>
              </a:rPr>
              <a:t>“</a:t>
            </a:r>
            <a:r>
              <a:rPr lang="en-US" altLang="en-US" sz="2200" dirty="0" err="1">
                <a:latin typeface="Corbel" panose="020B0503020204020204" pitchFamily="34" charset="0"/>
              </a:rPr>
              <a:t>Superblindsight</a:t>
            </a:r>
            <a:r>
              <a:rPr lang="en-US" altLang="en-US" sz="2200" dirty="0">
                <a:latin typeface="Corbel" panose="020B0503020204020204" pitchFamily="34" charset="0"/>
              </a:rPr>
              <a:t>”: doesn’t </a:t>
            </a:r>
            <a:r>
              <a:rPr lang="en-US" altLang="en-US" sz="2200" dirty="0" err="1">
                <a:latin typeface="Corbel" panose="020B0503020204020204" pitchFamily="34" charset="0"/>
              </a:rPr>
              <a:t>superblindsighter</a:t>
            </a:r>
            <a:r>
              <a:rPr lang="en-US" altLang="en-US" sz="2200" dirty="0">
                <a:latin typeface="Corbel" panose="020B0503020204020204" pitchFamily="34" charset="0"/>
              </a:rPr>
              <a:t> have</a:t>
            </a:r>
            <a:br>
              <a:rPr lang="en-US" altLang="en-US" sz="2200" dirty="0">
                <a:latin typeface="Corbel" panose="020B0503020204020204" pitchFamily="34" charset="0"/>
              </a:rPr>
            </a:br>
            <a:r>
              <a:rPr lang="en-US" altLang="en-US" sz="2200" dirty="0">
                <a:latin typeface="Corbel" panose="020B0503020204020204" pitchFamily="34" charset="0"/>
              </a:rPr>
              <a:t>P-consciousness of the answer popping into his head?</a:t>
            </a:r>
          </a:p>
          <a:p>
            <a:pPr marL="0" indent="0">
              <a:lnSpc>
                <a:spcPct val="90000"/>
              </a:lnSpc>
              <a:buFontTx/>
              <a:buNone/>
            </a:pPr>
            <a:endParaRPr lang="en-US" altLang="en-US" sz="2200" dirty="0">
              <a:latin typeface="Corbel" panose="020B0503020204020204" pitchFamily="34" charset="0"/>
            </a:endParaRPr>
          </a:p>
          <a:p>
            <a:pPr marL="0" indent="0">
              <a:lnSpc>
                <a:spcPct val="90000"/>
              </a:lnSpc>
              <a:buFontTx/>
              <a:buNone/>
            </a:pPr>
            <a:r>
              <a:rPr lang="en-US" altLang="en-US" sz="2200" dirty="0">
                <a:latin typeface="Corbel" panose="020B0503020204020204" pitchFamily="34" charset="0"/>
              </a:rPr>
              <a:t>If you are A-conscious but not P-conscious, you can use information for rational thought, but you don’t experience knowledge of this information. Does this differ from unconscious information processing?</a:t>
            </a:r>
          </a:p>
          <a:p>
            <a:pPr marL="0" indent="0">
              <a:lnSpc>
                <a:spcPct val="90000"/>
              </a:lnSpc>
              <a:buFontTx/>
              <a:buNone/>
            </a:pPr>
            <a:endParaRPr lang="en-US" altLang="en-US" sz="2200" dirty="0">
              <a:latin typeface="Corbel" panose="020B0503020204020204" pitchFamily="34" charset="0"/>
            </a:endParaRPr>
          </a:p>
          <a:p>
            <a:pPr marL="0" indent="0">
              <a:lnSpc>
                <a:spcPct val="90000"/>
              </a:lnSpc>
              <a:buFontTx/>
              <a:buNone/>
            </a:pPr>
            <a:r>
              <a:rPr lang="en-US" altLang="en-US" sz="2200" dirty="0">
                <a:latin typeface="Corbel" panose="020B0503020204020204" pitchFamily="34" charset="0"/>
              </a:rPr>
              <a:t>Why say that a zombie or a computer that has no experience</a:t>
            </a:r>
            <a:br>
              <a:rPr lang="en-US" altLang="en-US" sz="2200" dirty="0">
                <a:latin typeface="Corbel" panose="020B0503020204020204" pitchFamily="34" charset="0"/>
              </a:rPr>
            </a:br>
            <a:r>
              <a:rPr lang="en-US" altLang="en-US" sz="2200" dirty="0">
                <a:latin typeface="Corbel" panose="020B0503020204020204" pitchFamily="34" charset="0"/>
              </a:rPr>
              <a:t>(no qualia) has A-consciousness but not P-consciousness?</a:t>
            </a:r>
            <a:br>
              <a:rPr lang="en-US" altLang="en-US" sz="2200" dirty="0">
                <a:latin typeface="Corbel" panose="020B0503020204020204" pitchFamily="34" charset="0"/>
              </a:rPr>
            </a:br>
            <a:r>
              <a:rPr lang="en-US" altLang="en-US" sz="2200" dirty="0">
                <a:latin typeface="Corbel" panose="020B0503020204020204" pitchFamily="34" charset="0"/>
              </a:rPr>
              <a:t>Why not just say that they are not conscious?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457200"/>
          </a:xfrm>
        </p:spPr>
        <p:txBody>
          <a:bodyPr>
            <a:normAutofit fontScale="90000"/>
          </a:bodyPr>
          <a:lstStyle/>
          <a:p>
            <a:r>
              <a:rPr lang="en-US" altLang="en-US" sz="3200" dirty="0"/>
              <a:t>Problem cases</a:t>
            </a:r>
          </a:p>
        </p:txBody>
      </p:sp>
      <p:sp>
        <p:nvSpPr>
          <p:cNvPr id="33795" name="Rectangle 3"/>
          <p:cNvSpPr>
            <a:spLocks noGrp="1" noChangeArrowheads="1"/>
          </p:cNvSpPr>
          <p:nvPr>
            <p:ph idx="1"/>
          </p:nvPr>
        </p:nvSpPr>
        <p:spPr>
          <a:xfrm>
            <a:off x="228600" y="1066800"/>
            <a:ext cx="8458200" cy="5791200"/>
          </a:xfrm>
        </p:spPr>
        <p:txBody>
          <a:bodyPr/>
          <a:lstStyle/>
          <a:p>
            <a:pPr marL="609600" indent="-609600">
              <a:lnSpc>
                <a:spcPct val="80000"/>
              </a:lnSpc>
              <a:buFontTx/>
              <a:buNone/>
            </a:pPr>
            <a:r>
              <a:rPr lang="en-US" altLang="en-US" sz="2200" dirty="0">
                <a:latin typeface="Corbel" panose="020B0503020204020204" pitchFamily="34" charset="0"/>
              </a:rPr>
              <a:t>Are the following phenomena cases of P-Consciousness or</a:t>
            </a:r>
            <a:br>
              <a:rPr lang="en-US" altLang="en-US" sz="2200" dirty="0">
                <a:latin typeface="Corbel" panose="020B0503020204020204" pitchFamily="34" charset="0"/>
              </a:rPr>
            </a:br>
            <a:r>
              <a:rPr lang="en-US" altLang="en-US" sz="2200" dirty="0">
                <a:latin typeface="Corbel" panose="020B0503020204020204" pitchFamily="34" charset="0"/>
              </a:rPr>
              <a:t>A-Consciousness, or both, or neither?</a:t>
            </a:r>
          </a:p>
          <a:p>
            <a:pPr marL="609600" indent="-609600">
              <a:lnSpc>
                <a:spcPct val="80000"/>
              </a:lnSpc>
              <a:buFontTx/>
              <a:buNone/>
            </a:pPr>
            <a:endParaRPr lang="en-US" altLang="en-US" sz="2200" dirty="0">
              <a:latin typeface="Corbel" panose="020B0503020204020204" pitchFamily="34" charset="0"/>
            </a:endParaRPr>
          </a:p>
          <a:p>
            <a:pPr marL="609600" indent="-609600">
              <a:lnSpc>
                <a:spcPct val="80000"/>
              </a:lnSpc>
              <a:buFontTx/>
              <a:buAutoNum type="arabicParenR"/>
            </a:pPr>
            <a:r>
              <a:rPr lang="en-US" altLang="en-US" sz="2200" dirty="0">
                <a:latin typeface="Corbel" panose="020B0503020204020204" pitchFamily="34" charset="0"/>
              </a:rPr>
              <a:t>Sleepwalking</a:t>
            </a:r>
          </a:p>
          <a:p>
            <a:pPr marL="609600" indent="-609600">
              <a:lnSpc>
                <a:spcPct val="80000"/>
              </a:lnSpc>
              <a:buFontTx/>
              <a:buAutoNum type="arabicParenR"/>
            </a:pPr>
            <a:endParaRPr lang="en-US" altLang="en-US" sz="2000" dirty="0">
              <a:latin typeface="Corbel" panose="020B0503020204020204" pitchFamily="34" charset="0"/>
            </a:endParaRPr>
          </a:p>
          <a:p>
            <a:pPr marL="609600" indent="-609600">
              <a:lnSpc>
                <a:spcPct val="80000"/>
              </a:lnSpc>
              <a:buFontTx/>
              <a:buNone/>
            </a:pPr>
            <a:r>
              <a:rPr lang="en-US" altLang="en-US" sz="2000" dirty="0">
                <a:latin typeface="Corbel" panose="020B0503020204020204" pitchFamily="34" charset="0"/>
              </a:rPr>
              <a:t>	Sleepwalkers have their eyes open and use vision to navigate the world. Visual information is poised for use in action. Sleepwalkers can eat, drink, even drive a car. But if you speak to them, they are slow or unresponsive and seemingly unaware of what they are doing. Are they A-conscious? P-Conscious? Is there anything it is like to sleepwalk.</a:t>
            </a:r>
          </a:p>
          <a:p>
            <a:pPr marL="609600" indent="-609600">
              <a:lnSpc>
                <a:spcPct val="80000"/>
              </a:lnSpc>
              <a:buFontTx/>
              <a:buNone/>
            </a:pPr>
            <a:endParaRPr lang="en-US" altLang="en-US" sz="2000" dirty="0">
              <a:latin typeface="Corbel" panose="020B0503020204020204" pitchFamily="34" charset="0"/>
            </a:endParaRPr>
          </a:p>
          <a:p>
            <a:pPr marL="609600" indent="-609600">
              <a:lnSpc>
                <a:spcPct val="80000"/>
              </a:lnSpc>
              <a:buFontTx/>
              <a:buAutoNum type="arabicParenR" startAt="2"/>
            </a:pPr>
            <a:r>
              <a:rPr lang="en-US" altLang="en-US" sz="2200" dirty="0">
                <a:latin typeface="Corbel" panose="020B0503020204020204" pitchFamily="34" charset="0"/>
              </a:rPr>
              <a:t>Change blindness, see:</a:t>
            </a:r>
          </a:p>
          <a:p>
            <a:pPr marL="609600" indent="-609600">
              <a:lnSpc>
                <a:spcPct val="80000"/>
              </a:lnSpc>
              <a:buFontTx/>
              <a:buNone/>
            </a:pPr>
            <a:r>
              <a:rPr lang="en-US" altLang="en-US" sz="1600" dirty="0">
                <a:latin typeface="Corbel" panose="020B0503020204020204" pitchFamily="34" charset="0"/>
              </a:rPr>
              <a:t>	</a:t>
            </a:r>
            <a:r>
              <a:rPr lang="en-US" altLang="en-US" sz="1600" dirty="0">
                <a:latin typeface="Corbel" panose="020B0503020204020204" pitchFamily="34" charset="0"/>
                <a:hlinkClick r:id="rId2"/>
              </a:rPr>
              <a:t>http://nivea.psycho.univ-paris5.fr/ECS/kayakflick.gif</a:t>
            </a:r>
            <a:endParaRPr lang="en-US" altLang="en-US" sz="1600" dirty="0">
              <a:latin typeface="Corbel" panose="020B0503020204020204" pitchFamily="34" charset="0"/>
            </a:endParaRPr>
          </a:p>
          <a:p>
            <a:pPr marL="609600" indent="-609600">
              <a:lnSpc>
                <a:spcPct val="80000"/>
              </a:lnSpc>
              <a:buFontTx/>
              <a:buNone/>
            </a:pPr>
            <a:r>
              <a:rPr lang="en-US" altLang="en-US" sz="1600" dirty="0">
                <a:latin typeface="Corbel" panose="020B0503020204020204" pitchFamily="34" charset="0"/>
              </a:rPr>
              <a:t>	</a:t>
            </a:r>
            <a:r>
              <a:rPr lang="en-US" altLang="en-US" sz="1600" dirty="0">
                <a:latin typeface="Corbel" panose="020B0503020204020204" pitchFamily="34" charset="0"/>
                <a:hlinkClick r:id="rId3"/>
              </a:rPr>
              <a:t>http://www2.psych.ubc.ca/~rensink/</a:t>
            </a:r>
            <a:endParaRPr lang="en-US" altLang="en-US" sz="1600" dirty="0">
              <a:latin typeface="Corbel" panose="020B0503020204020204" pitchFamily="34" charset="0"/>
            </a:endParaRPr>
          </a:p>
          <a:p>
            <a:pPr marL="609600" indent="-609600">
              <a:lnSpc>
                <a:spcPct val="80000"/>
              </a:lnSpc>
              <a:buFontTx/>
              <a:buNone/>
            </a:pPr>
            <a:endParaRPr lang="en-US" altLang="en-US" sz="1600" dirty="0">
              <a:latin typeface="Corbel" panose="020B0503020204020204" pitchFamily="34" charset="0"/>
            </a:endParaRPr>
          </a:p>
          <a:p>
            <a:pPr marL="609600" indent="-609600">
              <a:lnSpc>
                <a:spcPct val="80000"/>
              </a:lnSpc>
              <a:buFontTx/>
              <a:buNone/>
            </a:pPr>
            <a:r>
              <a:rPr lang="en-US" altLang="en-US" sz="1600" dirty="0">
                <a:latin typeface="Corbel" panose="020B0503020204020204" pitchFamily="34" charset="0"/>
              </a:rPr>
              <a:t>	More at: </a:t>
            </a:r>
            <a:r>
              <a:rPr lang="en-US" altLang="en-US" sz="1600" dirty="0">
                <a:latin typeface="Corbel" panose="020B0503020204020204" pitchFamily="34" charset="0"/>
                <a:hlinkClick r:id="rId4"/>
              </a:rPr>
              <a:t>http://www2.psych.ubc.ca/~rensink/flicker/</a:t>
            </a:r>
            <a:endParaRPr lang="en-US" altLang="en-US" sz="1600" dirty="0">
              <a:latin typeface="Corbel" panose="020B0503020204020204" pitchFamily="34" charset="0"/>
            </a:endParaRPr>
          </a:p>
          <a:p>
            <a:pPr marL="609600" indent="-609600">
              <a:lnSpc>
                <a:spcPct val="80000"/>
              </a:lnSpc>
              <a:buFontTx/>
              <a:buNone/>
            </a:pPr>
            <a:endParaRPr lang="en-US" altLang="en-US" sz="1600" dirty="0">
              <a:latin typeface="Corbel" panose="020B0503020204020204" pitchFamily="34" charset="0"/>
            </a:endParaRPr>
          </a:p>
          <a:p>
            <a:pPr marL="609600" indent="-609600">
              <a:lnSpc>
                <a:spcPct val="80000"/>
              </a:lnSpc>
              <a:buFontTx/>
              <a:buNone/>
            </a:pPr>
            <a:r>
              <a:rPr lang="en-US" altLang="en-US" sz="2200" dirty="0">
                <a:latin typeface="Corbel" panose="020B0503020204020204" pitchFamily="34" charset="0"/>
              </a:rPr>
              <a:t>3) Attention video, see:</a:t>
            </a:r>
          </a:p>
          <a:p>
            <a:pPr marL="609600" indent="-609600">
              <a:lnSpc>
                <a:spcPct val="80000"/>
              </a:lnSpc>
              <a:buFontTx/>
              <a:buNone/>
            </a:pPr>
            <a:r>
              <a:rPr lang="en-US" altLang="en-US" sz="1600" dirty="0">
                <a:latin typeface="Corbel" panose="020B0503020204020204" pitchFamily="34" charset="0"/>
              </a:rPr>
              <a:t>	</a:t>
            </a:r>
            <a:r>
              <a:rPr lang="en-US" altLang="en-US" sz="1600" dirty="0">
                <a:latin typeface="Corbel" panose="020B0503020204020204" pitchFamily="34" charset="0"/>
                <a:hlinkClick r:id="rId5"/>
              </a:rPr>
              <a:t>http://viscog.beckman.uiuc.edu/grafs/demos/15.html</a:t>
            </a:r>
            <a:endParaRPr lang="en-US" altLang="en-US" sz="1600" dirty="0">
              <a:latin typeface="Corbel" panose="020B05030202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792163"/>
          </a:xfrm>
        </p:spPr>
        <p:txBody>
          <a:bodyPr/>
          <a:lstStyle/>
          <a:p>
            <a:r>
              <a:rPr lang="en-US" altLang="en-US" sz="3600" dirty="0"/>
              <a:t>Readings</a:t>
            </a:r>
          </a:p>
        </p:txBody>
      </p:sp>
      <p:sp>
        <p:nvSpPr>
          <p:cNvPr id="40963" name="Rectangle 3"/>
          <p:cNvSpPr>
            <a:spLocks noGrp="1" noChangeArrowheads="1"/>
          </p:cNvSpPr>
          <p:nvPr>
            <p:ph idx="1"/>
          </p:nvPr>
        </p:nvSpPr>
        <p:spPr>
          <a:xfrm>
            <a:off x="457200" y="1143000"/>
            <a:ext cx="8382000" cy="4983163"/>
          </a:xfrm>
        </p:spPr>
        <p:txBody>
          <a:bodyPr>
            <a:normAutofit/>
          </a:bodyPr>
          <a:lstStyle/>
          <a:p>
            <a:pPr>
              <a:lnSpc>
                <a:spcPct val="80000"/>
              </a:lnSpc>
              <a:buFontTx/>
              <a:buNone/>
            </a:pPr>
            <a:r>
              <a:rPr lang="en-US" altLang="en-US" sz="1800" dirty="0">
                <a:solidFill>
                  <a:srgbClr val="C41F0E"/>
                </a:solidFill>
                <a:latin typeface="Corbel" panose="020B0503020204020204" pitchFamily="34" charset="0"/>
              </a:rPr>
              <a:t>Focus:</a:t>
            </a:r>
          </a:p>
          <a:p>
            <a:pPr>
              <a:lnSpc>
                <a:spcPct val="80000"/>
              </a:lnSpc>
              <a:buFontTx/>
              <a:buNone/>
            </a:pPr>
            <a:endParaRPr lang="en-US" altLang="en-US" sz="1800" dirty="0">
              <a:latin typeface="Corbel" panose="020B0503020204020204" pitchFamily="34" charset="0"/>
            </a:endParaRPr>
          </a:p>
          <a:p>
            <a:pPr>
              <a:lnSpc>
                <a:spcPct val="80000"/>
              </a:lnSpc>
              <a:buFontTx/>
              <a:buNone/>
            </a:pPr>
            <a:r>
              <a:rPr lang="en-US" altLang="en-US" sz="1800" dirty="0">
                <a:latin typeface="Corbel" panose="020B0503020204020204" pitchFamily="34" charset="0"/>
              </a:rPr>
              <a:t>Jackson, Frank (1982) “Epiphenomenal Qualia”, </a:t>
            </a:r>
            <a:r>
              <a:rPr lang="en-US" altLang="en-US" sz="1800" i="1" dirty="0">
                <a:latin typeface="Corbel" panose="020B0503020204020204" pitchFamily="34" charset="0"/>
              </a:rPr>
              <a:t>Philosophical Quarterly</a:t>
            </a:r>
            <a:r>
              <a:rPr lang="en-US" altLang="en-US" sz="1800" dirty="0">
                <a:latin typeface="Corbel" panose="020B0503020204020204" pitchFamily="34" charset="0"/>
              </a:rPr>
              <a:t>, 32, 127-36. </a:t>
            </a:r>
            <a:r>
              <a:rPr lang="en-US" altLang="en-US" sz="1800" dirty="0">
                <a:latin typeface="Corbel" panose="020B0503020204020204" pitchFamily="34" charset="0"/>
                <a:hlinkClick r:id="rId2"/>
              </a:rPr>
              <a:t>http://instruct.westvalley.edu/lafave/epiphenomenal_qualia.html</a:t>
            </a:r>
            <a:endParaRPr lang="en-US" altLang="en-US" sz="1800" dirty="0">
              <a:latin typeface="Corbel" panose="020B0503020204020204" pitchFamily="34" charset="0"/>
            </a:endParaRPr>
          </a:p>
          <a:p>
            <a:pPr>
              <a:lnSpc>
                <a:spcPct val="80000"/>
              </a:lnSpc>
              <a:buFontTx/>
              <a:buNone/>
            </a:pPr>
            <a:endParaRPr lang="en-US" altLang="en-US" sz="1800" dirty="0">
              <a:latin typeface="Corbel" panose="020B0503020204020204" pitchFamily="34" charset="0"/>
            </a:endParaRPr>
          </a:p>
          <a:p>
            <a:pPr>
              <a:lnSpc>
                <a:spcPct val="80000"/>
              </a:lnSpc>
              <a:buFontTx/>
              <a:buNone/>
            </a:pPr>
            <a:r>
              <a:rPr lang="en-US" altLang="en-US" sz="1800" dirty="0">
                <a:solidFill>
                  <a:srgbClr val="C41F0E"/>
                </a:solidFill>
                <a:latin typeface="Corbel" panose="020B0503020204020204" pitchFamily="34" charset="0"/>
              </a:rPr>
              <a:t>Extra:</a:t>
            </a:r>
          </a:p>
          <a:p>
            <a:pPr>
              <a:lnSpc>
                <a:spcPct val="80000"/>
              </a:lnSpc>
              <a:buFontTx/>
              <a:buNone/>
            </a:pPr>
            <a:endParaRPr lang="en-US" altLang="en-US" sz="1800" dirty="0">
              <a:solidFill>
                <a:srgbClr val="C41F0E"/>
              </a:solidFill>
              <a:latin typeface="Corbel" panose="020B0503020204020204" pitchFamily="34" charset="0"/>
            </a:endParaRPr>
          </a:p>
          <a:p>
            <a:pPr>
              <a:lnSpc>
                <a:spcPct val="80000"/>
              </a:lnSpc>
              <a:buFontTx/>
              <a:buNone/>
            </a:pPr>
            <a:r>
              <a:rPr lang="en-US" altLang="en-US" sz="1800" dirty="0" err="1">
                <a:latin typeface="Corbel" panose="020B0503020204020204" pitchFamily="34" charset="0"/>
              </a:rPr>
              <a:t>Nida-Rümelin</a:t>
            </a:r>
            <a:r>
              <a:rPr lang="en-US" altLang="en-US" sz="1800" dirty="0">
                <a:latin typeface="Corbel" panose="020B0503020204020204" pitchFamily="34" charset="0"/>
              </a:rPr>
              <a:t>, Martine “Qualia: The Knowledge Argument”, </a:t>
            </a:r>
            <a:r>
              <a:rPr lang="en-US" altLang="en-US" sz="1800" i="1" dirty="0">
                <a:latin typeface="Corbel" panose="020B0503020204020204" pitchFamily="34" charset="0"/>
              </a:rPr>
              <a:t>The Stanford Encyclopedia of Philosophy. </a:t>
            </a:r>
            <a:r>
              <a:rPr lang="en-US" altLang="en-US" sz="1800" dirty="0">
                <a:latin typeface="Corbel" panose="020B0503020204020204" pitchFamily="34" charset="0"/>
                <a:hlinkClick r:id="rId3"/>
              </a:rPr>
              <a:t>http://plato.stanford.edu/entries/qualia-knowledge/</a:t>
            </a:r>
            <a:r>
              <a:rPr lang="en-US" altLang="en-US" sz="1800" dirty="0">
                <a:latin typeface="Corbel" panose="020B0503020204020204" pitchFamily="34" charset="0"/>
              </a:rPr>
              <a:t> </a:t>
            </a:r>
          </a:p>
          <a:p>
            <a:pPr>
              <a:lnSpc>
                <a:spcPct val="80000"/>
              </a:lnSpc>
              <a:buFontTx/>
              <a:buNone/>
            </a:pPr>
            <a:endParaRPr lang="en-US" altLang="en-US" sz="1800" dirty="0">
              <a:latin typeface="Corbel" panose="020B0503020204020204" pitchFamily="34" charset="0"/>
            </a:endParaRPr>
          </a:p>
          <a:p>
            <a:pPr>
              <a:lnSpc>
                <a:spcPct val="80000"/>
              </a:lnSpc>
              <a:buFontTx/>
              <a:buNone/>
            </a:pPr>
            <a:r>
              <a:rPr lang="en-US" altLang="en-US" sz="1800" dirty="0">
                <a:solidFill>
                  <a:schemeClr val="accent2"/>
                </a:solidFill>
                <a:latin typeface="Corbel" panose="020B0503020204020204" pitchFamily="34" charset="0"/>
              </a:rPr>
              <a:t>More about bats:</a:t>
            </a:r>
          </a:p>
          <a:p>
            <a:pPr>
              <a:lnSpc>
                <a:spcPct val="80000"/>
              </a:lnSpc>
              <a:buFontTx/>
              <a:buNone/>
            </a:pPr>
            <a:endParaRPr lang="en-US" altLang="en-US" sz="1800" dirty="0">
              <a:solidFill>
                <a:schemeClr val="accent2"/>
              </a:solidFill>
              <a:latin typeface="Corbel" panose="020B0503020204020204" pitchFamily="34" charset="0"/>
            </a:endParaRPr>
          </a:p>
          <a:p>
            <a:pPr>
              <a:lnSpc>
                <a:spcPct val="80000"/>
              </a:lnSpc>
              <a:buFontTx/>
              <a:buNone/>
            </a:pPr>
            <a:r>
              <a:rPr lang="en-US" altLang="en-US" sz="1800" dirty="0">
                <a:latin typeface="Corbel" panose="020B0503020204020204" pitchFamily="34" charset="0"/>
              </a:rPr>
              <a:t>Dennett, Daniel (1991 ), “What it is like to be a bat” in </a:t>
            </a:r>
            <a:r>
              <a:rPr lang="en-US" altLang="en-US" sz="1800" i="1" dirty="0">
                <a:latin typeface="Corbel" panose="020B0503020204020204" pitchFamily="34" charset="0"/>
              </a:rPr>
              <a:t>Consciousness Explained, </a:t>
            </a:r>
            <a:r>
              <a:rPr lang="en-US" altLang="en-US" sz="1800" dirty="0">
                <a:latin typeface="Corbel" panose="020B0503020204020204" pitchFamily="34" charset="0"/>
              </a:rPr>
              <a:t>441-448.</a:t>
            </a:r>
          </a:p>
          <a:p>
            <a:pPr>
              <a:lnSpc>
                <a:spcPct val="80000"/>
              </a:lnSpc>
              <a:buFontTx/>
              <a:buNone/>
            </a:pPr>
            <a:endParaRPr lang="en-US" altLang="en-US" sz="1800" dirty="0">
              <a:latin typeface="Corbel" panose="020B0503020204020204" pitchFamily="34" charset="0"/>
            </a:endParaRPr>
          </a:p>
          <a:p>
            <a:pPr>
              <a:lnSpc>
                <a:spcPct val="80000"/>
              </a:lnSpc>
              <a:buFontTx/>
              <a:buNone/>
            </a:pPr>
            <a:r>
              <a:rPr lang="en-US" altLang="en-US" sz="1800" dirty="0">
                <a:solidFill>
                  <a:schemeClr val="accent2"/>
                </a:solidFill>
                <a:latin typeface="Corbel" panose="020B0503020204020204" pitchFamily="34" charset="0"/>
              </a:rPr>
              <a:t>More about zombies:</a:t>
            </a:r>
          </a:p>
          <a:p>
            <a:pPr>
              <a:lnSpc>
                <a:spcPct val="80000"/>
              </a:lnSpc>
              <a:buFontTx/>
              <a:buNone/>
            </a:pPr>
            <a:endParaRPr lang="en-US" altLang="en-US" sz="1800" dirty="0">
              <a:solidFill>
                <a:schemeClr val="accent2"/>
              </a:solidFill>
              <a:latin typeface="Corbel" panose="020B0503020204020204" pitchFamily="34" charset="0"/>
            </a:endParaRPr>
          </a:p>
          <a:p>
            <a:pPr>
              <a:lnSpc>
                <a:spcPct val="80000"/>
              </a:lnSpc>
              <a:buFontTx/>
              <a:buNone/>
            </a:pPr>
            <a:r>
              <a:rPr lang="en-US" altLang="en-US" sz="1800" dirty="0">
                <a:latin typeface="Corbel" panose="020B0503020204020204" pitchFamily="34" charset="0"/>
              </a:rPr>
              <a:t>Chalmers, David, “Zombies on the web”. </a:t>
            </a:r>
            <a:r>
              <a:rPr lang="en-US" altLang="en-US" sz="1800" dirty="0">
                <a:latin typeface="Corbel" panose="020B0503020204020204" pitchFamily="34" charset="0"/>
                <a:hlinkClick r:id="rId4"/>
              </a:rPr>
              <a:t>http://consc.net/zombies.html</a:t>
            </a:r>
            <a:endParaRPr lang="en-US" altLang="en-US" sz="1400" dirty="0">
              <a:latin typeface="Corbel" panose="020B0503020204020204" pitchFamily="34" charset="0"/>
            </a:endParaRPr>
          </a:p>
          <a:p>
            <a:pPr>
              <a:lnSpc>
                <a:spcPct val="80000"/>
              </a:lnSpc>
              <a:buFontTx/>
              <a:buNone/>
            </a:pPr>
            <a:endParaRPr lang="en-US" altLang="en-US" sz="1400" dirty="0">
              <a:latin typeface="Corbel" panose="020B05030202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868363"/>
          </a:xfrm>
        </p:spPr>
        <p:txBody>
          <a:bodyPr/>
          <a:lstStyle/>
          <a:p>
            <a:r>
              <a:rPr lang="en-US" altLang="en-US"/>
              <a:t>Why the problem is hard</a:t>
            </a:r>
          </a:p>
        </p:txBody>
      </p:sp>
      <p:sp>
        <p:nvSpPr>
          <p:cNvPr id="16387" name="Rectangle 3"/>
          <p:cNvSpPr>
            <a:spLocks noGrp="1" noChangeArrowheads="1"/>
          </p:cNvSpPr>
          <p:nvPr>
            <p:ph idx="1"/>
          </p:nvPr>
        </p:nvSpPr>
        <p:spPr>
          <a:xfrm>
            <a:off x="533400" y="1295400"/>
            <a:ext cx="4419600" cy="3124200"/>
          </a:xfrm>
        </p:spPr>
        <p:txBody>
          <a:bodyPr>
            <a:normAutofit fontScale="92500"/>
          </a:bodyPr>
          <a:lstStyle/>
          <a:p>
            <a:pPr marL="55563" indent="-55563">
              <a:buFontTx/>
              <a:buNone/>
            </a:pPr>
            <a:r>
              <a:rPr lang="en-US" altLang="en-US" dirty="0">
                <a:latin typeface="Corbel" panose="020B0503020204020204" pitchFamily="34" charset="0"/>
              </a:rPr>
              <a:t>“You can look into your mind until you burst, and you will not discover neurons and synapses and all the rest; and you can stare at someone’s brain from dawn till dusk and you will not perceive the consciousness that is so apparent to the person whose brain you are so rudely eye-balling.“ (</a:t>
            </a:r>
            <a:r>
              <a:rPr lang="en-US" altLang="en-US" dirty="0" err="1">
                <a:latin typeface="Corbel" panose="020B0503020204020204" pitchFamily="34" charset="0"/>
              </a:rPr>
              <a:t>McGinn</a:t>
            </a:r>
            <a:r>
              <a:rPr lang="en-US" altLang="en-US" dirty="0">
                <a:latin typeface="Corbel" panose="020B0503020204020204" pitchFamily="34" charset="0"/>
              </a:rPr>
              <a:t> 1999)</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7338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 Box 5"/>
          <p:cNvSpPr txBox="1">
            <a:spLocks noChangeArrowheads="1"/>
          </p:cNvSpPr>
          <p:nvPr/>
        </p:nvSpPr>
        <p:spPr bwMode="auto">
          <a:xfrm>
            <a:off x="669925" y="4075113"/>
            <a:ext cx="5502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latin typeface="Agency FB" panose="020B0503020202020204" pitchFamily="34" charset="0"/>
            </a:endParaRPr>
          </a:p>
        </p:txBody>
      </p:sp>
      <p:sp>
        <p:nvSpPr>
          <p:cNvPr id="16390" name="Text Box 6"/>
          <p:cNvSpPr txBox="1">
            <a:spLocks noChangeArrowheads="1"/>
          </p:cNvSpPr>
          <p:nvPr/>
        </p:nvSpPr>
        <p:spPr bwMode="auto">
          <a:xfrm>
            <a:off x="609600" y="4800600"/>
            <a:ext cx="7848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000" dirty="0">
                <a:latin typeface="Corbel" panose="020B0503020204020204" pitchFamily="34" charset="0"/>
              </a:rPr>
              <a:t>“The problem of consciousness, simply put, is that we cannot understand how a brain, </a:t>
            </a:r>
            <a:r>
              <a:rPr lang="en-US" altLang="en-US" sz="2000" i="1" dirty="0">
                <a:latin typeface="Corbel" panose="020B0503020204020204" pitchFamily="34" charset="0"/>
              </a:rPr>
              <a:t>qua</a:t>
            </a:r>
            <a:r>
              <a:rPr lang="en-US" altLang="en-US" sz="2000" dirty="0">
                <a:latin typeface="Corbel" panose="020B0503020204020204" pitchFamily="34" charset="0"/>
              </a:rPr>
              <a:t> gray, granular lump of biological matter, could be the seat of human consciousness, the source or ground of our rich and varied phenomenological lives. How could that ‘lump’ be conscious – or, conversely, how could I, as conscious being, be that lump?” (Akins 1993)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What is it like to be a bat?</a:t>
            </a:r>
          </a:p>
        </p:txBody>
      </p:sp>
      <p:sp>
        <p:nvSpPr>
          <p:cNvPr id="8195" name="Rectangle 3"/>
          <p:cNvSpPr>
            <a:spLocks noGrp="1" noChangeArrowheads="1"/>
          </p:cNvSpPr>
          <p:nvPr>
            <p:ph idx="1"/>
          </p:nvPr>
        </p:nvSpPr>
        <p:spPr>
          <a:xfrm>
            <a:off x="457200" y="1905000"/>
            <a:ext cx="8229600" cy="4525963"/>
          </a:xfrm>
        </p:spPr>
        <p:txBody>
          <a:bodyPr/>
          <a:lstStyle/>
          <a:p>
            <a:pPr>
              <a:buFontTx/>
              <a:buNone/>
            </a:pPr>
            <a:r>
              <a:rPr lang="en-US" altLang="en-US" sz="2800" dirty="0">
                <a:latin typeface="Corbel" panose="020B0503020204020204" pitchFamily="34" charset="0"/>
              </a:rPr>
              <a:t>Thomas Nagel</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One of the most famous</a:t>
            </a:r>
          </a:p>
          <a:p>
            <a:pPr>
              <a:buFontTx/>
              <a:buNone/>
            </a:pPr>
            <a:r>
              <a:rPr lang="en-US" altLang="en-US" sz="2800" dirty="0">
                <a:latin typeface="Corbel" panose="020B0503020204020204" pitchFamily="34" charset="0"/>
              </a:rPr>
              <a:t> papers in all of philosophy!</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(1974)</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We can never know what it feels like to be a bat.</a:t>
            </a: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676400"/>
            <a:ext cx="23066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100" y="3505200"/>
            <a:ext cx="2286000" cy="32651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080919-bat"/>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01020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304800"/>
            <a:ext cx="8229600" cy="6172200"/>
          </a:xfrm>
        </p:spPr>
        <p:txBody>
          <a:bodyPr/>
          <a:lstStyle/>
          <a:p>
            <a:pPr>
              <a:buFontTx/>
              <a:buNone/>
            </a:pPr>
            <a:r>
              <a:rPr lang="en-US" altLang="en-US" sz="2800" dirty="0">
                <a:latin typeface="Corbel" panose="020B0503020204020204" pitchFamily="34" charset="0"/>
              </a:rPr>
              <a:t>Why a bat?</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There is something </a:t>
            </a:r>
          </a:p>
          <a:p>
            <a:pPr>
              <a:buFontTx/>
              <a:buNone/>
            </a:pPr>
            <a:r>
              <a:rPr lang="en-US" altLang="en-US" sz="2800" dirty="0">
                <a:latin typeface="Corbel" panose="020B0503020204020204" pitchFamily="34" charset="0"/>
              </a:rPr>
              <a:t>  it is like to be a bat.</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Compare: </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Cloud, rock, tree – nothing it is to be like</a:t>
            </a:r>
          </a:p>
          <a:p>
            <a:pPr>
              <a:buFontTx/>
              <a:buNone/>
            </a:pPr>
            <a:endParaRPr lang="en-US" altLang="en-US" sz="2800" dirty="0">
              <a:latin typeface="Corbel" panose="020B0503020204020204" pitchFamily="34" charset="0"/>
            </a:endParaRPr>
          </a:p>
          <a:p>
            <a:pPr>
              <a:buFontTx/>
              <a:buNone/>
            </a:pPr>
            <a:r>
              <a:rPr lang="en-US" altLang="en-US" sz="2800" dirty="0">
                <a:latin typeface="Corbel" panose="020B0503020204020204" pitchFamily="34" charset="0"/>
              </a:rPr>
              <a:t>Mosquito, frog, computer – who knows? People have different intuitions</a:t>
            </a:r>
            <a:r>
              <a:rPr lang="en-US" altLang="en-US" dirty="0">
                <a:latin typeface="Corbel" panose="020B0503020204020204" pitchFamily="34" charset="0"/>
              </a:rPr>
              <a:t>. </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048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533400"/>
            <a:ext cx="8229600" cy="6172200"/>
          </a:xfrm>
        </p:spPr>
        <p:txBody>
          <a:bodyPr>
            <a:normAutofit lnSpcReduction="10000"/>
          </a:bodyPr>
          <a:lstStyle/>
          <a:p>
            <a:pPr>
              <a:buFontTx/>
              <a:buNone/>
            </a:pPr>
            <a:r>
              <a:rPr lang="en-US" altLang="en-US" sz="2400" dirty="0">
                <a:latin typeface="Corbel" panose="020B0503020204020204" pitchFamily="34" charset="0"/>
              </a:rPr>
              <a:t>Bats are mammals. Most people agree they have experiences – they are conscious.</a:t>
            </a:r>
          </a:p>
          <a:p>
            <a:pPr>
              <a:buFontTx/>
              <a:buNone/>
            </a:pPr>
            <a:endParaRPr lang="en-US" altLang="en-US" sz="2400" dirty="0">
              <a:latin typeface="Corbel" panose="020B0503020204020204" pitchFamily="34" charset="0"/>
            </a:endParaRPr>
          </a:p>
          <a:p>
            <a:pPr>
              <a:buFontTx/>
              <a:buNone/>
            </a:pPr>
            <a:r>
              <a:rPr lang="en-US" altLang="en-US" sz="2400" dirty="0">
                <a:latin typeface="Corbel" panose="020B0503020204020204" pitchFamily="34" charset="0"/>
              </a:rPr>
              <a:t>But, their consciousness is alien to us:</a:t>
            </a:r>
          </a:p>
          <a:p>
            <a:pPr>
              <a:buFontTx/>
              <a:buNone/>
            </a:pPr>
            <a:endParaRPr lang="en-US" altLang="en-US" sz="2400" dirty="0">
              <a:latin typeface="Corbel" panose="020B0503020204020204" pitchFamily="34" charset="0"/>
            </a:endParaRPr>
          </a:p>
          <a:p>
            <a:pPr>
              <a:buFontTx/>
              <a:buNone/>
            </a:pPr>
            <a:r>
              <a:rPr lang="en-US" altLang="en-US" sz="2400" dirty="0">
                <a:latin typeface="Corbel" panose="020B0503020204020204" pitchFamily="34" charset="0"/>
              </a:rPr>
              <a:t>They “see” by sonar.</a:t>
            </a:r>
          </a:p>
          <a:p>
            <a:pPr>
              <a:buFontTx/>
              <a:buNone/>
            </a:pPr>
            <a:r>
              <a:rPr lang="en-US" altLang="en-US" sz="2400" dirty="0">
                <a:latin typeface="Corbel" panose="020B0503020204020204" pitchFamily="34" charset="0"/>
              </a:rPr>
              <a:t>They fly and hang upside-down.</a:t>
            </a:r>
          </a:p>
          <a:p>
            <a:pPr>
              <a:buFontTx/>
              <a:buNone/>
            </a:pPr>
            <a:r>
              <a:rPr lang="en-US" altLang="en-US" sz="2400" dirty="0">
                <a:latin typeface="Corbel" panose="020B0503020204020204" pitchFamily="34" charset="0"/>
              </a:rPr>
              <a:t>They lust for other bats</a:t>
            </a:r>
            <a:r>
              <a:rPr lang="en-US" altLang="en-US" sz="2800" dirty="0">
                <a:latin typeface="Corbel" panose="020B0503020204020204" pitchFamily="34" charset="0"/>
              </a:rPr>
              <a:t>.</a:t>
            </a:r>
          </a:p>
          <a:p>
            <a:pPr>
              <a:buFontTx/>
              <a:buNone/>
            </a:pPr>
            <a:endParaRPr lang="en-US" altLang="en-US" sz="2800" dirty="0">
              <a:latin typeface="Corbel" panose="020B0503020204020204" pitchFamily="34" charset="0"/>
            </a:endParaRPr>
          </a:p>
          <a:p>
            <a:pPr>
              <a:buFontTx/>
              <a:buNone/>
            </a:pPr>
            <a:endParaRPr lang="en-US" altLang="en-US" sz="2800" dirty="0">
              <a:latin typeface="Corbel" panose="020B0503020204020204" pitchFamily="34" charset="0"/>
            </a:endParaRPr>
          </a:p>
          <a:p>
            <a:pPr>
              <a:buFontTx/>
              <a:buNone/>
            </a:pPr>
            <a:r>
              <a:rPr lang="en-US" altLang="en-US" sz="2400" dirty="0">
                <a:latin typeface="Corbel" panose="020B0503020204020204" pitchFamily="34" charset="0"/>
              </a:rPr>
              <a:t>We might be able to imagine what it would be like for us to live and behave like a bat.</a:t>
            </a:r>
          </a:p>
          <a:p>
            <a:pPr>
              <a:buFontTx/>
              <a:buNone/>
            </a:pPr>
            <a:endParaRPr lang="en-US" altLang="en-US" sz="2400" dirty="0">
              <a:latin typeface="Corbel" panose="020B0503020204020204" pitchFamily="34" charset="0"/>
            </a:endParaRPr>
          </a:p>
          <a:p>
            <a:pPr>
              <a:buFontTx/>
              <a:buNone/>
            </a:pPr>
            <a:r>
              <a:rPr lang="en-US" altLang="en-US" sz="2400" dirty="0">
                <a:latin typeface="Corbel" panose="020B0503020204020204" pitchFamily="34" charset="0"/>
              </a:rPr>
              <a:t>But we can’t imagine what it is like for a bat to be a bat.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31242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685800"/>
            <a:ext cx="8229600" cy="5440363"/>
          </a:xfrm>
        </p:spPr>
        <p:txBody>
          <a:bodyPr/>
          <a:lstStyle/>
          <a:p>
            <a:pPr>
              <a:lnSpc>
                <a:spcPct val="90000"/>
              </a:lnSpc>
              <a:buFontTx/>
              <a:buNone/>
            </a:pPr>
            <a:r>
              <a:rPr lang="en-US" altLang="en-US" sz="2800" dirty="0">
                <a:latin typeface="Corbel" panose="020B0503020204020204" pitchFamily="34" charset="0"/>
              </a:rPr>
              <a:t>Bat’s experience is subjective. </a:t>
            </a:r>
          </a:p>
          <a:p>
            <a:pPr>
              <a:lnSpc>
                <a:spcPct val="90000"/>
              </a:lnSpc>
              <a:buFontTx/>
              <a:buNone/>
            </a:pPr>
            <a:r>
              <a:rPr lang="en-US" altLang="en-US" sz="2800" dirty="0">
                <a:latin typeface="Corbel" panose="020B0503020204020204" pitchFamily="34" charset="0"/>
              </a:rPr>
              <a:t>	Consciousness = having a point of view</a:t>
            </a:r>
          </a:p>
          <a:p>
            <a:pPr>
              <a:lnSpc>
                <a:spcPct val="90000"/>
              </a:lnSpc>
              <a:buFontTx/>
              <a:buNone/>
            </a:pPr>
            <a:endParaRPr lang="en-US" altLang="en-US" sz="2800" dirty="0">
              <a:latin typeface="Corbel" panose="020B0503020204020204" pitchFamily="34" charset="0"/>
            </a:endParaRPr>
          </a:p>
          <a:p>
            <a:pPr>
              <a:lnSpc>
                <a:spcPct val="90000"/>
              </a:lnSpc>
              <a:buFontTx/>
              <a:buNone/>
            </a:pPr>
            <a:r>
              <a:rPr lang="en-US" altLang="en-US" sz="2800" dirty="0">
                <a:latin typeface="Corbel" panose="020B0503020204020204" pitchFamily="34" charset="0"/>
              </a:rPr>
              <a:t>Scientific knowledge is objective.</a:t>
            </a:r>
          </a:p>
          <a:p>
            <a:pPr>
              <a:lnSpc>
                <a:spcPct val="90000"/>
              </a:lnSpc>
              <a:buFontTx/>
              <a:buNone/>
            </a:pPr>
            <a:r>
              <a:rPr lang="en-US" altLang="en-US" sz="2800" dirty="0">
                <a:latin typeface="Corbel" panose="020B0503020204020204" pitchFamily="34" charset="0"/>
              </a:rPr>
              <a:t>	“The view from nowhere.”</a:t>
            </a:r>
          </a:p>
          <a:p>
            <a:pPr>
              <a:lnSpc>
                <a:spcPct val="90000"/>
              </a:lnSpc>
              <a:buFontTx/>
              <a:buNone/>
            </a:pPr>
            <a:endParaRPr lang="en-US" altLang="en-US" sz="2800" dirty="0">
              <a:latin typeface="Corbel" panose="020B0503020204020204" pitchFamily="34" charset="0"/>
            </a:endParaRPr>
          </a:p>
          <a:p>
            <a:pPr>
              <a:lnSpc>
                <a:spcPct val="90000"/>
              </a:lnSpc>
              <a:buFontTx/>
              <a:buNone/>
            </a:pPr>
            <a:r>
              <a:rPr lang="en-US" altLang="en-US" sz="2800" dirty="0">
                <a:latin typeface="Corbel" panose="020B0503020204020204" pitchFamily="34" charset="0"/>
              </a:rPr>
              <a:t>Example: lightning	</a:t>
            </a:r>
          </a:p>
          <a:p>
            <a:pPr lvl="1">
              <a:lnSpc>
                <a:spcPct val="90000"/>
              </a:lnSpc>
            </a:pPr>
            <a:r>
              <a:rPr lang="en-US" altLang="en-US" sz="2400" dirty="0">
                <a:latin typeface="Corbel" panose="020B0503020204020204" pitchFamily="34" charset="0"/>
              </a:rPr>
              <a:t>subjective: looks like a flash of light</a:t>
            </a:r>
          </a:p>
          <a:p>
            <a:pPr lvl="1">
              <a:lnSpc>
                <a:spcPct val="90000"/>
              </a:lnSpc>
            </a:pPr>
            <a:r>
              <a:rPr lang="en-US" altLang="en-US" sz="2400" dirty="0">
                <a:latin typeface="Corbel" panose="020B0503020204020204" pitchFamily="34" charset="0"/>
              </a:rPr>
              <a:t>objective: electrical discharge</a:t>
            </a:r>
          </a:p>
          <a:p>
            <a:pPr>
              <a:lnSpc>
                <a:spcPct val="90000"/>
              </a:lnSpc>
              <a:buFontTx/>
              <a:buNone/>
            </a:pPr>
            <a:endParaRPr lang="en-US" altLang="en-US" sz="2800" dirty="0">
              <a:latin typeface="Corbel" panose="020B0503020204020204" pitchFamily="34" charset="0"/>
            </a:endParaRPr>
          </a:p>
          <a:p>
            <a:pPr>
              <a:lnSpc>
                <a:spcPct val="90000"/>
              </a:lnSpc>
              <a:buFontTx/>
              <a:buNone/>
            </a:pPr>
            <a:r>
              <a:rPr lang="en-US" altLang="en-US" sz="2800" dirty="0">
                <a:latin typeface="Corbel" panose="020B0503020204020204" pitchFamily="34" charset="0"/>
              </a:rPr>
              <a:t>Study of objective science can never reveal the character of subjective experience.</a:t>
            </a: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76400"/>
            <a:ext cx="21526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 Information &amp; Communication</Template>
  <TotalTime>2315</TotalTime>
  <Words>1557</Words>
  <Application>Microsoft Office PowerPoint</Application>
  <PresentationFormat>On-screen Show (4:3)</PresentationFormat>
  <Paragraphs>347</Paragraphs>
  <Slides>34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新細明體</vt:lpstr>
      <vt:lpstr>Agency FB</vt:lpstr>
      <vt:lpstr>Aparajita</vt:lpstr>
      <vt:lpstr>Arial</vt:lpstr>
      <vt:lpstr>Calibri</vt:lpstr>
      <vt:lpstr>Corbel</vt:lpstr>
      <vt:lpstr>Wingdings</vt:lpstr>
      <vt:lpstr>Clarity</vt:lpstr>
      <vt:lpstr>1_Clarity</vt:lpstr>
      <vt:lpstr>Consciousness: The Hard Problem</vt:lpstr>
      <vt:lpstr>selective attention test</vt:lpstr>
      <vt:lpstr>Easy and hard problems of consciousness</vt:lpstr>
      <vt:lpstr>Why the problem is hard</vt:lpstr>
      <vt:lpstr>What is it like to be a bat?</vt:lpstr>
      <vt:lpstr>PowerPoint Presentation</vt:lpstr>
      <vt:lpstr>PowerPoint Presentation</vt:lpstr>
      <vt:lpstr>PowerPoint Presentation</vt:lpstr>
      <vt:lpstr>PowerPoint Presentation</vt:lpstr>
      <vt:lpstr>Is this the same as the problem of other minds?</vt:lpstr>
      <vt:lpstr>PowerPoint Presentation</vt:lpstr>
      <vt:lpstr>PowerPoint Presentation</vt:lpstr>
      <vt:lpstr>Approaches to the hard problem</vt:lpstr>
      <vt:lpstr>PowerPoint Presentation</vt:lpstr>
      <vt:lpstr>Mary the Color Scientist</vt:lpstr>
      <vt:lpstr>The Mary Thought Experiment</vt:lpstr>
      <vt:lpstr>Concepts of Consciousness</vt:lpstr>
      <vt:lpstr>Intransitive vs. transitive consciousness</vt:lpstr>
      <vt:lpstr>PowerPoint Presentation</vt:lpstr>
      <vt:lpstr>PowerPoint Presentation</vt:lpstr>
      <vt:lpstr>Phenomenal vs. Access Consciousness</vt:lpstr>
      <vt:lpstr>Phenomenal Consciousness</vt:lpstr>
      <vt:lpstr>Access Consciousness</vt:lpstr>
      <vt:lpstr>Differences between A-Consciousness and P-Consciousness</vt:lpstr>
      <vt:lpstr>Can A-Consciousness and P-Consciousness come apart?</vt:lpstr>
      <vt:lpstr>PowerPoint Presentation</vt:lpstr>
      <vt:lpstr>PowerPoint Presentation</vt:lpstr>
      <vt:lpstr>PowerPoint Presentation</vt:lpstr>
      <vt:lpstr>P-Consciousness without A-Consciousness</vt:lpstr>
      <vt:lpstr>PowerPoint Presentation</vt:lpstr>
      <vt:lpstr>Objections to P and A distinction</vt:lpstr>
      <vt:lpstr>PowerPoint Presentation</vt:lpstr>
      <vt:lpstr>Problem cases</vt:lpstr>
      <vt:lpstr>Readings</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   The Hard Problem</dc:title>
  <dc:creator>kelly inglis sun</dc:creator>
  <cp:lastModifiedBy>Stucki, David</cp:lastModifiedBy>
  <cp:revision>53</cp:revision>
  <dcterms:created xsi:type="dcterms:W3CDTF">2007-11-02T04:19:36Z</dcterms:created>
  <dcterms:modified xsi:type="dcterms:W3CDTF">2017-03-27T16:06:01Z</dcterms:modified>
</cp:coreProperties>
</file>