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99" r:id="rId2"/>
    <p:sldId id="300" r:id="rId3"/>
    <p:sldId id="301" r:id="rId4"/>
    <p:sldId id="302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5050"/>
    <a:srgbClr val="FF9966"/>
    <a:srgbClr val="9999FF"/>
    <a:srgbClr val="FF9900"/>
    <a:srgbClr val="C41F0E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 varScale="1">
        <p:scale>
          <a:sx n="92" d="100"/>
          <a:sy n="92" d="100"/>
        </p:scale>
        <p:origin x="4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FB7FC-84BA-44F3-81E9-22066EBDDCD6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4F5C3-572A-496B-A5AA-2D7EDA6C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68EC-DE3F-4741-83CD-9596236D73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4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6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6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Friday, April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0CB818-7379-467D-8E76-EF9D9074A26C}" type="datetime2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Friday, April 24, 2015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FEC368-1D7A-4F81-ABF6-AE0E36BAF64C}" type="slidenum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7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sswrong.com/lw/e36/ai_timeline_predictions_are_we_getting_better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lligence.org/files/PredictingAI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f28LPwR8BdY" TargetMode="External"/><Relationship Id="rId7" Type="http://schemas.openxmlformats.org/officeDocument/2006/relationships/hyperlink" Target="http://www.wired.com/2014/10/future-of-artificial-intelligence/" TargetMode="External"/><Relationship Id="rId2" Type="http://schemas.openxmlformats.org/officeDocument/2006/relationships/hyperlink" Target="http://www.amazon.com/Ray-Kurzweil/e/B001ILHHDS/ref=dp_byline_cont_book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t&amp;rct=j&amp;q=&amp;esrc=s&amp;source=web&amp;cd=2&amp;cad=rja&amp;uact=8&amp;ved=0CC8QFjAB&amp;url=http%3A%2F%2Fen.wikipedia.org%2Fwiki%2FTechnological_singularity&amp;ei=OnM6VcO1H5evoQS2_IH4Dg&amp;usg=AFQjCNGzsRQukKAzZL1J-Ci3vB9hoEK0eg" TargetMode="External"/><Relationship Id="rId5" Type="http://schemas.openxmlformats.org/officeDocument/2006/relationships/hyperlink" Target="https://www.youtube.com/watch?v=0kICLG4Zg8s" TargetMode="External"/><Relationship Id="rId4" Type="http://schemas.openxmlformats.org/officeDocument/2006/relationships/hyperlink" Target="https://www.youtube.com/watch?v=YpUVot-4GP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dailymail.co.uk/i/pix/2012/02/01/article-0-065A4CA3000005DC-106_638x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1585"/>
            <a:ext cx="4724400" cy="65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6/64/Creaci%C3%B3n_de_Ad%C3%A1n_(Miguel_%C3%81nge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1"/>
            <a:ext cx="7534103" cy="34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34900"/>
            <a:ext cx="8229600" cy="1081550"/>
          </a:xfrm>
        </p:spPr>
        <p:txBody>
          <a:bodyPr/>
          <a:lstStyle/>
          <a:p>
            <a:r>
              <a:rPr lang="en-US" sz="6000" cap="none" dirty="0" smtClean="0">
                <a:cs typeface="Aparajita" panose="020B0604020202020204" pitchFamily="34" charset="0"/>
              </a:rPr>
              <a:t>Being Human</a:t>
            </a:r>
            <a:endParaRPr lang="en-US" sz="6000" cap="none" dirty="0"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021" y="2140056"/>
            <a:ext cx="2080681" cy="12889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Spring 2015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316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736x/97/e4/b5/97e4b5c32607a0fd4a05b89e36f91c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5562600" cy="26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Man vs. Machine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rbel" panose="020B0503020204020204" pitchFamily="34" charset="0"/>
              </a:rPr>
              <a:t>Is the conflict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inevitable?</a:t>
            </a:r>
          </a:p>
          <a:p>
            <a:endParaRPr lang="en-US" sz="1200" dirty="0" smtClean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Machines are: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	Tools?</a:t>
            </a: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	Slaves?</a:t>
            </a:r>
            <a:r>
              <a:rPr lang="en-US" dirty="0">
                <a:latin typeface="Corbel" panose="020B0503020204020204" pitchFamily="34" charset="0"/>
              </a:rPr>
              <a:t/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	Companions?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	Enemies?</a:t>
            </a:r>
          </a:p>
          <a:p>
            <a:pPr marL="0" indent="0">
              <a:buNone/>
            </a:pPr>
            <a:endParaRPr lang="en-US" sz="1200" dirty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Where is the boundary between us &amp; them?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Implants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Cyborgs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…and beyond?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8033" y="2667000"/>
            <a:ext cx="2119491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Resistance is Futile!</a:t>
            </a:r>
            <a:endParaRPr lang="en-US" sz="2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moneyday.org/wp/wp-content/uploads/2011/09/hori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The Horizon Effect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rbel" panose="020B0503020204020204" pitchFamily="34" charset="0"/>
              </a:rPr>
              <a:t>Predictions regarding machine intelligence are notoriously optimistic (and wrong…)</a:t>
            </a:r>
          </a:p>
          <a:p>
            <a:r>
              <a:rPr lang="en-US" sz="2800" dirty="0" smtClean="0">
                <a:latin typeface="Corbel" panose="020B0503020204020204" pitchFamily="34" charset="0"/>
                <a:hlinkClick r:id="rId3"/>
              </a:rPr>
              <a:t>AI Timelines</a:t>
            </a:r>
            <a:r>
              <a:rPr lang="en-US" sz="2800" dirty="0" smtClean="0">
                <a:latin typeface="Corbel" panose="020B0503020204020204" pitchFamily="34" charset="0"/>
              </a:rPr>
              <a:t> (</a:t>
            </a:r>
            <a:r>
              <a:rPr lang="en-US" sz="2800" dirty="0" smtClean="0">
                <a:latin typeface="Corbel" panose="020B0503020204020204" pitchFamily="34" charset="0"/>
                <a:hlinkClick r:id="rId4"/>
              </a:rPr>
              <a:t>technical report</a:t>
            </a:r>
            <a:r>
              <a:rPr lang="en-US" sz="2800" dirty="0" smtClean="0">
                <a:latin typeface="Corbel" panose="020B0503020204020204" pitchFamily="34" charset="0"/>
              </a:rPr>
              <a:t>)</a:t>
            </a:r>
          </a:p>
          <a:p>
            <a:pPr lvl="1"/>
            <a:r>
              <a:rPr lang="en-US" sz="2100" dirty="0" smtClean="0">
                <a:latin typeface="Corbel" panose="020B0503020204020204" pitchFamily="34" charset="0"/>
              </a:rPr>
              <a:t>Future of Humanity Institute (Nick </a:t>
            </a:r>
            <a:r>
              <a:rPr lang="en-US" sz="2100" dirty="0" err="1" smtClean="0">
                <a:latin typeface="Corbel" panose="020B0503020204020204" pitchFamily="34" charset="0"/>
              </a:rPr>
              <a:t>Bostrom</a:t>
            </a:r>
            <a:r>
              <a:rPr lang="en-US" sz="2100" dirty="0" smtClean="0">
                <a:latin typeface="Corbel" panose="020B0503020204020204" pitchFamily="34" charset="0"/>
              </a:rPr>
              <a:t>, Stuart Armstrong)</a:t>
            </a:r>
          </a:p>
          <a:p>
            <a:pPr lvl="1"/>
            <a:r>
              <a:rPr lang="en-US" sz="2100" dirty="0" smtClean="0">
                <a:latin typeface="Corbel" panose="020B0503020204020204" pitchFamily="34" charset="0"/>
              </a:rPr>
              <a:t>Future Progress in AI Survey</a:t>
            </a:r>
          </a:p>
          <a:p>
            <a:pPr marL="274320" lvl="1" indent="0" algn="ctr">
              <a:buNone/>
            </a:pPr>
            <a:endParaRPr lang="en-US" sz="1700" dirty="0" smtClean="0">
              <a:solidFill>
                <a:srgbClr val="CC6600"/>
              </a:solidFill>
              <a:latin typeface="Corbel" panose="020B0503020204020204" pitchFamily="34" charset="0"/>
            </a:endParaRPr>
          </a:p>
          <a:p>
            <a:pPr marL="274320" lvl="1" indent="0" algn="ctr">
              <a:buNone/>
            </a:pP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There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is, in some quarters, concern about high–level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machine intelligence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and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super-intelligent AI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coming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up in a few decades,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bringing with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it significant risks for humanity. In other quarters,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these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issues are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ignored or considered science fiction. We wanted to clarify what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the distribution of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opinions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actually is, what probability the best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experts currently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assign to high–level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machine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intelligence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coming up within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a particular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time–frame, which risks they see with that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development,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and how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fast they see these developing. We thus designed a brief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questionnaire and distributed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it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to four groups of experts in 2012/2013.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The median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estimate of respondents was for a one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in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two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chance that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high level machine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intelligence will be developed around 2040-2050,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rising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to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a nine in ten chance by 2075. Experts expect that systems will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move on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to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super-intelligence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in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less than 30 years thereafter. They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estimate the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chance is about one in three that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this</a:t>
            </a:r>
            <a:b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</a:b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development 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turns out to 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be ‘bad</a:t>
            </a:r>
            <a:r>
              <a:rPr lang="en-US" sz="1700" dirty="0">
                <a:solidFill>
                  <a:srgbClr val="CC6600"/>
                </a:solidFill>
                <a:latin typeface="Corbel" panose="020B0503020204020204" pitchFamily="34" charset="0"/>
              </a:rPr>
              <a:t>’ or ‘extremely bad’ for humanity</a:t>
            </a:r>
            <a:r>
              <a:rPr lang="en-US" sz="1700" dirty="0" smtClean="0">
                <a:solidFill>
                  <a:srgbClr val="CC6600"/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23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</a:rPr>
              <a:t>The Singularity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rbel" panose="020B0503020204020204" pitchFamily="34" charset="0"/>
                <a:hlinkClick r:id="rId2"/>
              </a:rPr>
              <a:t>Ray Kurzweil</a:t>
            </a:r>
            <a:endParaRPr lang="en-US" dirty="0">
              <a:latin typeface="Corbel" panose="020B0503020204020204" pitchFamily="34" charset="0"/>
            </a:endParaRPr>
          </a:p>
          <a:p>
            <a:pPr lvl="1"/>
            <a:r>
              <a:rPr lang="en-US" dirty="0" smtClean="0">
                <a:latin typeface="Corbel" panose="020B0503020204020204" pitchFamily="34" charset="0"/>
                <a:hlinkClick r:id="rId3"/>
              </a:rPr>
              <a:t>Immortality by 2045</a:t>
            </a:r>
            <a:endParaRPr lang="en-US" dirty="0" smtClean="0">
              <a:latin typeface="Corbel" panose="020B0503020204020204" pitchFamily="34" charset="0"/>
            </a:endParaRPr>
          </a:p>
          <a:p>
            <a:pPr lvl="1"/>
            <a:r>
              <a:rPr lang="en-US" dirty="0" smtClean="0">
                <a:latin typeface="Corbel" panose="020B0503020204020204" pitchFamily="34" charset="0"/>
                <a:hlinkClick r:id="rId4"/>
              </a:rPr>
              <a:t>Rebuttal 1</a:t>
            </a:r>
            <a:r>
              <a:rPr lang="en-US" dirty="0" smtClean="0">
                <a:latin typeface="Corbel" panose="020B0503020204020204" pitchFamily="34" charset="0"/>
              </a:rPr>
              <a:t> (Stuart </a:t>
            </a:r>
            <a:r>
              <a:rPr lang="en-US" dirty="0" err="1" smtClean="0">
                <a:latin typeface="Corbel" panose="020B0503020204020204" pitchFamily="34" charset="0"/>
              </a:rPr>
              <a:t>Hammeroff</a:t>
            </a:r>
            <a:r>
              <a:rPr lang="en-US" dirty="0" smtClean="0">
                <a:latin typeface="Corbel" panose="020B0503020204020204" pitchFamily="34" charset="0"/>
              </a:rPr>
              <a:t>)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  <a:hlinkClick r:id="rId5"/>
              </a:rPr>
              <a:t>Rebuttal 2</a:t>
            </a:r>
            <a:r>
              <a:rPr lang="en-US" dirty="0" smtClean="0">
                <a:latin typeface="Corbel" panose="020B0503020204020204" pitchFamily="34" charset="0"/>
              </a:rPr>
              <a:t> (Noam Chomsky)</a:t>
            </a:r>
          </a:p>
          <a:p>
            <a:r>
              <a:rPr lang="en-US" dirty="0" smtClean="0">
                <a:latin typeface="Corbel" panose="020B0503020204020204" pitchFamily="34" charset="0"/>
                <a:hlinkClick r:id="rId6"/>
              </a:rPr>
              <a:t>Wikipedia</a:t>
            </a:r>
            <a:endParaRPr lang="en-US" dirty="0" smtClean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  <a:hlinkClick r:id="rId7"/>
              </a:rPr>
              <a:t>Wired</a:t>
            </a:r>
            <a:endParaRPr lang="en-US" dirty="0" smtClean="0">
              <a:latin typeface="Corbel" panose="020B0503020204020204" pitchFamily="34" charset="0"/>
            </a:endParaRPr>
          </a:p>
          <a:p>
            <a:endParaRPr lang="en-US" dirty="0" smtClean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Fallacies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Capacity vs. Performance</a:t>
            </a:r>
          </a:p>
          <a:p>
            <a:pPr lvl="1"/>
            <a:r>
              <a:rPr lang="en-US" dirty="0" smtClean="0">
                <a:latin typeface="Corbel" panose="020B0503020204020204" pitchFamily="34" charset="0"/>
              </a:rPr>
              <a:t>Speed vs. Competence</a:t>
            </a:r>
          </a:p>
          <a:p>
            <a:pPr lvl="1"/>
            <a:endParaRPr lang="en-US" dirty="0" smtClean="0">
              <a:latin typeface="Corbel" panose="020B0503020204020204" pitchFamily="34" charset="0"/>
            </a:endParaRPr>
          </a:p>
          <a:p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863" y="3962400"/>
            <a:ext cx="4799337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 Information &amp; Communication</Template>
  <TotalTime>2454</TotalTime>
  <Words>102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Agency FB</vt:lpstr>
      <vt:lpstr>Aparajita</vt:lpstr>
      <vt:lpstr>Arial</vt:lpstr>
      <vt:lpstr>Calibri</vt:lpstr>
      <vt:lpstr>Corbel</vt:lpstr>
      <vt:lpstr>1_Clarity</vt:lpstr>
      <vt:lpstr>Being Human</vt:lpstr>
      <vt:lpstr>Man vs. Machine</vt:lpstr>
      <vt:lpstr>The Horizon Effect</vt:lpstr>
      <vt:lpstr>The Singularity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Consciousness:   The Hard Problem</dc:title>
  <dc:creator>kelly inglis sun</dc:creator>
  <cp:lastModifiedBy>dstucki</cp:lastModifiedBy>
  <cp:revision>71</cp:revision>
  <dcterms:created xsi:type="dcterms:W3CDTF">2007-11-02T04:19:36Z</dcterms:created>
  <dcterms:modified xsi:type="dcterms:W3CDTF">2015-04-24T17:09:58Z</dcterms:modified>
</cp:coreProperties>
</file>