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83" r:id="rId6"/>
    <p:sldId id="258" r:id="rId7"/>
    <p:sldId id="259" r:id="rId8"/>
    <p:sldId id="28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67" r:id="rId18"/>
    <p:sldId id="274" r:id="rId19"/>
    <p:sldId id="268" r:id="rId20"/>
    <p:sldId id="269" r:id="rId21"/>
    <p:sldId id="270" r:id="rId22"/>
    <p:sldId id="271" r:id="rId23"/>
    <p:sldId id="27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embeddedFontLst>
    <p:embeddedFont>
      <p:font typeface="Freefrm721 BT" panose="03060702040402020B04" pitchFamily="66" charset="0"/>
      <p:regular r:id="rId33"/>
    </p:embeddedFont>
    <p:embeddedFont>
      <p:font typeface="Papyrus" panose="03070502060502030205" pitchFamily="66" charset="0"/>
      <p:regular r:id="rId34"/>
    </p:embeddedFont>
    <p:embeddedFont>
      <p:font typeface="Footlight MT Light" panose="0204060206030A020304" pitchFamily="18" charset="0"/>
      <p:regular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447800" y="37338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10" descr="ApolloniusShadow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A39D4-54B1-4845-B548-B968BE97C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1F743-6194-4857-BB8C-7A1BD72B6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5C5C8-1E28-47B0-A67E-7EA58FDC1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447800" y="37338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8" descr="ApolloniusShadow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21C4-17A9-406C-9551-19996626B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F261F-3D2D-4654-871B-79D465597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97D4-DDCB-4D84-836B-B9EB77D39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9546F-DD7B-453D-977E-3F113AE4A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1C8DB-BFC3-496F-A913-6B196E921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6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1DC4-E4CD-4FDA-8AA8-DA555BDDD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1EF4-5962-4AE5-9DD7-8DDFC0DC6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6F14-035B-4CDB-8C43-320DE2D13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4143C-7A05-4666-A5CC-4C7C420C3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0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98A93-28DC-4E47-A66F-64B918E8E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CE9FE-57DE-479F-B8E8-F81B77EBC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942B3-5D74-4429-8564-5AA5D7EAD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8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1447800" y="37338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8" descr="ApolloniusShadow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Freefrm721 BT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C9039-6A7C-47A9-B850-7DD05649C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9AAA7-19D1-42D1-83A5-72D207A4D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21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0C791-1B2A-40B2-8F5D-1932FBD6F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24E28-CFBC-4E75-A34E-8E2DBAB56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8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A6AE-F5D0-4C74-ADFB-365677CA3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4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60FB-9AE0-4C57-B1E2-7EB2B8F28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5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8B0A9-D17A-4C1C-A728-F0C61DF3D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339A-4B32-4CDD-A018-BA26BA109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8E127-4F6F-4534-B47C-24361F17E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C699-B7E7-4813-AD15-5A5285F5B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2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D48A-A198-4C26-898E-D5994B51E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75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2E818-1257-42FF-A4F0-A8B1A7A13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2A3E8-5DCE-4D6A-AD03-522412771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0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64FE3-8BE3-42D1-A7CB-F8E6A2C95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8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BAD5-8647-42EB-903B-6F3F1599D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51B48-42DD-49E2-9A55-F5AF4BEA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E6D5-2F76-44A4-8D8F-26E09113C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8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72DB-9F97-445C-A3AA-7E9FC4E83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Sándor Kabai.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598D24-4457-45A5-99A7-8F4C8F0F66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ew41w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2362200" y="16002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DD311-A7EF-4D11-94F7-5ABE3B9F2F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Line 8"/>
          <p:cNvSpPr>
            <a:spLocks noChangeShapeType="1"/>
          </p:cNvSpPr>
          <p:nvPr userDrawn="1"/>
        </p:nvSpPr>
        <p:spPr bwMode="auto">
          <a:xfrm>
            <a:off x="2362200" y="16002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7" name="Picture 10" descr="filedLines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Design Graphics © Wolfram Research, Inc.</a:t>
            </a:r>
          </a:p>
          <a:p>
            <a:pPr>
              <a:defRPr/>
            </a:pPr>
            <a:r>
              <a:rPr lang="en-US"/>
              <a:t>Used with permission</a:t>
            </a:r>
          </a:p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2C17B9-D439-4EBE-9EBB-3B5F10BAEA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362200" y="1600200"/>
            <a:ext cx="63246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4953000"/>
            <a:ext cx="1371600" cy="1905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hlink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81" name="Picture 10" descr="BoxTub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E0000"/>
          </a:solidFill>
          <a:latin typeface="Papyru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Inversion.html" TargetMode="External"/><Relationship Id="rId2" Type="http://schemas.openxmlformats.org/officeDocument/2006/relationships/hyperlink" Target="http://home.uchicago.edu/~narusso/m/hollow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ompapp.dcu.ie/~humphrys/eliza.html" TargetMode="External"/><Relationship Id="rId4" Type="http://schemas.openxmlformats.org/officeDocument/2006/relationships/hyperlink" Target="http://www.prweb.com/releases/2001/07/prweb27003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</p:txBody>
      </p:sp>
      <p:sp>
        <p:nvSpPr>
          <p:cNvPr id="37891" name="Rectangle 2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An Embodied Philosophy of </a:t>
            </a:r>
            <a:r>
              <a:rPr lang="en-US" dirty="0" smtClean="0">
                <a:solidFill>
                  <a:schemeClr val="bg2"/>
                </a:solidFill>
              </a:rPr>
              <a:t>Mind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7892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Cognitive Metaphor and the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Origins of </a:t>
            </a:r>
            <a:r>
              <a:rPr lang="en-US" dirty="0" smtClean="0">
                <a:solidFill>
                  <a:schemeClr val="folHlink"/>
                </a:solidFill>
              </a:rPr>
              <a:t>Thought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David J. Stucki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Machine Intelligence, INST 4200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true, these findings challenge virtually every philosophical perspective from 2500 years of Western Thought.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Our understanding of the most fundamental disciplines, language and mathematics, is revolutionized.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Caution</a:t>
            </a:r>
            <a:r>
              <a:rPr lang="en-US" sz="2800" smtClean="0"/>
              <a:t>: Lakoff is a new kind of positivist.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Advertisement</a:t>
            </a:r>
            <a:r>
              <a:rPr lang="en-US" sz="2800" smtClean="0"/>
              <a:t>: </a:t>
            </a:r>
            <a:r>
              <a:rPr lang="en-US" sz="2800" i="1" smtClean="0">
                <a:solidFill>
                  <a:srgbClr val="9E0000"/>
                </a:solidFill>
              </a:rPr>
              <a:t>The Literary Mind: The Origins of Thought and Language</a:t>
            </a:r>
            <a:r>
              <a:rPr lang="en-US" sz="2800" smtClean="0"/>
              <a:t>, Mark Turner, (Oxford, 1996).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3200"/>
            <a:ext cx="1371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an embodied mind the structure of thought is shaped by the structure and experience of the body.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Primary metaphors are developed through subjective experience: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Association &amp; Differentiation during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associations are realized neurally.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Conceptual blending allows complex metaphors to be constructed.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Metaphors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678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779838" algn="l"/>
                <a:tab pos="5775325" algn="l"/>
              </a:tabLst>
            </a:pPr>
            <a:r>
              <a:rPr lang="en-US" sz="2800" smtClean="0"/>
              <a:t>These connect a Subjective Judgment and a Sensorimotor Domain in an association. </a:t>
            </a:r>
            <a:r>
              <a:rPr lang="en-US" sz="2000" smtClean="0"/>
              <a:t>(pp. 50-54)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800" smtClean="0"/>
              <a:t>	</a:t>
            </a:r>
            <a:r>
              <a:rPr lang="en-US" sz="2400" u="sng" smtClean="0"/>
              <a:t>Metaphor</a:t>
            </a:r>
            <a:r>
              <a:rPr lang="en-US" sz="2400" smtClean="0"/>
              <a:t>	</a:t>
            </a:r>
            <a:r>
              <a:rPr lang="en-US" sz="2400" u="sng" smtClean="0"/>
              <a:t>SJ</a:t>
            </a:r>
            <a:r>
              <a:rPr lang="en-US" sz="2400" smtClean="0"/>
              <a:t>	</a:t>
            </a:r>
            <a:r>
              <a:rPr lang="en-US" sz="2400" u="sng" smtClean="0"/>
              <a:t>SD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800" smtClean="0"/>
              <a:t>	</a:t>
            </a:r>
            <a:r>
              <a:rPr lang="en-US" sz="2000" smtClean="0"/>
              <a:t>Affection is Warmth	Affection	Temperature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Important is Big	Importance	Size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Happy is Up	Happiness	Bodily orientation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Bad is Stinky	Evaluation	Smell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Difficulties are Burdens	Difficulty	Muscular exertion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</a:t>
            </a:r>
            <a:r>
              <a:rPr lang="en-US" sz="2000" b="1" smtClean="0"/>
              <a:t>Categories are Containers</a:t>
            </a:r>
            <a:r>
              <a:rPr lang="en-US" sz="2000" smtClean="0"/>
              <a:t>	Perceived kind	Space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Intimacy is Closeness	Intimacy	Being physically close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779838" algn="l"/>
                <a:tab pos="5775325" algn="l"/>
              </a:tabLst>
            </a:pPr>
            <a:r>
              <a:rPr lang="en-US" sz="2000" smtClean="0"/>
              <a:t>	</a:t>
            </a:r>
            <a:r>
              <a:rPr lang="en-US" sz="2000" b="1" smtClean="0"/>
              <a:t>States are Locations</a:t>
            </a:r>
            <a:r>
              <a:rPr lang="en-US" sz="2000" smtClean="0"/>
              <a:t>	State of Being	Bounded regions of 		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Metaphors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Purposeful Life Is a Journey</a:t>
            </a:r>
          </a:p>
          <a:p>
            <a:pPr lvl="1" eaLnBrk="1" hangingPunct="1"/>
            <a:r>
              <a:rPr lang="en-US" sz="2400" smtClean="0"/>
              <a:t>Primary Metaphors:</a:t>
            </a:r>
          </a:p>
          <a:p>
            <a:pPr lvl="2" eaLnBrk="1" hangingPunct="1"/>
            <a:r>
              <a:rPr lang="en-US" sz="2000" smtClean="0"/>
              <a:t>Purposes are Destinations</a:t>
            </a:r>
          </a:p>
          <a:p>
            <a:pPr lvl="2" eaLnBrk="1" hangingPunct="1"/>
            <a:r>
              <a:rPr lang="en-US" sz="2000" smtClean="0"/>
              <a:t>Actions are Motions</a:t>
            </a:r>
          </a:p>
          <a:p>
            <a:pPr lvl="1" eaLnBrk="1" hangingPunct="1"/>
            <a:r>
              <a:rPr lang="en-US" sz="2400" smtClean="0"/>
              <a:t>Metaphorical Mapping:</a:t>
            </a:r>
          </a:p>
          <a:p>
            <a:pPr lvl="2" eaLnBrk="1" hangingPunct="1"/>
            <a:r>
              <a:rPr lang="en-US" sz="2000" smtClean="0"/>
              <a:t>Journey </a:t>
            </a:r>
            <a:r>
              <a:rPr lang="en-US" sz="2000" smtClean="0">
                <a:sym typeface="Wingdings" panose="05000000000000000000" pitchFamily="2" charset="2"/>
              </a:rPr>
              <a:t>→ Purposeful life</a:t>
            </a:r>
          </a:p>
          <a:p>
            <a:pPr lvl="2" eaLnBrk="1" hangingPunct="1"/>
            <a:r>
              <a:rPr lang="en-US" sz="2000" smtClean="0">
                <a:sym typeface="Wingdings" panose="05000000000000000000" pitchFamily="2" charset="2"/>
              </a:rPr>
              <a:t>Traveler → Person living a life</a:t>
            </a:r>
          </a:p>
          <a:p>
            <a:pPr lvl="2" eaLnBrk="1" hangingPunct="1"/>
            <a:r>
              <a:rPr lang="en-US" sz="2000" smtClean="0">
                <a:sym typeface="Wingdings" panose="05000000000000000000" pitchFamily="2" charset="2"/>
              </a:rPr>
              <a:t>Destinations → Life goals</a:t>
            </a:r>
          </a:p>
          <a:p>
            <a:pPr lvl="2" eaLnBrk="1" hangingPunct="1"/>
            <a:r>
              <a:rPr lang="en-US" sz="2000" smtClean="0">
                <a:sym typeface="Wingdings" panose="05000000000000000000" pitchFamily="2" charset="2"/>
              </a:rPr>
              <a:t>Itinerary → Life plan</a:t>
            </a:r>
          </a:p>
          <a:p>
            <a:pPr lvl="1" eaLnBrk="1" hangingPunct="1"/>
            <a:r>
              <a:rPr lang="en-US" sz="2400" smtClean="0">
                <a:sym typeface="Wingdings" panose="05000000000000000000" pitchFamily="2" charset="2"/>
              </a:rPr>
              <a:t>Knowledge of travel informs living of a purposeful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Journey → Purpose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I’m trying to find myself.</a:t>
            </a:r>
          </a:p>
          <a:p>
            <a:pPr eaLnBrk="1" hangingPunct="1"/>
            <a:r>
              <a:rPr lang="en-US" smtClean="0"/>
              <a:t>He has no direction in life.</a:t>
            </a:r>
          </a:p>
          <a:p>
            <a:pPr eaLnBrk="1" hangingPunct="1"/>
            <a:r>
              <a:rPr lang="en-US" smtClean="0"/>
              <a:t>We’re ahead of schedule.</a:t>
            </a:r>
          </a:p>
          <a:p>
            <a:pPr eaLnBrk="1" hangingPunct="1"/>
            <a:r>
              <a:rPr lang="en-US" smtClean="0"/>
              <a:t>I’m feeling bogged down in my career.</a:t>
            </a:r>
          </a:p>
          <a:p>
            <a:pPr eaLnBrk="1" hangingPunct="1"/>
            <a:r>
              <a:rPr lang="en-US" smtClean="0"/>
              <a:t>She’s missed the boat.</a:t>
            </a:r>
          </a:p>
          <a:p>
            <a:pPr eaLnBrk="1" hangingPunct="1"/>
            <a:r>
              <a:rPr lang="en-US" smtClean="0"/>
              <a:t>His ethnicity is holding him 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Metaphors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Love Is a Journey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Primary Metaphors: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Intimacy is closeness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A relationship is an enclosure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Complex Metaphors: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A Purposeful Life Is a Journey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An Intimate Relationship Is a Close Enclosure (vehicle)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Metaphorical Mapping: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Journey </a:t>
            </a:r>
            <a:r>
              <a:rPr lang="en-US" sz="2000" smtClean="0">
                <a:sym typeface="Wingdings" panose="05000000000000000000" pitchFamily="2" charset="2"/>
              </a:rPr>
              <a:t>→ Love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Travelers </a:t>
            </a:r>
            <a:r>
              <a:rPr lang="en-US" sz="2000" smtClean="0">
                <a:sym typeface="Wingdings" panose="05000000000000000000" pitchFamily="2" charset="2"/>
              </a:rPr>
              <a:t>→ Lovers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Destinations </a:t>
            </a:r>
            <a:r>
              <a:rPr lang="en-US" sz="2000" smtClean="0">
                <a:sym typeface="Wingdings" panose="05000000000000000000" pitchFamily="2" charset="2"/>
              </a:rPr>
              <a:t>→ Common Life Goals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Vehicle </a:t>
            </a:r>
            <a:r>
              <a:rPr lang="en-US" sz="2000" smtClean="0">
                <a:sym typeface="Wingdings" panose="05000000000000000000" pitchFamily="2" charset="2"/>
              </a:rPr>
              <a:t>→ Relationship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Impediments to Motion </a:t>
            </a:r>
            <a:r>
              <a:rPr lang="en-US" sz="2000" smtClean="0">
                <a:sym typeface="Wingdings" panose="05000000000000000000" pitchFamily="2" charset="2"/>
              </a:rPr>
              <a:t>→ Difficulties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p. 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Journey → Love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Look how far we’ve come.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It’s been a long, bumpy road.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 can’t turn back now.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We’re at a crossroads.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We’re heading in different directions.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 may have to go our separate ways.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relationship is not going anywhere.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We’re spinning our wheels.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marriage is out of gas.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Our relationship is off the track.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marriage is on the rocks.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We’re trying to keep </a:t>
            </a:r>
            <a:r>
              <a:rPr lang="en-US" sz="2400" i="1" smtClean="0"/>
              <a:t>us</a:t>
            </a:r>
            <a:r>
              <a:rPr lang="en-US" sz="2400" smtClean="0"/>
              <a:t> afloat.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 may have to bail out.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We’re both trying to sit in the driver’s seat.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Time is Moving</a:t>
            </a:r>
            <a:br>
              <a:rPr lang="en-US" sz="2400" smtClean="0"/>
            </a:br>
            <a:r>
              <a:rPr lang="en-US" sz="2400" smtClean="0"/>
              <a:t>(stationary observer)</a:t>
            </a:r>
          </a:p>
          <a:p>
            <a:pPr eaLnBrk="1" hangingPunct="1"/>
            <a:r>
              <a:rPr lang="en-US" sz="2400" smtClean="0"/>
              <a:t>Time is Distance</a:t>
            </a:r>
            <a:br>
              <a:rPr lang="en-US" sz="2400" smtClean="0"/>
            </a:br>
            <a:r>
              <a:rPr lang="en-US" sz="2400" smtClean="0"/>
              <a:t>(moving observer)</a:t>
            </a:r>
          </a:p>
          <a:p>
            <a:pPr eaLnBrk="1" hangingPunct="1"/>
            <a:r>
              <a:rPr lang="en-US" sz="2400" smtClean="0"/>
              <a:t>Time is Money</a:t>
            </a:r>
          </a:p>
          <a:p>
            <a:pPr eaLnBrk="1" hangingPunct="1"/>
            <a:r>
              <a:rPr lang="en-US" sz="2400" smtClean="0"/>
              <a:t>Time is a Resource</a:t>
            </a:r>
          </a:p>
          <a:p>
            <a:pPr eaLnBrk="1" hangingPunct="1"/>
            <a:r>
              <a:rPr lang="en-US" sz="2400" smtClean="0"/>
              <a:t>Thinking is Moving</a:t>
            </a:r>
          </a:p>
          <a:p>
            <a:pPr eaLnBrk="1" hangingPunct="1"/>
            <a:r>
              <a:rPr lang="en-US" sz="2400" smtClean="0"/>
              <a:t>Thinking is Perceiving</a:t>
            </a:r>
          </a:p>
          <a:p>
            <a:pPr eaLnBrk="1" hangingPunct="1"/>
            <a:r>
              <a:rPr lang="en-US" sz="2400" smtClean="0"/>
              <a:t>Thinking is Object Manipulation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Cause is a Path</a:t>
            </a:r>
          </a:p>
          <a:p>
            <a:pPr eaLnBrk="1" hangingPunct="1"/>
            <a:r>
              <a:rPr lang="en-US" sz="2400" smtClean="0"/>
              <a:t>Acquiring Ideas is Eating</a:t>
            </a:r>
          </a:p>
          <a:p>
            <a:pPr eaLnBrk="1" hangingPunct="1"/>
            <a:r>
              <a:rPr lang="en-US" sz="2400" smtClean="0"/>
              <a:t>Thought is Calculation</a:t>
            </a:r>
          </a:p>
          <a:p>
            <a:pPr eaLnBrk="1" hangingPunct="1"/>
            <a:r>
              <a:rPr lang="en-US" sz="2400" smtClean="0"/>
              <a:t>Thought is Language</a:t>
            </a:r>
          </a:p>
          <a:p>
            <a:pPr eaLnBrk="1" hangingPunct="1"/>
            <a:r>
              <a:rPr lang="en-US" sz="2400" smtClean="0"/>
              <a:t>Self is Container</a:t>
            </a:r>
          </a:p>
          <a:p>
            <a:pPr eaLnBrk="1" hangingPunct="1"/>
            <a:r>
              <a:rPr lang="en-US" sz="2400" smtClean="0"/>
              <a:t>Morality is Strength</a:t>
            </a:r>
          </a:p>
          <a:p>
            <a:pPr eaLnBrk="1" hangingPunct="1"/>
            <a:r>
              <a:rPr lang="en-US" sz="2400" smtClean="0"/>
              <a:t>Being is Change </a:t>
            </a:r>
            <a:r>
              <a:rPr lang="en-US" sz="2000" smtClean="0"/>
              <a:t>(Heraclitus)</a:t>
            </a:r>
          </a:p>
          <a:p>
            <a:pPr eaLnBrk="1" hangingPunct="1"/>
            <a:r>
              <a:rPr lang="en-US" sz="2400" smtClean="0"/>
              <a:t>Being is Number </a:t>
            </a:r>
            <a:r>
              <a:rPr lang="en-US" sz="2000" smtClean="0"/>
              <a:t>(Pythagoras)</a:t>
            </a:r>
          </a:p>
          <a:p>
            <a:pPr eaLnBrk="1" hangingPunct="1"/>
            <a:r>
              <a:rPr lang="en-US" sz="2400" smtClean="0"/>
              <a:t>States are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Origins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mtClean="0"/>
              <a:t>What mechanisms of the embodied mind allow mathematical thought and reasoning?</a:t>
            </a:r>
          </a:p>
          <a:p>
            <a:pPr eaLnBrk="1" hangingPunct="1"/>
            <a:r>
              <a:rPr lang="en-US" smtClean="0"/>
              <a:t>How does this account for “the unreasonable effectiveness of mathematics?”</a:t>
            </a:r>
          </a:p>
          <a:p>
            <a:pPr eaLnBrk="1" hangingPunct="1"/>
            <a:r>
              <a:rPr lang="en-US" smtClean="0"/>
              <a:t>What does this reveal about the nature of mathematics?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Innate Mathematics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smtClean="0"/>
              <a:t>Subitizing</a:t>
            </a:r>
          </a:p>
          <a:p>
            <a:pPr eaLnBrk="1" hangingPunct="1"/>
            <a:r>
              <a:rPr lang="en-US" smtClean="0"/>
              <a:t>Simple numerical computation</a:t>
            </a:r>
          </a:p>
          <a:p>
            <a:pPr eaLnBrk="1" hangingPunct="1"/>
            <a:r>
              <a:rPr lang="en-US" smtClean="0"/>
              <a:t>Basic symbolic (algebraic) manipulation</a:t>
            </a:r>
          </a:p>
          <a:p>
            <a:pPr eaLnBrk="1" hangingPunct="1"/>
            <a:r>
              <a:rPr lang="en-US" smtClean="0"/>
              <a:t>See Dehaene (1997) or Butterworth (1999)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Any philosophy (of mathematics) is part of a larger belief system</a:t>
            </a:r>
          </a:p>
          <a:p>
            <a:pPr lvl="1" eaLnBrk="1" hangingPunct="1">
              <a:defRPr/>
            </a:pPr>
            <a:r>
              <a:rPr lang="en-US" sz="2400" dirty="0" smtClean="0"/>
              <a:t>Ultimately, one’s philosophy determines and is determined by one’s theology, politics, pedagogy, self-awareness, etc.</a:t>
            </a:r>
          </a:p>
          <a:p>
            <a:pPr lvl="1" eaLnBrk="1" hangingPunct="1">
              <a:defRPr/>
            </a:pPr>
            <a:r>
              <a:rPr lang="en-US" sz="2400" dirty="0" smtClean="0"/>
              <a:t>Your view of mathematics is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likely </a:t>
            </a:r>
            <a:r>
              <a:rPr lang="en-US" sz="2400" dirty="0" smtClean="0"/>
              <a:t>to shape your beliefs as the other way around.</a:t>
            </a:r>
          </a:p>
          <a:p>
            <a:pPr eaLnBrk="1" hangingPunct="1">
              <a:defRPr/>
            </a:pPr>
            <a:r>
              <a:rPr lang="en-US" sz="2800" dirty="0" smtClean="0"/>
              <a:t>All knowledge is contingent on faith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How do you know?</a:t>
            </a:r>
          </a:p>
          <a:p>
            <a:pPr lvl="2" eaLnBrk="1" hangingPunct="1">
              <a:defRPr/>
            </a:pPr>
            <a:r>
              <a:rPr lang="en-US" sz="2000" dirty="0" smtClean="0">
                <a:hlinkClick r:id="rId2"/>
              </a:rPr>
              <a:t>Hollow Earth </a:t>
            </a:r>
            <a:r>
              <a:rPr lang="en-US" sz="2000" dirty="0" smtClean="0"/>
              <a:t>&amp; </a:t>
            </a:r>
            <a:r>
              <a:rPr lang="en-US" sz="2000" dirty="0" smtClean="0">
                <a:hlinkClick r:id="rId3"/>
              </a:rPr>
              <a:t>Geometric Inversion</a:t>
            </a:r>
            <a:endParaRPr lang="en-US" sz="2000" dirty="0" smtClean="0"/>
          </a:p>
          <a:p>
            <a:pPr lvl="2" eaLnBrk="1" hangingPunct="1">
              <a:defRPr/>
            </a:pPr>
            <a:r>
              <a:rPr lang="en-US" sz="2000" dirty="0" smtClean="0">
                <a:hlinkClick r:id="rId4"/>
              </a:rPr>
              <a:t>Artificial </a:t>
            </a:r>
            <a:r>
              <a:rPr lang="en-US" sz="2000" dirty="0" err="1" smtClean="0">
                <a:hlinkClick r:id="rId4"/>
              </a:rPr>
              <a:t>Chatbots</a:t>
            </a:r>
            <a:r>
              <a:rPr lang="en-US" sz="2000" dirty="0" smtClean="0">
                <a:hlinkClick r:id="rId4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>
                <a:hlinkClick r:id="rId5"/>
              </a:rPr>
              <a:t>MGonz</a:t>
            </a:r>
            <a:r>
              <a:rPr lang="en-US" sz="2000" dirty="0" smtClean="0"/>
              <a:t>)</a:t>
            </a:r>
          </a:p>
          <a:p>
            <a:pPr lvl="2" eaLnBrk="1" hangingPunct="1">
              <a:defRPr/>
            </a:pPr>
            <a:r>
              <a:rPr lang="en-US" sz="2000" dirty="0" smtClean="0"/>
              <a:t>In Mathematics we always take axioms on faith…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052888"/>
            <a:ext cx="211455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Schemas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z="2800" smtClean="0"/>
              <a:t>Spatial relations are conceptualized in terms of image schemas.</a:t>
            </a:r>
          </a:p>
          <a:p>
            <a:pPr lvl="1" eaLnBrk="1" hangingPunct="1"/>
            <a:r>
              <a:rPr lang="en-US" sz="2400" smtClean="0"/>
              <a:t>Example: the English word </a:t>
            </a:r>
            <a:r>
              <a:rPr lang="en-US" sz="2400" i="1" smtClean="0"/>
              <a:t>on</a:t>
            </a:r>
            <a:endParaRPr lang="en-US" sz="2400" smtClean="0"/>
          </a:p>
          <a:p>
            <a:pPr lvl="2" eaLnBrk="1" hangingPunct="1"/>
            <a:r>
              <a:rPr lang="en-US" sz="2000" smtClean="0"/>
              <a:t>Above Schema: orientational (a book is on the desk)</a:t>
            </a:r>
          </a:p>
          <a:p>
            <a:pPr lvl="2" eaLnBrk="1" hangingPunct="1"/>
            <a:r>
              <a:rPr lang="en-US" sz="2000" smtClean="0"/>
              <a:t>Contact Schema: topological (the shoe is on the foot)</a:t>
            </a:r>
          </a:p>
          <a:p>
            <a:pPr lvl="2" eaLnBrk="1" hangingPunct="1"/>
            <a:r>
              <a:rPr lang="en-US" sz="2000" smtClean="0"/>
              <a:t>Support Schema: force dynamic (a sign is on the wall)</a:t>
            </a:r>
          </a:p>
          <a:p>
            <a:pPr eaLnBrk="1" hangingPunct="1"/>
            <a:r>
              <a:rPr lang="en-US" sz="2800" smtClean="0"/>
              <a:t>Two important image schemas in mathematics:</a:t>
            </a:r>
          </a:p>
          <a:p>
            <a:pPr lvl="1" eaLnBrk="1" hangingPunct="1"/>
            <a:r>
              <a:rPr lang="en-US" sz="2400" smtClean="0"/>
              <a:t>Container Schema: </a:t>
            </a:r>
            <a:r>
              <a:rPr lang="en-US" sz="2400" smtClean="0">
                <a:solidFill>
                  <a:schemeClr val="hlink"/>
                </a:solidFill>
              </a:rPr>
              <a:t>Interior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folHlink"/>
                </a:solidFill>
              </a:rPr>
              <a:t>Exterior</a:t>
            </a:r>
            <a:r>
              <a:rPr lang="en-US" sz="2400" smtClean="0"/>
              <a:t>, and </a:t>
            </a:r>
            <a:r>
              <a:rPr lang="en-US" sz="2400" smtClean="0">
                <a:solidFill>
                  <a:schemeClr val="bg2"/>
                </a:solidFill>
              </a:rPr>
              <a:t>Boundary</a:t>
            </a:r>
          </a:p>
          <a:p>
            <a:pPr lvl="1" eaLnBrk="1" hangingPunct="1"/>
            <a:r>
              <a:rPr lang="en-US" sz="2400" smtClean="0"/>
              <a:t>Source-Path-Goal Schema: </a:t>
            </a:r>
            <a:r>
              <a:rPr lang="en-US" sz="2400" smtClean="0">
                <a:solidFill>
                  <a:srgbClr val="9E0000"/>
                </a:solidFill>
              </a:rPr>
              <a:t>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Conceptual Metaphors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four </a:t>
            </a:r>
            <a:r>
              <a:rPr lang="en-US" smtClean="0">
                <a:solidFill>
                  <a:schemeClr val="folHlink"/>
                </a:solidFill>
              </a:rPr>
              <a:t>Grounding Metaphors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Basic ideas, directly grounded in sensorimotor experience.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are the building blocks for conceptual blending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many </a:t>
            </a:r>
            <a:r>
              <a:rPr lang="en-US" smtClean="0">
                <a:solidFill>
                  <a:schemeClr val="bg2"/>
                </a:solidFill>
              </a:rPr>
              <a:t>Linking Metaphors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are more sophisticated, or abstract ideas.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They provide a mechanism for connecting different branches of mathematics.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4Gs: Object Collection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00600" cy="4297363"/>
          </a:xfrm>
        </p:spPr>
        <p:txBody>
          <a:bodyPr/>
          <a:lstStyle/>
          <a:p>
            <a:pPr eaLnBrk="1" hangingPunct="1"/>
            <a:r>
              <a:rPr lang="en-US" sz="2400" smtClean="0"/>
              <a:t>Arithmetic As Object Collection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Collections of same size → Numbers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Size of Collection → Size of Number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Bigger → Greater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Smaller → Less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The smallest collection → The unit (one)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Putting collections together → Addition</a:t>
            </a:r>
          </a:p>
          <a:p>
            <a:pPr eaLnBrk="1" hangingPunct="1">
              <a:buFontTx/>
              <a:buChar char="o"/>
            </a:pPr>
            <a:r>
              <a:rPr lang="en-US" sz="2000" smtClean="0"/>
              <a:t>Taking a smaller collection from a larger collection → Subtraction</a:t>
            </a:r>
          </a:p>
          <a:p>
            <a:pPr eaLnBrk="1" hangingPunct="1"/>
            <a:endParaRPr lang="en-US" sz="3200" smtClean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828800"/>
            <a:ext cx="3352800" cy="4297363"/>
          </a:xfrm>
        </p:spPr>
        <p:txBody>
          <a:bodyPr/>
          <a:lstStyle/>
          <a:p>
            <a:pPr eaLnBrk="1" hangingPunct="1"/>
            <a:r>
              <a:rPr lang="en-US" smtClean="0"/>
              <a:t>Basic truths about collections of objects can be mapped to the domain of numbers.</a:t>
            </a:r>
          </a:p>
          <a:p>
            <a:pPr eaLnBrk="1" hangingPunct="1"/>
            <a:r>
              <a:rPr lang="en-US" smtClean="0"/>
              <a:t>These become basic truths of arithmetic.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4Gs: Object Construction 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297363"/>
          </a:xfrm>
        </p:spPr>
        <p:txBody>
          <a:bodyPr/>
          <a:lstStyle/>
          <a:p>
            <a:pPr eaLnBrk="1" hangingPunct="1"/>
            <a:r>
              <a:rPr lang="en-US" smtClean="0"/>
              <a:t>Arithmetic as Object Construction</a:t>
            </a:r>
          </a:p>
          <a:p>
            <a:pPr lvl="1" eaLnBrk="1" hangingPunct="1"/>
            <a:r>
              <a:rPr lang="en-US" smtClean="0"/>
              <a:t>Objects → Numbers</a:t>
            </a:r>
          </a:p>
          <a:p>
            <a:pPr lvl="1" eaLnBrk="1" hangingPunct="1"/>
            <a:r>
              <a:rPr lang="en-US" smtClean="0"/>
              <a:t>The smallest (whole) object → The unit (one)</a:t>
            </a:r>
          </a:p>
          <a:p>
            <a:pPr lvl="1" eaLnBrk="1" hangingPunct="1"/>
            <a:r>
              <a:rPr lang="en-US" smtClean="0"/>
              <a:t>The size of the object → The size of the number</a:t>
            </a:r>
          </a:p>
          <a:p>
            <a:pPr lvl="1" eaLnBrk="1" hangingPunct="1"/>
            <a:r>
              <a:rPr lang="en-US" smtClean="0"/>
              <a:t>Bigger → Greater</a:t>
            </a:r>
          </a:p>
          <a:p>
            <a:pPr lvl="1" eaLnBrk="1" hangingPunct="1"/>
            <a:r>
              <a:rPr lang="en-US" smtClean="0"/>
              <a:t>Smaller → Less</a:t>
            </a:r>
          </a:p>
          <a:p>
            <a:pPr lvl="1" eaLnBrk="1" hangingPunct="1"/>
            <a:r>
              <a:rPr lang="en-US" smtClean="0"/>
              <a:t>Putting objects together → Addition</a:t>
            </a:r>
          </a:p>
          <a:p>
            <a:pPr lvl="1" eaLnBrk="1" hangingPunct="1"/>
            <a:r>
              <a:rPr lang="en-US" smtClean="0"/>
              <a:t>Removing part of an object → Subtraction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4Gs: Measuring Stick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Arithmetic is Using a Measuring Stick</a:t>
            </a:r>
          </a:p>
          <a:p>
            <a:pPr lvl="1" eaLnBrk="1" hangingPunct="1"/>
            <a:r>
              <a:rPr lang="en-US" smtClean="0"/>
              <a:t>Physical segments → Numbers</a:t>
            </a:r>
          </a:p>
          <a:p>
            <a:pPr lvl="1" eaLnBrk="1" hangingPunct="1"/>
            <a:r>
              <a:rPr lang="en-US" smtClean="0"/>
              <a:t>The basic segment → One</a:t>
            </a:r>
          </a:p>
          <a:p>
            <a:pPr lvl="1" eaLnBrk="1" hangingPunct="1"/>
            <a:r>
              <a:rPr lang="en-US" smtClean="0"/>
              <a:t>Length of segment → Size of number</a:t>
            </a:r>
          </a:p>
          <a:p>
            <a:pPr lvl="1" eaLnBrk="1" hangingPunct="1"/>
            <a:r>
              <a:rPr lang="en-US" smtClean="0"/>
              <a:t>Longer → Greater</a:t>
            </a:r>
          </a:p>
          <a:p>
            <a:pPr lvl="1" eaLnBrk="1" hangingPunct="1"/>
            <a:r>
              <a:rPr lang="en-US" smtClean="0"/>
              <a:t>Shorter → Less</a:t>
            </a:r>
          </a:p>
          <a:p>
            <a:pPr lvl="1" eaLnBrk="1" hangingPunct="1"/>
            <a:r>
              <a:rPr lang="en-US" smtClean="0"/>
              <a:t>Arranging segments → Arithmetic operations</a:t>
            </a:r>
          </a:p>
          <a:p>
            <a:pPr lvl="1" eaLnBrk="1" hangingPunct="1"/>
            <a:r>
              <a:rPr lang="en-US" smtClean="0"/>
              <a:t>A physical segment → Result of an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4Gs: Motion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Arithmetic As Motion Along a Path</a:t>
            </a:r>
          </a:p>
          <a:p>
            <a:pPr lvl="1" eaLnBrk="1" hangingPunct="1"/>
            <a:r>
              <a:rPr lang="en-US" smtClean="0"/>
              <a:t>Point locations on path → Numbers</a:t>
            </a:r>
          </a:p>
          <a:p>
            <a:pPr lvl="1" eaLnBrk="1" hangingPunct="1"/>
            <a:r>
              <a:rPr lang="en-US" smtClean="0"/>
              <a:t>The beginning of the path (origin) → Zero</a:t>
            </a:r>
          </a:p>
          <a:p>
            <a:pPr lvl="1" eaLnBrk="1" hangingPunct="1"/>
            <a:r>
              <a:rPr lang="en-US" smtClean="0"/>
              <a:t>Distance from origin → Size of number</a:t>
            </a:r>
          </a:p>
          <a:p>
            <a:pPr lvl="1" eaLnBrk="1" hangingPunct="1"/>
            <a:r>
              <a:rPr lang="en-US" smtClean="0"/>
              <a:t>Further from the origin → Greater</a:t>
            </a:r>
          </a:p>
          <a:p>
            <a:pPr lvl="1" eaLnBrk="1" hangingPunct="1"/>
            <a:r>
              <a:rPr lang="en-US" smtClean="0"/>
              <a:t>Closer to the origin → Less</a:t>
            </a:r>
          </a:p>
          <a:p>
            <a:pPr lvl="1" eaLnBrk="1" hangingPunct="1"/>
            <a:r>
              <a:rPr lang="en-US" smtClean="0"/>
              <a:t>Moving along the path → Arithmetic operations</a:t>
            </a:r>
          </a:p>
          <a:p>
            <a:pPr lvl="1" eaLnBrk="1" hangingPunct="1"/>
            <a:r>
              <a:rPr lang="en-US" smtClean="0"/>
              <a:t>A point location → Result of an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Metaphorical Meaning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8"/>
            <a:ext cx="8229600" cy="1020762"/>
          </a:xfrm>
        </p:spPr>
        <p:txBody>
          <a:bodyPr/>
          <a:lstStyle/>
          <a:p>
            <a:pPr eaLnBrk="1" hangingPunct="1"/>
            <a:r>
              <a:rPr lang="en-US" smtClean="0"/>
              <a:t>We can derive from the Grounding Metaphors all of the varied meanings of One and Zero: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124200"/>
            <a:ext cx="4114800" cy="3124200"/>
          </a:xfrm>
        </p:spPr>
        <p:txBody>
          <a:bodyPr/>
          <a:lstStyle/>
          <a:p>
            <a:pPr eaLnBrk="1" hangingPunct="1"/>
            <a:r>
              <a:rPr lang="en-US" smtClean="0"/>
              <a:t>One</a:t>
            </a:r>
          </a:p>
          <a:p>
            <a:pPr lvl="1" eaLnBrk="1" hangingPunct="1"/>
            <a:r>
              <a:rPr lang="en-US" smtClean="0"/>
              <a:t>Collection: individuality, separateness</a:t>
            </a:r>
          </a:p>
          <a:p>
            <a:pPr lvl="1" eaLnBrk="1" hangingPunct="1"/>
            <a:r>
              <a:rPr lang="en-US" smtClean="0"/>
              <a:t>Construction: wholeness, unity, integrity</a:t>
            </a:r>
          </a:p>
          <a:p>
            <a:pPr lvl="1" eaLnBrk="1" hangingPunct="1"/>
            <a:r>
              <a:rPr lang="en-US" smtClean="0"/>
              <a:t>Measuring: standard</a:t>
            </a:r>
          </a:p>
          <a:p>
            <a:pPr lvl="1" eaLnBrk="1" hangingPunct="1"/>
            <a:r>
              <a:rPr lang="en-US" smtClean="0"/>
              <a:t>Motion: beginning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57200" y="31242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Footlight MT Light" panose="0204060206030A020304" pitchFamily="18" charset="0"/>
              </a:rPr>
              <a:t>Zero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Footlight MT Light" panose="0204060206030A020304" pitchFamily="18" charset="0"/>
              </a:rPr>
              <a:t>Collection: emptiness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Footlight MT Light" panose="0204060206030A020304" pitchFamily="18" charset="0"/>
              </a:rPr>
              <a:t>Construction: nothing, absense, destruction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Footlight MT Light" panose="0204060206030A020304" pitchFamily="18" charset="0"/>
              </a:rPr>
              <a:t>Measuring: ultimate smallness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Footlight MT Light" panose="0204060206030A020304" pitchFamily="18" charset="0"/>
              </a:rPr>
              <a:t>Motion: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2" grpId="0" build="p"/>
      <p:bldP spid="757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and Zero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small step for a man, one great step for mankind.</a:t>
            </a:r>
          </a:p>
          <a:p>
            <a:pPr eaLnBrk="1" hangingPunct="1"/>
            <a:r>
              <a:rPr lang="en-US" smtClean="0"/>
              <a:t>E pluribus unum (From many, one)</a:t>
            </a:r>
          </a:p>
          <a:p>
            <a:pPr eaLnBrk="1" hangingPunct="1"/>
            <a:r>
              <a:rPr lang="en-US" smtClean="0"/>
              <a:t>They danced as one.</a:t>
            </a:r>
          </a:p>
          <a:p>
            <a:pPr eaLnBrk="1" hangingPunct="1"/>
            <a:r>
              <a:rPr lang="en-US" smtClean="0"/>
              <a:t>That new quarterback is a big zero.</a:t>
            </a:r>
          </a:p>
          <a:p>
            <a:pPr eaLnBrk="1" hangingPunct="1"/>
            <a:r>
              <a:rPr lang="en-US" smtClean="0"/>
              <a:t>This nullifies all that we’ve done.</a:t>
            </a:r>
          </a:p>
          <a:p>
            <a:pPr eaLnBrk="1" hangingPunct="1"/>
            <a:r>
              <a:rPr lang="en-US" smtClean="0"/>
              <a:t>I started with zero, and made it to the top.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Natural Numbers are Sets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Multiplication by -1 is Rotation by 180°.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One-to-one correspondance is Equality.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space is a set of points.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Functions are ordered pairs of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Continuity for a line is numerical gaplessness.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Continuity for a function is preservation of closeness.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mathematical objects exist?</a:t>
            </a:r>
          </a:p>
          <a:p>
            <a:pPr eaLnBrk="1" hangingPunct="1"/>
            <a:r>
              <a:rPr lang="en-US" smtClean="0"/>
              <a:t>How can we know mathematics?</a:t>
            </a:r>
          </a:p>
          <a:p>
            <a:pPr eaLnBrk="1" hangingPunct="1"/>
            <a:r>
              <a:rPr lang="en-US" smtClean="0"/>
              <a:t>Why is mathematics so effective at explaining the world?</a:t>
            </a:r>
          </a:p>
          <a:p>
            <a:pPr eaLnBrk="1" hangingPunct="1"/>
            <a:r>
              <a:rPr lang="en-US" smtClean="0"/>
              <a:t>What is mathematical truth?</a:t>
            </a:r>
          </a:p>
          <a:p>
            <a:pPr eaLnBrk="1" hangingPunct="1"/>
            <a:r>
              <a:rPr lang="en-US" smtClean="0"/>
              <a:t>Is mathematics objective/universal?</a:t>
            </a:r>
          </a:p>
          <a:p>
            <a:pPr eaLnBrk="1" hangingPunct="1"/>
            <a:r>
              <a:rPr lang="en-US" smtClean="0"/>
              <a:t>What do mathematical statements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Brief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Pre-19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 eaLnBrk="1" hangingPunct="1"/>
            <a:r>
              <a:rPr lang="en-US" sz="2400" smtClean="0"/>
              <a:t>Pythagoreans</a:t>
            </a:r>
          </a:p>
          <a:p>
            <a:pPr lvl="1" eaLnBrk="1" hangingPunct="1"/>
            <a:r>
              <a:rPr lang="en-US" sz="2400" smtClean="0"/>
              <a:t>Platonism</a:t>
            </a:r>
          </a:p>
          <a:p>
            <a:pPr lvl="1" eaLnBrk="1" hangingPunct="1"/>
            <a:r>
              <a:rPr lang="en-US" sz="2400" smtClean="0"/>
              <a:t>Mathematical Realism (qua natural philosophy)</a:t>
            </a:r>
          </a:p>
          <a:p>
            <a:pPr eaLnBrk="1" hangingPunct="1"/>
            <a:r>
              <a:rPr lang="en-US" sz="2800" smtClean="0"/>
              <a:t>Crisis (1829 – 1931)</a:t>
            </a:r>
          </a:p>
          <a:p>
            <a:pPr lvl="1" eaLnBrk="1" hangingPunct="1"/>
            <a:r>
              <a:rPr lang="en-US" sz="2400" smtClean="0"/>
              <a:t>Euclid’s Geometry</a:t>
            </a:r>
          </a:p>
          <a:p>
            <a:pPr lvl="1" eaLnBrk="1" hangingPunct="1"/>
            <a:r>
              <a:rPr lang="en-US" sz="2400" smtClean="0"/>
              <a:t>Cantor’s Naïve Set Theory</a:t>
            </a:r>
          </a:p>
          <a:p>
            <a:pPr lvl="1" eaLnBrk="1" hangingPunct="1"/>
            <a:r>
              <a:rPr lang="en-US" sz="2400" smtClean="0"/>
              <a:t>Russell’s Paradox</a:t>
            </a:r>
          </a:p>
          <a:p>
            <a:pPr lvl="1" eaLnBrk="1" hangingPunct="1"/>
            <a:r>
              <a:rPr lang="en-US" sz="2400" smtClean="0"/>
              <a:t>Gödel’s Incompleteness Theorems</a:t>
            </a:r>
          </a:p>
        </p:txBody>
      </p:sp>
      <p:pic>
        <p:nvPicPr>
          <p:cNvPr id="17412" name="Picture 4" descr="bert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1098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35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1057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3668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Foundationalism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An attempt to answer questions emerging from the crisis: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 mathematical objects exist?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 can we know mathematics?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Why is mathematics so effective at explaining the world?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is mathematical truth?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Is mathematics objective/universal?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do mathematical statements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Foundationalism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229600" cy="42973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folHlink"/>
                </a:solidFill>
              </a:rPr>
              <a:t>Formalism</a:t>
            </a:r>
            <a:r>
              <a:rPr lang="en-US" sz="2800" smtClean="0"/>
              <a:t> (Hilbert)</a:t>
            </a:r>
          </a:p>
          <a:p>
            <a:pPr lvl="1" eaLnBrk="1" hangingPunct="1"/>
            <a:r>
              <a:rPr lang="en-US" sz="2400" smtClean="0"/>
              <a:t>Manipulation of symbols (playing a game)</a:t>
            </a:r>
          </a:p>
          <a:p>
            <a:pPr lvl="1" eaLnBrk="1" hangingPunct="1"/>
            <a:r>
              <a:rPr lang="en-US" sz="2400" smtClean="0"/>
              <a:t>Mathematics isn’t “about” anything</a:t>
            </a:r>
          </a:p>
          <a:p>
            <a:pPr eaLnBrk="1" hangingPunct="1"/>
            <a:r>
              <a:rPr lang="en-US" sz="2800" smtClean="0">
                <a:solidFill>
                  <a:schemeClr val="bg2"/>
                </a:solidFill>
              </a:rPr>
              <a:t>Logicism</a:t>
            </a:r>
            <a:r>
              <a:rPr lang="en-US" sz="2800" smtClean="0"/>
              <a:t> (Frege)</a:t>
            </a:r>
          </a:p>
          <a:p>
            <a:pPr lvl="1" eaLnBrk="1" hangingPunct="1"/>
            <a:r>
              <a:rPr lang="en-US" sz="2400" smtClean="0"/>
              <a:t>Mathematics is a branch of logic</a:t>
            </a:r>
          </a:p>
          <a:p>
            <a:pPr lvl="1" eaLnBrk="1" hangingPunct="1"/>
            <a:r>
              <a:rPr lang="en-US" sz="2400" smtClean="0"/>
              <a:t>Mathematical statements are logical truth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Intuitionism</a:t>
            </a:r>
            <a:r>
              <a:rPr lang="en-US" sz="2800" smtClean="0"/>
              <a:t> (Brouwer)</a:t>
            </a:r>
          </a:p>
          <a:p>
            <a:pPr lvl="1" eaLnBrk="1" hangingPunct="1"/>
            <a:r>
              <a:rPr lang="en-US" sz="2400" smtClean="0"/>
              <a:t>Mathematics is constructed in the mind</a:t>
            </a:r>
          </a:p>
          <a:p>
            <a:pPr lvl="1" eaLnBrk="1" hangingPunct="1"/>
            <a:r>
              <a:rPr lang="en-US" sz="2400" smtClean="0"/>
              <a:t>Limited to finite quantities and constructed entities</a:t>
            </a:r>
          </a:p>
        </p:txBody>
      </p:sp>
      <p:pic>
        <p:nvPicPr>
          <p:cNvPr id="47108" name="Picture 4" descr="Hilbert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962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017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Brou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65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Wolfram Research, Inc.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Used with permission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Beyond Foundations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229600" cy="42973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Foundationalism faltered because it assumed that deduction and logic “go all the way down.”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folHlink"/>
                </a:solidFill>
                <a:ea typeface="+mn-ea"/>
                <a:cs typeface="+mn-cs"/>
              </a:rPr>
              <a:t>Turtles</a:t>
            </a:r>
            <a:endParaRPr lang="en-US" dirty="0" smtClean="0">
              <a:solidFill>
                <a:schemeClr val="folHlink"/>
              </a:solidFill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92D050"/>
                </a:solidFill>
              </a:rPr>
              <a:t>Internal foundations undermined by Gödel</a:t>
            </a:r>
          </a:p>
          <a:p>
            <a:pPr eaLnBrk="1" hangingPunct="1">
              <a:defRPr/>
            </a:pPr>
            <a:r>
              <a:rPr lang="en-US" sz="2800" dirty="0" smtClean="0"/>
              <a:t>So where are the foundations?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2"/>
                </a:solidFill>
                <a:ea typeface="+mn-ea"/>
                <a:cs typeface="+mn-cs"/>
              </a:rPr>
              <a:t>Platonism</a:t>
            </a:r>
            <a:r>
              <a:rPr lang="en-US" sz="1600" dirty="0" smtClean="0"/>
              <a:t> </a:t>
            </a:r>
            <a:r>
              <a:rPr lang="en-US" sz="2000" dirty="0" smtClean="0"/>
              <a:t>(absolute, non-material, transcendent, ideal, archetypal, mystical)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hlink"/>
                </a:solidFill>
                <a:ea typeface="+mn-ea"/>
                <a:cs typeface="+mn-cs"/>
              </a:rPr>
              <a:t>Social Constructivism </a:t>
            </a:r>
            <a:r>
              <a:rPr lang="en-US" sz="2000" dirty="0" smtClean="0"/>
              <a:t>(fallible, humanistic, democratic, constructed, linguistic, conventional)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2"/>
                </a:solidFill>
                <a:ea typeface="+mn-ea"/>
                <a:cs typeface="+mn-cs"/>
              </a:rPr>
              <a:t>Embodied Metaphor </a:t>
            </a:r>
            <a:r>
              <a:rPr lang="en-US" sz="2000" dirty="0" smtClean="0"/>
              <a:t>(neither arbitrary nor absolute, grounded in cognitive 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Cognitive Science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/>
              <a:t>The inter-disciplinary field devoted to understanding the mind.</a:t>
            </a:r>
          </a:p>
          <a:p>
            <a:pPr eaLnBrk="1" hangingPunct="1"/>
            <a:r>
              <a:rPr lang="en-US" smtClean="0"/>
              <a:t>It lies at the intersection of five disciplines: </a:t>
            </a:r>
            <a:r>
              <a:rPr lang="en-US" smtClean="0">
                <a:solidFill>
                  <a:schemeClr val="hlink"/>
                </a:solidFill>
              </a:rPr>
              <a:t>Philosophy</a:t>
            </a:r>
            <a:r>
              <a:rPr lang="en-US" smtClean="0"/>
              <a:t>, </a:t>
            </a:r>
            <a:r>
              <a:rPr lang="en-US" smtClean="0">
                <a:solidFill>
                  <a:schemeClr val="folHlink"/>
                </a:solidFill>
              </a:rPr>
              <a:t>Linguistics</a:t>
            </a:r>
            <a:r>
              <a:rPr lang="en-US" smtClean="0"/>
              <a:t>, </a:t>
            </a:r>
            <a:r>
              <a:rPr lang="en-US" smtClean="0">
                <a:solidFill>
                  <a:srgbClr val="9E0000"/>
                </a:solidFill>
              </a:rPr>
              <a:t>Psychology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Neuroscience</a:t>
            </a:r>
            <a:r>
              <a:rPr lang="en-US" smtClean="0"/>
              <a:t>, and </a:t>
            </a:r>
            <a:r>
              <a:rPr lang="en-US" smtClean="0">
                <a:solidFill>
                  <a:schemeClr val="bg2"/>
                </a:solidFill>
              </a:rPr>
              <a:t>Computer Science</a:t>
            </a:r>
          </a:p>
          <a:p>
            <a:pPr eaLnBrk="1" hangingPunct="1"/>
            <a:r>
              <a:rPr lang="en-US" smtClean="0"/>
              <a:t>Also related to: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Anthropology		Physics		Evolutionary Biology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Statistics			Genetics 	Mathematics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Artificial Intelligence	Medicine	Dynamical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George Lakoff</a:t>
            </a:r>
          </a:p>
        </p:txBody>
      </p:sp>
      <p:pic>
        <p:nvPicPr>
          <p:cNvPr id="49156" name="Picture 4" descr="MetaphorsWeLive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743200"/>
            <a:ext cx="22463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WomenFireAndDangerous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752600"/>
            <a:ext cx="272256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487488" y="2362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1980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059238" y="56530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1987</a:t>
            </a:r>
          </a:p>
        </p:txBody>
      </p:sp>
      <p:pic>
        <p:nvPicPr>
          <p:cNvPr id="49160" name="Picture 8" descr="MoralPoli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9700"/>
            <a:ext cx="23510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629400" y="2286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1996</a:t>
            </a:r>
          </a:p>
        </p:txBody>
      </p:sp>
      <p:pic>
        <p:nvPicPr>
          <p:cNvPr id="45066" name="Picture 11" descr="lakoff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0"/>
            <a:ext cx="1044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 flipH="1" flipV="1">
            <a:off x="2590800" y="1371600"/>
            <a:ext cx="5791200" cy="3581400"/>
          </a:xfrm>
          <a:prstGeom prst="cloudCallout">
            <a:avLst>
              <a:gd name="adj1" fmla="val -46000"/>
              <a:gd name="adj2" fmla="val 54653"/>
            </a:avLst>
          </a:prstGeom>
          <a:solidFill>
            <a:schemeClr val="bg1">
              <a:alpha val="89803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accent2"/>
                </a:solidFill>
                <a:latin typeface="Papyrus" panose="03070502060502030205" pitchFamily="66" charset="0"/>
              </a:rPr>
              <a:t>“A large number of the most basic, as well as the most sophisticated, mathematical ideas are metaphorical in nature.”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161" grpId="0"/>
      <p:bldP spid="49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400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Design Graphics © Sándor Kabai.</a:t>
            </a:r>
          </a:p>
          <a:p>
            <a:pPr eaLnBrk="1" hangingPunct="1"/>
            <a:endParaRPr lang="en-US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Major Findings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The mind is inherently embodied.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Descartes was wrong (no dualism)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computer analogy is wrong.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Thought is mostly unconscious.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Descartes is wrong again (no Cartesian theatre).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Abstract thoughts are largely metaphorical.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anose="02020603050405020304" pitchFamily="18" charset="0"/>
              </a:rPr>
              <a:t>The essence of metaphor is describing, understanding, or experiencing one thing in terms of another</a:t>
            </a:r>
            <a:endParaRPr lang="en-US" i="1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pyrus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Papyrus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Papyrus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1702</Words>
  <Application>Microsoft Office PowerPoint</Application>
  <PresentationFormat>On-screen Show (4:3)</PresentationFormat>
  <Paragraphs>326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Freefrm721 BT</vt:lpstr>
      <vt:lpstr>Papyrus</vt:lpstr>
      <vt:lpstr>Wingdings</vt:lpstr>
      <vt:lpstr>Times New Roman</vt:lpstr>
      <vt:lpstr>Arial</vt:lpstr>
      <vt:lpstr>Footlight MT Light</vt:lpstr>
      <vt:lpstr>Default Design</vt:lpstr>
      <vt:lpstr>1_Default Design</vt:lpstr>
      <vt:lpstr>2_Default Design</vt:lpstr>
      <vt:lpstr>An Embodied Philosophy of Mind</vt:lpstr>
      <vt:lpstr>Background</vt:lpstr>
      <vt:lpstr>Brief History</vt:lpstr>
      <vt:lpstr>Foundationalism</vt:lpstr>
      <vt:lpstr>Foundationalism</vt:lpstr>
      <vt:lpstr>Beyond Foundations</vt:lpstr>
      <vt:lpstr>Cognitive Science</vt:lpstr>
      <vt:lpstr>George Lakoff</vt:lpstr>
      <vt:lpstr>Three Major Findings</vt:lpstr>
      <vt:lpstr>So What?</vt:lpstr>
      <vt:lpstr>Basic Ideas</vt:lpstr>
      <vt:lpstr>Primary Metaphors</vt:lpstr>
      <vt:lpstr>Complex Metaphors</vt:lpstr>
      <vt:lpstr>Journey → Purpose</vt:lpstr>
      <vt:lpstr>Complex Metaphors</vt:lpstr>
      <vt:lpstr>Journey → Love</vt:lpstr>
      <vt:lpstr>More Examples</vt:lpstr>
      <vt:lpstr>Mathematical Origins</vt:lpstr>
      <vt:lpstr>Innate Mathematics</vt:lpstr>
      <vt:lpstr>Image Schemas</vt:lpstr>
      <vt:lpstr>Conceptual Metaphors</vt:lpstr>
      <vt:lpstr>4Gs: Object Collection</vt:lpstr>
      <vt:lpstr>4Gs: Object Construction </vt:lpstr>
      <vt:lpstr>4Gs: Measuring Stick</vt:lpstr>
      <vt:lpstr>4Gs: Motion</vt:lpstr>
      <vt:lpstr>Metaphorical Meaning</vt:lpstr>
      <vt:lpstr>One and Zero</vt:lpstr>
      <vt:lpstr>More Examples</vt:lpstr>
      <vt:lpstr>Conclusions</vt:lpstr>
    </vt:vector>
  </TitlesOfParts>
  <Company>Otterbein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Otterbein User</dc:creator>
  <cp:lastModifiedBy>dstucki</cp:lastModifiedBy>
  <cp:revision>39</cp:revision>
  <dcterms:created xsi:type="dcterms:W3CDTF">2006-03-28T21:24:52Z</dcterms:created>
  <dcterms:modified xsi:type="dcterms:W3CDTF">2015-02-06T05:25:57Z</dcterms:modified>
</cp:coreProperties>
</file>