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handoutMasterIdLst>
    <p:handoutMasterId r:id="rId15"/>
  </p:handoutMasterIdLst>
  <p:sldIdLst>
    <p:sldId id="264" r:id="rId3"/>
    <p:sldId id="265" r:id="rId4"/>
    <p:sldId id="267" r:id="rId5"/>
    <p:sldId id="274" r:id="rId6"/>
    <p:sldId id="271" r:id="rId7"/>
    <p:sldId id="275" r:id="rId8"/>
    <p:sldId id="262" r:id="rId9"/>
    <p:sldId id="277" r:id="rId10"/>
    <p:sldId id="263" r:id="rId11"/>
    <p:sldId id="278" r:id="rId12"/>
    <p:sldId id="279" r:id="rId13"/>
  </p:sldIdLst>
  <p:sldSz cx="12192000" cy="6858000"/>
  <p:notesSz cx="7010400" cy="9296400"/>
  <p:embeddedFontLst>
    <p:embeddedFont>
      <p:font typeface="Adelon-Light" panose="00000300000000000000" pitchFamily="2" charset="0"/>
      <p:regular r:id="rId16"/>
    </p:embeddedFont>
    <p:embeddedFont>
      <p:font typeface="Bookman Old Style" panose="02050604050505020204" pitchFamily="18" charset="0"/>
      <p:regular r:id="rId17"/>
      <p:bold r:id="rId18"/>
      <p:italic r:id="rId19"/>
      <p:boldItalic r:id="rId20"/>
    </p:embeddedFont>
    <p:embeddedFont>
      <p:font typeface="Cambria Math" panose="02040503050406030204" pitchFamily="18" charset="0"/>
      <p:regular r:id="rId21"/>
    </p:embeddedFont>
    <p:embeddedFont>
      <p:font typeface="Constantia" panose="02030602050306030303" pitchFamily="18" charset="0"/>
      <p:regular r:id="rId22"/>
      <p:bold r:id="rId23"/>
      <p:italic r:id="rId24"/>
      <p:boldItalic r:id="rId25"/>
    </p:embeddedFont>
    <p:embeddedFont>
      <p:font typeface="Papyrus" panose="03070502060502030205" pitchFamily="66" charset="0"/>
      <p:regular r:id="rId26"/>
    </p:embeddedFont>
    <p:embeddedFont>
      <p:font typeface="Rockwell" panose="02060603020205020403" pitchFamily="18"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00"/>
    <a:srgbClr val="800000"/>
    <a:srgbClr val="F3DAB6"/>
    <a:srgbClr val="D7B5A9"/>
    <a:srgbClr val="E0BC6C"/>
    <a:srgbClr val="000099"/>
    <a:srgbClr val="5C0000"/>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3303" autoAdjust="0"/>
  </p:normalViewPr>
  <p:slideViewPr>
    <p:cSldViewPr>
      <p:cViewPr varScale="1">
        <p:scale>
          <a:sx n="109" d="100"/>
          <a:sy n="109" d="100"/>
        </p:scale>
        <p:origin x="534"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2867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867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2867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71DF97B-4572-49FD-914C-0D661ACCFE1B}" type="slidenum">
              <a:rPr lang="en-US"/>
              <a:pPr>
                <a:defRPr/>
              </a:pPr>
              <a:t>‹#›</a:t>
            </a:fld>
            <a:endParaRPr lang="en-US"/>
          </a:p>
        </p:txBody>
      </p:sp>
    </p:spTree>
    <p:extLst>
      <p:ext uri="{BB962C8B-B14F-4D97-AF65-F5344CB8AC3E}">
        <p14:creationId xmlns:p14="http://schemas.microsoft.com/office/powerpoint/2010/main" val="1945081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433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434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64F2590-61BF-48F2-9550-AE904F42B8C2}" type="slidenum">
              <a:rPr lang="en-US"/>
              <a:pPr>
                <a:defRPr/>
              </a:pPr>
              <a:t>‹#›</a:t>
            </a:fld>
            <a:endParaRPr lang="en-US"/>
          </a:p>
        </p:txBody>
      </p:sp>
    </p:spTree>
    <p:extLst>
      <p:ext uri="{BB962C8B-B14F-4D97-AF65-F5344CB8AC3E}">
        <p14:creationId xmlns:p14="http://schemas.microsoft.com/office/powerpoint/2010/main" val="1030950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60D78-FC78-4486-ABDC-955529CF2B9F}" type="slidenum">
              <a:rPr lang="en-US"/>
              <a:pPr>
                <a:defRPr/>
              </a:pPr>
              <a:t>‹#›</a:t>
            </a:fld>
            <a:endParaRPr lang="en-US"/>
          </a:p>
        </p:txBody>
      </p:sp>
    </p:spTree>
    <p:extLst>
      <p:ext uri="{BB962C8B-B14F-4D97-AF65-F5344CB8AC3E}">
        <p14:creationId xmlns:p14="http://schemas.microsoft.com/office/powerpoint/2010/main" val="2217875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1AEB1B-4247-4A10-93E0-2057B12375D7}" type="slidenum">
              <a:rPr lang="en-US"/>
              <a:pPr>
                <a:defRPr/>
              </a:pPr>
              <a:t>‹#›</a:t>
            </a:fld>
            <a:endParaRPr lang="en-US"/>
          </a:p>
        </p:txBody>
      </p:sp>
    </p:spTree>
    <p:extLst>
      <p:ext uri="{BB962C8B-B14F-4D97-AF65-F5344CB8AC3E}">
        <p14:creationId xmlns:p14="http://schemas.microsoft.com/office/powerpoint/2010/main" val="377359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BDC0EB-24F7-4F78-9990-ABE88DFCEB23}" type="slidenum">
              <a:rPr lang="en-US"/>
              <a:pPr>
                <a:defRPr/>
              </a:pPr>
              <a:t>‹#›</a:t>
            </a:fld>
            <a:endParaRPr lang="en-US"/>
          </a:p>
        </p:txBody>
      </p:sp>
    </p:spTree>
    <p:extLst>
      <p:ext uri="{BB962C8B-B14F-4D97-AF65-F5344CB8AC3E}">
        <p14:creationId xmlns:p14="http://schemas.microsoft.com/office/powerpoint/2010/main" val="392932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8" name="Text Box 8"/>
          <p:cNvSpPr txBox="1">
            <a:spLocks noChangeArrowheads="1"/>
          </p:cNvSpPr>
          <p:nvPr userDrawn="1"/>
        </p:nvSpPr>
        <p:spPr bwMode="auto">
          <a:xfrm>
            <a:off x="1" y="-74613"/>
            <a:ext cx="12187767"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r>
              <a:rPr lang="en-US" sz="2400">
                <a:solidFill>
                  <a:srgbClr val="C0C0C0"/>
                </a:solidFill>
              </a:rPr>
              <a:t>3.14</a:t>
            </a:r>
            <a:r>
              <a:rPr lang="en-US" sz="1200">
                <a:solidFill>
                  <a:srgbClr val="C0C0C0"/>
                </a:solidFill>
              </a:rPr>
              <a:t>159265358979</a:t>
            </a:r>
            <a:r>
              <a:rPr lang="en-US" sz="700">
                <a:solidFill>
                  <a:srgbClr val="C0C0C0"/>
                </a:solidFill>
              </a:rPr>
              <a:t>323846264338327950288419716939937510582097494459230781640628620899862803482534211706798214808651328230664709384460955058223172535940812848111745028410270193852110555964462294895493038196442881097566593344612847564823378678316527120190914564856692346034861045432664821339360726024914127372458700660631558817488152092096282925409171536436789259036001133053054882046652138414695194151160943305727036575959195309218611738193261179310511854807446237996274956735188575272489122793818301194912983367336244065664308602139494639522473719070217986094370277053921717629317675238467481846766940513200056812714526356082778577134275778960917363717872146844090122495343014654958537105079227968925892354201995611212902196086403441815981362977477130996051870721134999999837297804995105973173281609631859502445945534690830264252230825334468503526193118817101000313783875288658753320838142061717766914730359825349042875546873115956286388235378759375195778185778053217122680661300192787661119590921642019893809525720106548586327886593615338182796823030195203530185296899577362259941389124972177528347913151557485724245415069595082953311686172785588907509838175463746493931925506040092770167113900984882401285836160356370766010471018194295559619894676783744944825537977472684710404753464620804668425906949129331367702898915210475216205696602405803815019351125338243003558764024749647326391419927260426992279678235478163600934172164121992458631503028618297455570674983850549458858692699569092721079750930295532116534498720275596023648066549911988183479775356636980742654252786255181841757467289097777279380008164706001614524919217321721477235014144197356854816136115735255213347574184946843852332390739414333454776241686251898356948556209921922218427255025425688767179049460165346680498862723279178608578438382796797668145410095388378636095068006422512520511739298489608412848862694560424196528502221066118630674427862203919494504712371378696095636437191728746776465757396241389086583264599581339047802759009946576407895126946839835259570982582262052248940772671947826848260147699090264013639443745530506820349625245174939965143142980919065925093722169646151570985838741059788595977297549893016175392846813826868386894277415599185592524595395943104997252468084598727364469584865383673622262609912460805124388439045124413654976278079771569143599770012961608944169486855584840635342207222582848864815845602850601684273945226746767889525213852254995466672782398645659611635488623057745649803559363456817432411251507606947945109659609402522887971089314566913686722874894056010150330861792868092087476091782493858900971490967598526136554978189312978482168299894872265880485756401427047755513237964145152374623436454285844479526586782105114135473573952311342716610213596953623144295248493718711014576540359027993440374200731057853906219838744780847848968332144571386875194350643021845319104848100537061468067491927819119793995206141966342875444064374512371819217999839101591956181467514269123974894090718649423196156794520809514655022523160388193014209376213785595663893778708303906979207734672218256259966150142150306803844773454920260541466592520149744285073251866600213243408819071048633173464965145390579626856100550810665879699816357473638405257145910289706414011097120628043903975951567715770042033786993600723055876317635942187312514712053292819182618612586732157919841484882916447060957527069572209175671167229109816909152801735067127485832228718352093539657251210835791513698820914442100675103346711031412671113699086585163983150197016515116851714376576183515565088490998985998238734552833163550764791853589322618548963213293308985706420467525907091548141654985946163718027098199430992448895757128289059232332609729971208443357326548938239119325974636673058360414281388303203824903758985243744170291327656180937734440307074692112019130203303801976211011004492932151608424448596376698389522868478312355265821314495768572624334418930396864262434107732269780280731891544110104468232527162010526522721116603966655730925471105578537634668206531098965269186205647693125705863566201855810072936065987648611791045334885034611365768675324944166803962657978771855608455296541266540853061434443185867697514566140680070023787765913440171274947042056223053899456131407112700040785473326993908145466464588079727082668306343285878569830523580893306575740679545716377525420211495576158140025012622859413021647155097925923099079654737612551765675135751782966645477917450112996148903046399471329621073404375189573596145890193897131117904297828564750320319869151402870808599048010941214722131794764777262241425485454033215718530614228813758504306332175182979866223717215916077166925474873898665494945011465406284336639379003976926567214638530673609657120918076383271664162748888007869256029022847210403172118608204190004229661711963779213375751149595015660496318629472654736425230817703675159067350235072835405670403867435136222247715891504953098444893330963408780769325993978054193414473774418426312986080998886874132604721569516239658645730216315981931951673538129741677294786724229246543668009806769282382806899640048243540370141631496589794092432378969070697794223625082216889573837986230015937764716512289357860158816175578297352334460428151262720373431465319777741603199066554187639792933441952154134189948544473456738316249934191318148092777710386387734317720754565453220777092120190516609628049092636019759882816133231666365286193266863360627356763035447762803504507772355471058595487027908143562401451718062464362679456127531813407833033625423278394497538243720583531147711992606381334677687969597030983391307710987040859133746414428227726346594704745878477872019277152807317679077071572134447306057007334924369311383504931631284042512192565179806941135280131470130478164378851852909285452011658393419656213491434159562586586557055269049652098580338507224264829397285847831630577775606888764462482468579260395352773480304802900587607582510474709164396136267604492562742042083208566119062545433721315359584506877246029016187667952406163425225771954291629919306455377991403734043287526288896399587947572917464263574552540790914513571113694109119393251910760208252026187985318877058429725916778131496990090192116971737278476847268608490033770242429165130050051683233643503895170298939223345172201381280696501178440874519601212285993716231301711444846409038906449544400619869075485160263275052983491874078668088183385102283345085048608250393021332197155184306354550076682829493041377655279397517546139539846833936383047461199665385815384205685338621867252334028308711232827892125077126294632295639898989358211674562701021835646220134967151881909730381198004973407239610368540664319395097901906996395524530054505806855019567302292191393391856803449039820595510022635353619204199474553859381023439554495977837790237421617271117236434354394782218185286240851400666044332588856986705431547069657474585503323233421073015459405165537906866273337995851156257843229882737231989875714159578111963583300594087306812160287649628674460477464915995054973742562690104903778198683593814657412680492564879855614537234786733039046883834363465537949864192705638729317487233208376011230299113679386270894387993620162951541337142489283072201269014754668476535761647737946752004907571555278196536213239264061601363581559074220202031872776052772190055614842555187925303435139844253223415762336106425063904975008656271095359194658975141310348227693062474353632569160781547818115284366795706110861533150445212747392454494542368288606134084148637767009612071512491404302725386076482363414334623518975766452164137679690314950191085759844239198629164219399490723623464684411739403265918404437805133389452574239950829659122850855582157250310712570126683024029295252201187267675622041542051618416348475651699981161410100299607838690929160302884002691041407928862150784245167090870006992821206604183718065355672525325675328612910424877618258297651579598470356222629348600341587229805349896502262917487882027342092222453398562647669149055628425039127577102840279980663658254889264880254566101729670266407655904290994568150652653053718294127033693137851786090407086671149655834343476933857817113864558736781230145876871266034891390956200993936103102916161528813843790990423174733639480457593149314052976347574811935670911013775172100803155902485309066920376719220332290943346768514221447737939375170344366199104033751117354719185504644902636551281622882446257591633303910722538374218214088350865739177150968288747826569959957449066175834413752239709683408005355984917541738188399944697486762655165827658483588453142775687900290951702835297163445621296404352311760066510124120065975585127617858382920419748442360800719304576189323492292796501987518721272675079812554709589045563579212210333466974992356302549478024901141952123828153091140790738602515227429958180724716259166854513331239480494707911915326734302824418604142636395480004480026704962482017928964766975831832713142517029692348896276684403232609275249603579964692565049368183609003238092934595889706953653494060340216654437558900456328822505452556405644824651518754711962184439658253375438856909411303150952617937800297412076651479394259029896959469955657612186561967337862362561252163208628692221032748892186543648022967807057656151446320469279068212073883778142335628236089632080682224680122482611771858963814091839036736722208883215137556003727983940041529700287830766709444745601345564172543709069793961225714298946715435784687886144458123145935719849225284716050492212424701412147805734551050080190869960330276347870810817545011930714122339086639383395294257869050764310063835198343893415961318543475464955697810382930971646514384070070736041123735998434522516105070270562352660127648483084076118301305279320542746286540360367453286510570658748822569815793678976697422057505968344086973502014102067235850200724522563265134105592401902742162484391403599895353945909440704691209140938700126456001623742880210927645793106579229</a:t>
            </a:r>
          </a:p>
        </p:txBody>
      </p:sp>
      <p:sp>
        <p:nvSpPr>
          <p:cNvPr id="5122" name="Rectangle 2"/>
          <p:cNvSpPr>
            <a:spLocks noGrp="1" noChangeArrowheads="1"/>
          </p:cNvSpPr>
          <p:nvPr>
            <p:ph type="ctrTitle"/>
          </p:nvPr>
        </p:nvSpPr>
        <p:spPr>
          <a:xfrm>
            <a:off x="914400" y="990600"/>
            <a:ext cx="10363200" cy="1371600"/>
          </a:xfrm>
        </p:spPr>
        <p:txBody>
          <a:bodyPr/>
          <a:lstStyle>
            <a:lvl1pPr>
              <a:defRPr sz="4000"/>
            </a:lvl1pPr>
          </a:lstStyle>
          <a:p>
            <a:pPr lvl="0"/>
            <a:r>
              <a:rPr lang="en-US" noProof="0"/>
              <a:t>Click to edit Master title style</a:t>
            </a:r>
          </a:p>
        </p:txBody>
      </p:sp>
      <p:sp>
        <p:nvSpPr>
          <p:cNvPr id="5123" name="Rectangle 3"/>
          <p:cNvSpPr>
            <a:spLocks noGrp="1" noChangeArrowheads="1"/>
          </p:cNvSpPr>
          <p:nvPr>
            <p:ph type="subTitle" idx="1"/>
          </p:nvPr>
        </p:nvSpPr>
        <p:spPr>
          <a:xfrm>
            <a:off x="1930400" y="3429000"/>
            <a:ext cx="93472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124" name="Rectangle 4"/>
          <p:cNvSpPr>
            <a:spLocks noGrp="1" noChangeArrowheads="1"/>
          </p:cNvSpPr>
          <p:nvPr>
            <p:ph type="dt" sz="half" idx="2"/>
          </p:nvPr>
        </p:nvSpPr>
        <p:spPr>
          <a:xfrm>
            <a:off x="914400" y="6248400"/>
            <a:ext cx="2540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4165600" y="6248400"/>
            <a:ext cx="38608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8737600" y="6248400"/>
            <a:ext cx="2540000" cy="457200"/>
          </a:xfrm>
        </p:spPr>
        <p:txBody>
          <a:bodyPr/>
          <a:lstStyle>
            <a:lvl1pPr>
              <a:defRPr/>
            </a:lvl1pPr>
          </a:lstStyle>
          <a:p>
            <a:fld id="{57038DD7-B06C-4A84-A7D5-D0AAE556D35F}" type="slidenum">
              <a:rPr lang="en-US"/>
              <a:pPr/>
              <a:t>‹#›</a:t>
            </a:fld>
            <a:endParaRPr lang="en-US"/>
          </a:p>
        </p:txBody>
      </p:sp>
      <p:sp>
        <p:nvSpPr>
          <p:cNvPr id="5127" name="AutoShape 7"/>
          <p:cNvSpPr>
            <a:spLocks noChangeArrowheads="1"/>
          </p:cNvSpPr>
          <p:nvPr/>
        </p:nvSpPr>
        <p:spPr bwMode="auto">
          <a:xfrm>
            <a:off x="914400" y="2393950"/>
            <a:ext cx="103632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extLst>
      <p:ext uri="{BB962C8B-B14F-4D97-AF65-F5344CB8AC3E}">
        <p14:creationId xmlns:p14="http://schemas.microsoft.com/office/powerpoint/2010/main" val="44815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776FFE-F552-43F7-B115-E185B10A1263}" type="slidenum">
              <a:rPr lang="en-US"/>
              <a:pPr/>
              <a:t>‹#›</a:t>
            </a:fld>
            <a:endParaRPr lang="en-US"/>
          </a:p>
        </p:txBody>
      </p:sp>
    </p:spTree>
    <p:extLst>
      <p:ext uri="{BB962C8B-B14F-4D97-AF65-F5344CB8AC3E}">
        <p14:creationId xmlns:p14="http://schemas.microsoft.com/office/powerpoint/2010/main" val="3298308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981C4F-ABC6-49BE-AC9B-DAB0BC60E530}" type="slidenum">
              <a:rPr lang="en-US"/>
              <a:pPr/>
              <a:t>‹#›</a:t>
            </a:fld>
            <a:endParaRPr lang="en-US"/>
          </a:p>
        </p:txBody>
      </p:sp>
    </p:spTree>
    <p:extLst>
      <p:ext uri="{BB962C8B-B14F-4D97-AF65-F5344CB8AC3E}">
        <p14:creationId xmlns:p14="http://schemas.microsoft.com/office/powerpoint/2010/main" val="218888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3F2B35-E8AE-4FB3-B82E-6297928E7CA4}" type="slidenum">
              <a:rPr lang="en-US"/>
              <a:pPr/>
              <a:t>‹#›</a:t>
            </a:fld>
            <a:endParaRPr lang="en-US"/>
          </a:p>
        </p:txBody>
      </p:sp>
    </p:spTree>
    <p:extLst>
      <p:ext uri="{BB962C8B-B14F-4D97-AF65-F5344CB8AC3E}">
        <p14:creationId xmlns:p14="http://schemas.microsoft.com/office/powerpoint/2010/main" val="172594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C7B945-76F4-40EC-B9AB-67996E5A0879}" type="slidenum">
              <a:rPr lang="en-US"/>
              <a:pPr/>
              <a:t>‹#›</a:t>
            </a:fld>
            <a:endParaRPr lang="en-US"/>
          </a:p>
        </p:txBody>
      </p:sp>
    </p:spTree>
    <p:extLst>
      <p:ext uri="{BB962C8B-B14F-4D97-AF65-F5344CB8AC3E}">
        <p14:creationId xmlns:p14="http://schemas.microsoft.com/office/powerpoint/2010/main" val="194199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818B5D-D9F6-4E3B-B568-48E6D3177BA1}" type="slidenum">
              <a:rPr lang="en-US"/>
              <a:pPr/>
              <a:t>‹#›</a:t>
            </a:fld>
            <a:endParaRPr lang="en-US"/>
          </a:p>
        </p:txBody>
      </p:sp>
    </p:spTree>
    <p:extLst>
      <p:ext uri="{BB962C8B-B14F-4D97-AF65-F5344CB8AC3E}">
        <p14:creationId xmlns:p14="http://schemas.microsoft.com/office/powerpoint/2010/main" val="1096823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7CDAEEA-D127-4AE4-BBAF-8E1FF0AE35BB}" type="slidenum">
              <a:rPr lang="en-US"/>
              <a:pPr/>
              <a:t>‹#›</a:t>
            </a:fld>
            <a:endParaRPr lang="en-US"/>
          </a:p>
        </p:txBody>
      </p:sp>
    </p:spTree>
    <p:extLst>
      <p:ext uri="{BB962C8B-B14F-4D97-AF65-F5344CB8AC3E}">
        <p14:creationId xmlns:p14="http://schemas.microsoft.com/office/powerpoint/2010/main" val="188329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3AC05C-6723-45A0-9CA4-F2C012FDC5D6}" type="slidenum">
              <a:rPr lang="en-US"/>
              <a:pPr/>
              <a:t>‹#›</a:t>
            </a:fld>
            <a:endParaRPr lang="en-US"/>
          </a:p>
        </p:txBody>
      </p:sp>
    </p:spTree>
    <p:extLst>
      <p:ext uri="{BB962C8B-B14F-4D97-AF65-F5344CB8AC3E}">
        <p14:creationId xmlns:p14="http://schemas.microsoft.com/office/powerpoint/2010/main" val="359117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80B36F-E19E-468C-880A-CA6DFE311046}" type="slidenum">
              <a:rPr lang="en-US"/>
              <a:pPr>
                <a:defRPr/>
              </a:pPr>
              <a:t>‹#›</a:t>
            </a:fld>
            <a:endParaRPr lang="en-US"/>
          </a:p>
        </p:txBody>
      </p:sp>
    </p:spTree>
    <p:extLst>
      <p:ext uri="{BB962C8B-B14F-4D97-AF65-F5344CB8AC3E}">
        <p14:creationId xmlns:p14="http://schemas.microsoft.com/office/powerpoint/2010/main" val="4266136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98CFA1-7606-4BC6-B027-40383166344A}" type="slidenum">
              <a:rPr lang="en-US"/>
              <a:pPr/>
              <a:t>‹#›</a:t>
            </a:fld>
            <a:endParaRPr lang="en-US"/>
          </a:p>
        </p:txBody>
      </p:sp>
    </p:spTree>
    <p:extLst>
      <p:ext uri="{BB962C8B-B14F-4D97-AF65-F5344CB8AC3E}">
        <p14:creationId xmlns:p14="http://schemas.microsoft.com/office/powerpoint/2010/main" val="3356229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1D2A86-A625-4790-81C8-052B93D716AC}" type="slidenum">
              <a:rPr lang="en-US"/>
              <a:pPr/>
              <a:t>‹#›</a:t>
            </a:fld>
            <a:endParaRPr lang="en-US"/>
          </a:p>
        </p:txBody>
      </p:sp>
    </p:spTree>
    <p:extLst>
      <p:ext uri="{BB962C8B-B14F-4D97-AF65-F5344CB8AC3E}">
        <p14:creationId xmlns:p14="http://schemas.microsoft.com/office/powerpoint/2010/main" val="320335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8BD681-ED46-41FF-9A3F-EBD6F22486C9}" type="slidenum">
              <a:rPr lang="en-US"/>
              <a:pPr/>
              <a:t>‹#›</a:t>
            </a:fld>
            <a:endParaRPr lang="en-US"/>
          </a:p>
        </p:txBody>
      </p:sp>
    </p:spTree>
    <p:extLst>
      <p:ext uri="{BB962C8B-B14F-4D97-AF65-F5344CB8AC3E}">
        <p14:creationId xmlns:p14="http://schemas.microsoft.com/office/powerpoint/2010/main" val="71512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1D8D54-6DA4-4C91-B598-F8EDBFA87356}" type="slidenum">
              <a:rPr lang="en-US"/>
              <a:pPr>
                <a:defRPr/>
              </a:pPr>
              <a:t>‹#›</a:t>
            </a:fld>
            <a:endParaRPr lang="en-US"/>
          </a:p>
        </p:txBody>
      </p:sp>
    </p:spTree>
    <p:extLst>
      <p:ext uri="{BB962C8B-B14F-4D97-AF65-F5344CB8AC3E}">
        <p14:creationId xmlns:p14="http://schemas.microsoft.com/office/powerpoint/2010/main" val="205765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675DDC-CD5E-49B1-B1A8-D06155231D20}" type="slidenum">
              <a:rPr lang="en-US"/>
              <a:pPr>
                <a:defRPr/>
              </a:pPr>
              <a:t>‹#›</a:t>
            </a:fld>
            <a:endParaRPr lang="en-US"/>
          </a:p>
        </p:txBody>
      </p:sp>
    </p:spTree>
    <p:extLst>
      <p:ext uri="{BB962C8B-B14F-4D97-AF65-F5344CB8AC3E}">
        <p14:creationId xmlns:p14="http://schemas.microsoft.com/office/powerpoint/2010/main" val="129753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CB2F69-92EC-4C68-B9D6-9B9A663B4515}" type="slidenum">
              <a:rPr lang="en-US"/>
              <a:pPr>
                <a:defRPr/>
              </a:pPr>
              <a:t>‹#›</a:t>
            </a:fld>
            <a:endParaRPr lang="en-US"/>
          </a:p>
        </p:txBody>
      </p:sp>
    </p:spTree>
    <p:extLst>
      <p:ext uri="{BB962C8B-B14F-4D97-AF65-F5344CB8AC3E}">
        <p14:creationId xmlns:p14="http://schemas.microsoft.com/office/powerpoint/2010/main" val="113054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B7143-BC82-427A-A084-03007ACE5AAE}" type="slidenum">
              <a:rPr lang="en-US"/>
              <a:pPr>
                <a:defRPr/>
              </a:pPr>
              <a:t>‹#›</a:t>
            </a:fld>
            <a:endParaRPr lang="en-US"/>
          </a:p>
        </p:txBody>
      </p:sp>
    </p:spTree>
    <p:extLst>
      <p:ext uri="{BB962C8B-B14F-4D97-AF65-F5344CB8AC3E}">
        <p14:creationId xmlns:p14="http://schemas.microsoft.com/office/powerpoint/2010/main" val="114679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50DC36-FBF6-42EC-9790-5300D91E5A2D}" type="slidenum">
              <a:rPr lang="en-US"/>
              <a:pPr>
                <a:defRPr/>
              </a:pPr>
              <a:t>‹#›</a:t>
            </a:fld>
            <a:endParaRPr lang="en-US"/>
          </a:p>
        </p:txBody>
      </p:sp>
    </p:spTree>
    <p:extLst>
      <p:ext uri="{BB962C8B-B14F-4D97-AF65-F5344CB8AC3E}">
        <p14:creationId xmlns:p14="http://schemas.microsoft.com/office/powerpoint/2010/main" val="411633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B8D9DA-4B95-4B60-8A4E-A36A3489B9EF}" type="slidenum">
              <a:rPr lang="en-US"/>
              <a:pPr>
                <a:defRPr/>
              </a:pPr>
              <a:t>‹#›</a:t>
            </a:fld>
            <a:endParaRPr lang="en-US"/>
          </a:p>
        </p:txBody>
      </p:sp>
    </p:spTree>
    <p:extLst>
      <p:ext uri="{BB962C8B-B14F-4D97-AF65-F5344CB8AC3E}">
        <p14:creationId xmlns:p14="http://schemas.microsoft.com/office/powerpoint/2010/main" val="103863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74B5A5-2F2D-486C-9563-A914E8C8519E}" type="slidenum">
              <a:rPr lang="en-US"/>
              <a:pPr>
                <a:defRPr/>
              </a:pPr>
              <a:t>‹#›</a:t>
            </a:fld>
            <a:endParaRPr lang="en-US"/>
          </a:p>
        </p:txBody>
      </p:sp>
    </p:spTree>
    <p:extLst>
      <p:ext uri="{BB962C8B-B14F-4D97-AF65-F5344CB8AC3E}">
        <p14:creationId xmlns:p14="http://schemas.microsoft.com/office/powerpoint/2010/main" val="394335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81000"/>
            <a:ext cx="10363200" cy="990600"/>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10363200" cy="44958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F3D4EA-EE62-491F-90EC-3087E7A6E3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Papyrus" pitchFamily="66" charset="0"/>
          <a:cs typeface="Times New Roman" pitchFamily="18" charset="0"/>
        </a:defRPr>
      </a:lvl2pPr>
      <a:lvl3pPr algn="ctr" rtl="0" eaLnBrk="0" fontAlgn="base" hangingPunct="0">
        <a:spcBef>
          <a:spcPct val="0"/>
        </a:spcBef>
        <a:spcAft>
          <a:spcPct val="0"/>
        </a:spcAft>
        <a:defRPr sz="4400">
          <a:solidFill>
            <a:srgbClr val="800000"/>
          </a:solidFill>
          <a:latin typeface="Papyrus" pitchFamily="66" charset="0"/>
          <a:cs typeface="Times New Roman" pitchFamily="18" charset="0"/>
        </a:defRPr>
      </a:lvl3pPr>
      <a:lvl4pPr algn="ctr" rtl="0" eaLnBrk="0" fontAlgn="base" hangingPunct="0">
        <a:spcBef>
          <a:spcPct val="0"/>
        </a:spcBef>
        <a:spcAft>
          <a:spcPct val="0"/>
        </a:spcAft>
        <a:defRPr sz="4400">
          <a:solidFill>
            <a:srgbClr val="800000"/>
          </a:solidFill>
          <a:latin typeface="Papyrus" pitchFamily="66" charset="0"/>
          <a:cs typeface="Times New Roman" pitchFamily="18" charset="0"/>
        </a:defRPr>
      </a:lvl4pPr>
      <a:lvl5pPr algn="ctr" rtl="0" eaLnBrk="0" fontAlgn="base" hangingPunct="0">
        <a:spcBef>
          <a:spcPct val="0"/>
        </a:spcBef>
        <a:spcAft>
          <a:spcPct val="0"/>
        </a:spcAft>
        <a:defRPr sz="4400">
          <a:solidFill>
            <a:srgbClr val="800000"/>
          </a:solidFill>
          <a:latin typeface="Papyrus" pitchFamily="66" charset="0"/>
          <a:cs typeface="Times New Roman" pitchFamily="18" charset="0"/>
        </a:defRPr>
      </a:lvl5pPr>
      <a:lvl6pPr marL="457200" algn="ctr" rtl="0" fontAlgn="base">
        <a:spcBef>
          <a:spcPct val="0"/>
        </a:spcBef>
        <a:spcAft>
          <a:spcPct val="0"/>
        </a:spcAft>
        <a:defRPr sz="4400">
          <a:solidFill>
            <a:srgbClr val="800000"/>
          </a:solidFill>
          <a:latin typeface="Papyrus" pitchFamily="66" charset="0"/>
          <a:cs typeface="Times New Roman" pitchFamily="18" charset="0"/>
        </a:defRPr>
      </a:lvl6pPr>
      <a:lvl7pPr marL="914400" algn="ctr" rtl="0" fontAlgn="base">
        <a:spcBef>
          <a:spcPct val="0"/>
        </a:spcBef>
        <a:spcAft>
          <a:spcPct val="0"/>
        </a:spcAft>
        <a:defRPr sz="4400">
          <a:solidFill>
            <a:srgbClr val="800000"/>
          </a:solidFill>
          <a:latin typeface="Papyrus" pitchFamily="66" charset="0"/>
          <a:cs typeface="Times New Roman" pitchFamily="18" charset="0"/>
        </a:defRPr>
      </a:lvl7pPr>
      <a:lvl8pPr marL="1371600" algn="ctr" rtl="0" fontAlgn="base">
        <a:spcBef>
          <a:spcPct val="0"/>
        </a:spcBef>
        <a:spcAft>
          <a:spcPct val="0"/>
        </a:spcAft>
        <a:defRPr sz="4400">
          <a:solidFill>
            <a:srgbClr val="800000"/>
          </a:solidFill>
          <a:latin typeface="Papyrus" pitchFamily="66" charset="0"/>
          <a:cs typeface="Times New Roman" pitchFamily="18" charset="0"/>
        </a:defRPr>
      </a:lvl8pPr>
      <a:lvl9pPr marL="1828800" algn="ctr" rtl="0" fontAlgn="base">
        <a:spcBef>
          <a:spcPct val="0"/>
        </a:spcBef>
        <a:spcAft>
          <a:spcPct val="0"/>
        </a:spcAft>
        <a:defRPr sz="4400">
          <a:solidFill>
            <a:srgbClr val="800000"/>
          </a:solidFill>
          <a:latin typeface="Papyrus" pitchFamily="66"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990000"/>
          </a:solidFill>
          <a:latin typeface="Adelon-Light" panose="00000300000000000000" pitchFamily="2" charset="0"/>
          <a:ea typeface="+mn-ea"/>
          <a:cs typeface="+mn-cs"/>
        </a:defRPr>
      </a:lvl1pPr>
      <a:lvl2pPr marL="742950" indent="-285750" algn="l" rtl="0" eaLnBrk="0" fontAlgn="base" hangingPunct="0">
        <a:spcBef>
          <a:spcPct val="20000"/>
        </a:spcBef>
        <a:spcAft>
          <a:spcPct val="0"/>
        </a:spcAft>
        <a:buChar char="–"/>
        <a:defRPr sz="2800">
          <a:solidFill>
            <a:srgbClr val="990000"/>
          </a:solidFill>
          <a:latin typeface="Adelon-Light" panose="00000300000000000000" pitchFamily="2" charset="0"/>
          <a:cs typeface="+mn-cs"/>
        </a:defRPr>
      </a:lvl2pPr>
      <a:lvl3pPr marL="1143000" indent="-228600" algn="l" rtl="0" eaLnBrk="0" fontAlgn="base" hangingPunct="0">
        <a:spcBef>
          <a:spcPct val="20000"/>
        </a:spcBef>
        <a:spcAft>
          <a:spcPct val="0"/>
        </a:spcAft>
        <a:buChar char="•"/>
        <a:defRPr sz="2400">
          <a:solidFill>
            <a:srgbClr val="990000"/>
          </a:solidFill>
          <a:latin typeface="Adelon-Light" panose="00000300000000000000" pitchFamily="2" charset="0"/>
          <a:cs typeface="+mn-cs"/>
        </a:defRPr>
      </a:lvl3pPr>
      <a:lvl4pPr marL="1600200" indent="-228600" algn="l" rtl="0" eaLnBrk="0" fontAlgn="base" hangingPunct="0">
        <a:spcBef>
          <a:spcPct val="20000"/>
        </a:spcBef>
        <a:spcAft>
          <a:spcPct val="0"/>
        </a:spcAft>
        <a:buChar char="–"/>
        <a:defRPr sz="2000">
          <a:solidFill>
            <a:srgbClr val="990000"/>
          </a:solidFill>
          <a:latin typeface="Adelon-Light" panose="00000300000000000000" pitchFamily="2" charset="0"/>
          <a:cs typeface="+mn-cs"/>
        </a:defRPr>
      </a:lvl4pPr>
      <a:lvl5pPr marL="2057400" indent="-228600" algn="l" rtl="0" eaLnBrk="0" fontAlgn="base" hangingPunct="0">
        <a:spcBef>
          <a:spcPct val="20000"/>
        </a:spcBef>
        <a:spcAft>
          <a:spcPct val="0"/>
        </a:spcAft>
        <a:buChar char="»"/>
        <a:defRPr sz="2000">
          <a:solidFill>
            <a:srgbClr val="990000"/>
          </a:solidFill>
          <a:latin typeface="Adelon-Light" panose="00000300000000000000" pitchFamily="2" charset="0"/>
          <a:cs typeface="+mn-cs"/>
        </a:defRPr>
      </a:lvl5pPr>
      <a:lvl6pPr marL="2514600" indent="-228600" algn="l" rtl="0" fontAlgn="base">
        <a:spcBef>
          <a:spcPct val="20000"/>
        </a:spcBef>
        <a:spcAft>
          <a:spcPct val="0"/>
        </a:spcAft>
        <a:buChar char="»"/>
        <a:defRPr sz="2000">
          <a:solidFill>
            <a:srgbClr val="990000"/>
          </a:solidFill>
          <a:latin typeface="+mn-lt"/>
          <a:cs typeface="+mn-cs"/>
        </a:defRPr>
      </a:lvl6pPr>
      <a:lvl7pPr marL="2971800" indent="-228600" algn="l" rtl="0" fontAlgn="base">
        <a:spcBef>
          <a:spcPct val="20000"/>
        </a:spcBef>
        <a:spcAft>
          <a:spcPct val="0"/>
        </a:spcAft>
        <a:buChar char="»"/>
        <a:defRPr sz="2000">
          <a:solidFill>
            <a:srgbClr val="990000"/>
          </a:solidFill>
          <a:latin typeface="+mn-lt"/>
          <a:cs typeface="+mn-cs"/>
        </a:defRPr>
      </a:lvl7pPr>
      <a:lvl8pPr marL="3429000" indent="-228600" algn="l" rtl="0" fontAlgn="base">
        <a:spcBef>
          <a:spcPct val="20000"/>
        </a:spcBef>
        <a:spcAft>
          <a:spcPct val="0"/>
        </a:spcAft>
        <a:buChar char="»"/>
        <a:defRPr sz="2000">
          <a:solidFill>
            <a:srgbClr val="990000"/>
          </a:solidFill>
          <a:latin typeface="+mn-lt"/>
          <a:cs typeface="+mn-cs"/>
        </a:defRPr>
      </a:lvl8pPr>
      <a:lvl9pPr marL="3886200" indent="-228600" algn="l" rtl="0" fontAlgn="base">
        <a:spcBef>
          <a:spcPct val="20000"/>
        </a:spcBef>
        <a:spcAft>
          <a:spcPct val="0"/>
        </a:spcAft>
        <a:buChar char="»"/>
        <a:defRPr sz="2000">
          <a:solidFill>
            <a:srgbClr val="99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105" name="Text Box 9"/>
          <p:cNvSpPr txBox="1">
            <a:spLocks noChangeArrowheads="1"/>
          </p:cNvSpPr>
          <p:nvPr userDrawn="1"/>
        </p:nvSpPr>
        <p:spPr bwMode="auto">
          <a:xfrm>
            <a:off x="1" y="-74613"/>
            <a:ext cx="12187767"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r>
              <a:rPr lang="en-US" sz="2800" dirty="0">
                <a:solidFill>
                  <a:srgbClr val="C0C0C0"/>
                </a:solidFill>
              </a:rPr>
              <a:t>3.14</a:t>
            </a:r>
            <a:r>
              <a:rPr lang="en-US" sz="1400" dirty="0">
                <a:solidFill>
                  <a:srgbClr val="C0C0C0"/>
                </a:solidFill>
              </a:rPr>
              <a:t>159265358979</a:t>
            </a:r>
            <a:r>
              <a:rPr lang="en-US" sz="800" dirty="0">
                <a:solidFill>
                  <a:srgbClr val="C0C0C0"/>
                </a:solidFill>
              </a:rPr>
              <a:t>323846264338327950288419716939937510582097494459230781640628620899862803482534211706798214808651328230664709384460955058223172535940812848111745028410270193852110555964462294895493038196442881097566593344612847564823378678316527120190914564856692346034861045432664821339360726024914127372458700660631558817488152092096282925409171536436789259036001133053054882046652138414695194151160943305727036575959195309218611738193261179310511854807446237996274956735188575272489122793818301194912983367336244065664308602139494639522473719070217986094370277053921717629317675238467481846766940513200056812714526356082778577134275778960917363717872146844090122495343014654958537105079227968925892354201995611212902196086403441815981362977477130996051870721134999999837297804995105973173281609631859502445945534690830264252230825334468503526193118817101000313783875288658753320838142061717766914730359825349042875546873115956286388235378759375195778185778053217122680661300192787661119590921642019893809525720106548586327886593615338182796823030195203530185296899577362259941389124972177528347913151557485724245415069595082953311686172785588907509838175463746493931925506040092770167113900984882401285836160356370766010471018194295559619894676783744944825537977472684710404753464620804668425906949129331367702898915210475216205696602405803815019351125338243003558764024749647326391419927260426992279678235478163600934172164121992458631503028618297455570674983850549458858692699569092721079750930295532116534498720275596023648066549911988183479775356636980742654252786255181841757467289097777279380008164706001614524919217321721477235014144197356854816136115735255213347574184946843852332390739414333454776241686251898356948556209921922218427255025425688767179049460165346680498862723279178608578438382796797668145410095388378636095068006422512520511739298489608412848862694560424196528502221066118630674427862203919494504712371378696095636437191728746776465757396241389086583264599581339047802759009946576407895126946839835259570982582262052248940772671947826848260147699090264013639443745530506820349625245174939965143142980919065925093722169646151570985838741059788595977297549893016175392846813826868386894277415599185592524595395943104997252468084598727364469584865383673622262609912460805124388439045124413654976278079771569143599770012961608944169486855584840635342207222582848864815845602850601684273945226746767889525213852254995466672782398645659611635488623057745649803559363456817432411251507606947945109659609402522887971089314566913686722874894056010150330861792868092087476091782493858900971490967598526136554978189312978482168299894872265880485756401427047755513237964145152374623436454285844479526586782105114135473573952311342716610213596953623144295248493718711014576540359027993440374200731057853906219838744780847848968332144571386875194350643021845319104848100537061468067491927819119793995206141966342875444064374512371819217999839101591956181467514269123974894090718649423196156794520809514655022523160388193014209376213785595663893778708303906979207734672218256259966150142150306803844773454920260541466592520149744285073251866600213243408819071048633173464965145390579626856100550810665879699816357473638405257145910289706414011097120628043903975951567715770042033786993600723055876317635942187312514712053292819182618612586732157919841484882916447060957527069572209175671167229109816909152801735067127485832228718352093539657251210835791513698820914442100675103346711031412671113699086585163983150197016515116851714376576183515565088490998985998238734552833163550764791853589322618548963213293308985706420467525907091548141654985946163718027098199430992448895757128289059232332609729971208443357326548938239119325974636673058360414281388303203824903758985243744170291327656180937734440307074692112019130203303801976211011004492932151608424448596376698389522868478312355265821314495768572624334418930396864262434107732269780280731891544110104468232527162010526522721116603966655730925471105578537634668206531098965269186205647693125705863566201855810072936065987648611791045334885034611365768675324944166803962657978771855608455296541266540853061434443185867697514566140680070023787765913440171274947042056223053899456131407112700040785473326993908145466464588079727082668306343285878569830523580893306575740679545716377525420211495576158140025012622859413021647155097925923099079654737612551765675135751782966645477917450112996148903046399471329621073404375189573596145890193897131117904297828564750320319869151402870808599048010941214722131794764777262241425485454033215718530614228813758504306332175182979866223717215916077166925474873898665494945011465406284336639379003976926567214638530673609657120918076383271664162748888007869256029022847210403172118608204190004229661711963779213375751149595015660496318629472654736425230817703675159067350235072835405670403867435136222247715891504953098444893330963408780769325993978054193414473774418426312986080998886874132604721569516239658645730216315981931951673538129741677294786724229246543668009806769282382806899640048243540370141631496589794092432378969070697794223625082216889573837986230015937764716512289357860158816175578297352334460428151262720373431465319777741603199066554187639792933441952154134189948544473456738316249934191318148092777710386387734317720754565453220777092120190516609628049092636019759882816133231666365286193266863360627356763035447762803504507772355471058595487027908143562401451718062464362679456127531813407833033625423278394497538243720583531147711992606381334677687969597030983391307710987040859133746414428227726346594704745878477872019277152807317679077071572134447306057007334924369311383504931631284042512192565179806941135280131470130478164378851852909285452011658393419656213491434159562586586557055269049652098580338507224264829397285847831630577775606888764462482468579260395352773480304802900587607582510474709164396136267604492562742042083208566119062545433721315359584506877246029016187667952406163425225771954291629919306455377991403734043287526288896399587947572917464263574552540790914513571113694109119393251910760208252026187985318877058429725916778131496990090192116971737278476847268608490033770242429165130050051683233643503895170298939223345172201381280696501178440874519601212285993716231301711444846409038906449544400619869075485160263275052983491874078668088183385102283345085048608250393021332197155184306354550076682829493041377655279397517546139539846833936383047461199665385815384205685338621867252334028308711232827892125077126294632295639898989358211674562701021835646220134967151881909730381198004973407239610368540664319395097901906996395524530054505806855019567302292191393391856803449039820595510022635353619204199474553859381023439554495977837790237421617271117236434354394782218185286240851400666044332588856986705431547069657474585503323233421073015459405165537906866273337995851156257843229882737231989875714159578111963583300594087306812160287649628674460477464915995054973742562690104903778198683593814657412680492564879855614537234786733039046883834363465537949864192705638729317487233208376011230299113679386270894387993620162951541337142489283072201269014754668476535761647737946752004907571555278196536213239264061601363581559074220202031872776052772190055614842555187925303435139844253223415762336106425063904975008656271095359194658975141310348227693062474353632569160781547818115284366795706110861533150445212747392454494542368288606134084148637767009612071512491404302725386076482363414334623518975766452164137679690314950191085759844239198629164219399490723623464684411739403265918404437805133389452574239950829659122850855582157250310712570126683024029295252201187267675622041542051618416348475651699981161410100299607838690929160302884002691041407928862150784245167090870006992821206604183718065355672525325675328612910424877618258297651579598470356222629348600341587229805349896502262917487882027342092222453398562647669149055628425039127577102840279980663658254889264880254566101729670266407655904290994568150652653053718294127033693137851786090407086671149655834343476933857817113864558736781230145876871266034891390956200993936103102916161528813843790990423174733639480457593149314052976347574811935670911013775172100803155902485309066920376719220332290943346768514221447737939375170344366199104033751117354719185504644902636551281622882446257591633303910722538374218214088350865739177150968288747826569959957449066175834413752239709683408005355984917541738188399944697486762655165827658483588453142775687900290951702835297163445621296404352311760066510124120065975585127617858382920419748442360800719304576189323492292796501987518721272675079812554709589045563579212210333466974992356302549478024901141952123828153091140790738602515227429958180724716259166854513331239480494707911915326734302824418604142636395480004480026704962482017928964766975831832713142517029692348896276684403232609275249603579964692565049368183609003238092934595889706953653494060340216654437558900456328822505452556405644824651518754711962184439658253375438856909411303150952617937800297412076651479394259029896959469955657612186561967337862362561252163208628692221032748892186543648022967807057656151446320469279068212073883778142335628236089632080682224680122482611771858963814091839036736722208883215137556003727983940041529700287830766709444745601345564172543709069793961225714298946715435784687886144458123145935719849225284716050492212424701412147805734551050080190869960330276347870810817545011930714122339086639383395294257869050764310063835198343893415961318543475464955697810382930971646514384070070736041123735998434522516105070270562352660127648483084076118301305279320542746286540360367453286510570658748822569815793678976697422057505968344086973502014102067235850200724522563265134105592401902742162484391403599895353945909440704691209140938700126456001623742880210927645793106579229</a:t>
            </a:r>
          </a:p>
        </p:txBody>
      </p:sp>
      <p:sp>
        <p:nvSpPr>
          <p:cNvPr id="4098" name="Rectangle 2"/>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AutoShape 4"/>
          <p:cNvSpPr>
            <a:spLocks noChangeArrowheads="1"/>
          </p:cNvSpPr>
          <p:nvPr/>
        </p:nvSpPr>
        <p:spPr bwMode="auto">
          <a:xfrm>
            <a:off x="812800" y="1566864"/>
            <a:ext cx="10610851"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4101" name="Line 5"/>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4102" name="Rectangle 6"/>
          <p:cNvSpPr>
            <a:spLocks noGrp="1" noChangeArrowheads="1"/>
          </p:cNvSpPr>
          <p:nvPr>
            <p:ph type="dt" sz="half" idx="2"/>
          </p:nvPr>
        </p:nvSpPr>
        <p:spPr bwMode="auto">
          <a:xfrm>
            <a:off x="812800" y="6245225"/>
            <a:ext cx="264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4104" name="Rectangle 8"/>
          <p:cNvSpPr>
            <a:spLocks noGrp="1" noChangeArrowheads="1"/>
          </p:cNvSpPr>
          <p:nvPr>
            <p:ph type="sldNum" sz="quarter" idx="4"/>
          </p:nvPr>
        </p:nvSpPr>
        <p:spPr bwMode="auto">
          <a:xfrm>
            <a:off x="8737600" y="6245225"/>
            <a:ext cx="264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849CF82B-E0BA-48B6-B1F5-CBDA54B607C9}" type="slidenum">
              <a:rPr lang="en-US"/>
              <a:pPr/>
              <a:t>‹#›</a:t>
            </a:fld>
            <a:endParaRPr lang="en-US"/>
          </a:p>
        </p:txBody>
      </p:sp>
    </p:spTree>
    <p:extLst>
      <p:ext uri="{BB962C8B-B14F-4D97-AF65-F5344CB8AC3E}">
        <p14:creationId xmlns:p14="http://schemas.microsoft.com/office/powerpoint/2010/main" val="2168119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800">
          <a:solidFill>
            <a:schemeClr val="accent2"/>
          </a:solidFill>
          <a:latin typeface="+mj-lt"/>
          <a:ea typeface="+mj-ea"/>
          <a:cs typeface="+mj-cs"/>
        </a:defRPr>
      </a:lvl1pPr>
      <a:lvl2pPr algn="l" rtl="0" fontAlgn="base">
        <a:spcBef>
          <a:spcPct val="0"/>
        </a:spcBef>
        <a:spcAft>
          <a:spcPct val="0"/>
        </a:spcAft>
        <a:defRPr sz="3800">
          <a:solidFill>
            <a:schemeClr val="accent2"/>
          </a:solidFill>
          <a:latin typeface="Verdana" pitchFamily="34" charset="0"/>
        </a:defRPr>
      </a:lvl2pPr>
      <a:lvl3pPr algn="l" rtl="0" fontAlgn="base">
        <a:spcBef>
          <a:spcPct val="0"/>
        </a:spcBef>
        <a:spcAft>
          <a:spcPct val="0"/>
        </a:spcAft>
        <a:defRPr sz="3800">
          <a:solidFill>
            <a:schemeClr val="accent2"/>
          </a:solidFill>
          <a:latin typeface="Verdana" pitchFamily="34" charset="0"/>
        </a:defRPr>
      </a:lvl3pPr>
      <a:lvl4pPr algn="l" rtl="0" fontAlgn="base">
        <a:spcBef>
          <a:spcPct val="0"/>
        </a:spcBef>
        <a:spcAft>
          <a:spcPct val="0"/>
        </a:spcAft>
        <a:defRPr sz="3800">
          <a:solidFill>
            <a:schemeClr val="accent2"/>
          </a:solidFill>
          <a:latin typeface="Verdana" pitchFamily="34" charset="0"/>
        </a:defRPr>
      </a:lvl4pPr>
      <a:lvl5pPr algn="l" rtl="0" fontAlgn="base">
        <a:spcBef>
          <a:spcPct val="0"/>
        </a:spcBef>
        <a:spcAft>
          <a:spcPct val="0"/>
        </a:spcAft>
        <a:defRPr sz="3800">
          <a:solidFill>
            <a:schemeClr val="accent2"/>
          </a:solidFill>
          <a:latin typeface="Verdana" pitchFamily="34" charset="0"/>
        </a:defRPr>
      </a:lvl5pPr>
      <a:lvl6pPr marL="457200" algn="l" rtl="0" fontAlgn="base">
        <a:spcBef>
          <a:spcPct val="0"/>
        </a:spcBef>
        <a:spcAft>
          <a:spcPct val="0"/>
        </a:spcAft>
        <a:defRPr sz="3800">
          <a:solidFill>
            <a:schemeClr val="accent2"/>
          </a:solidFill>
          <a:latin typeface="Verdana" pitchFamily="34" charset="0"/>
        </a:defRPr>
      </a:lvl6pPr>
      <a:lvl7pPr marL="914400" algn="l" rtl="0" fontAlgn="base">
        <a:spcBef>
          <a:spcPct val="0"/>
        </a:spcBef>
        <a:spcAft>
          <a:spcPct val="0"/>
        </a:spcAft>
        <a:defRPr sz="3800">
          <a:solidFill>
            <a:schemeClr val="accent2"/>
          </a:solidFill>
          <a:latin typeface="Verdana" pitchFamily="34" charset="0"/>
        </a:defRPr>
      </a:lvl7pPr>
      <a:lvl8pPr marL="1371600" algn="l" rtl="0" fontAlgn="base">
        <a:spcBef>
          <a:spcPct val="0"/>
        </a:spcBef>
        <a:spcAft>
          <a:spcPct val="0"/>
        </a:spcAft>
        <a:defRPr sz="3800">
          <a:solidFill>
            <a:schemeClr val="accent2"/>
          </a:solidFill>
          <a:latin typeface="Verdana" pitchFamily="34" charset="0"/>
        </a:defRPr>
      </a:lvl8pPr>
      <a:lvl9pPr marL="1828800" algn="l" rtl="0" fontAlgn="base">
        <a:spcBef>
          <a:spcPct val="0"/>
        </a:spcBef>
        <a:spcAft>
          <a:spcPct val="0"/>
        </a:spcAft>
        <a:defRPr sz="3800">
          <a:solidFill>
            <a:schemeClr val="accent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hlink"/>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2024_Day35_KochCur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0fKBhvDjuy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76746"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26839"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12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23205" y="542348"/>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26776" y="6178752"/>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2320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23206"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26776"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2320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93951"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50260" y="2873"/>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532641A-9758-4FCB-B1F5-883C4F315E12}"/>
                  </a:ext>
                </a:extLst>
              </p:cNvPr>
              <p:cNvSpPr>
                <a:spLocks noGrp="1"/>
              </p:cNvSpPr>
              <p:nvPr>
                <p:ph type="ctrTitle"/>
              </p:nvPr>
            </p:nvSpPr>
            <p:spPr>
              <a:xfrm>
                <a:off x="8772523" y="453913"/>
                <a:ext cx="3038477" cy="2139975"/>
              </a:xfrm>
              <a:blipFill>
                <a:blip r:embed="rId2"/>
                <a:stretch>
                  <a:fillRect/>
                </a:stretch>
              </a:blipFill>
            </p:spPr>
            <p:txBody>
              <a:bodyPr>
                <a:normAutofit/>
              </a:bodyPr>
              <a:lstStyle/>
              <a:p>
                <a:pPr algn="l"/>
                <a:r>
                  <a:rPr lang="en-US" sz="3500" dirty="0"/>
                  <a:t>To </a:t>
                </a:r>
                <a14:m>
                  <m:oMath xmlns:m="http://schemas.openxmlformats.org/officeDocument/2006/math">
                    <m:sSub>
                      <m:sSubPr>
                        <m:ctrlPr>
                          <a:rPr lang="en-US" sz="3500" i="1">
                            <a:latin typeface="Cambria Math" panose="02040503050406030204" pitchFamily="18" charset="0"/>
                            <a:ea typeface="Cambria Math" panose="02040503050406030204" pitchFamily="18" charset="0"/>
                          </a:rPr>
                        </m:ctrlPr>
                      </m:sSubPr>
                      <m:e>
                        <m:r>
                          <a:rPr lang="en-US" sz="3500" i="1">
                            <a:latin typeface="Cambria Math" panose="02040503050406030204" pitchFamily="18" charset="0"/>
                            <a:ea typeface="Cambria Math" panose="02040503050406030204" pitchFamily="18" charset="0"/>
                          </a:rPr>
                          <m:t>ℵ</m:t>
                        </m:r>
                      </m:e>
                      <m:sub>
                        <m:r>
                          <a:rPr lang="en-US" sz="3500" i="1">
                            <a:latin typeface="Cambria Math" panose="02040503050406030204" pitchFamily="18" charset="0"/>
                            <a:ea typeface="Cambria Math" panose="02040503050406030204" pitchFamily="18" charset="0"/>
                          </a:rPr>
                          <m:t>0</m:t>
                        </m:r>
                      </m:sub>
                    </m:sSub>
                  </m:oMath>
                </a14:m>
                <a:r>
                  <a:rPr lang="en-US" sz="3500" dirty="0"/>
                  <a:t> and Beyond...</a:t>
                </a:r>
              </a:p>
            </p:txBody>
          </p:sp>
        </mc:Choice>
        <mc:Fallback xmlns="">
          <p:sp>
            <p:nvSpPr>
              <p:cNvPr id="2" name="Title 1">
                <a:extLst>
                  <a:ext uri="{FF2B5EF4-FFF2-40B4-BE49-F238E27FC236}">
                    <a16:creationId xmlns:a16="http://schemas.microsoft.com/office/drawing/2014/main" id="{E532641A-9758-4FCB-B1F5-883C4F315E12}"/>
                  </a:ext>
                </a:extLst>
              </p:cNvPr>
              <p:cNvSpPr>
                <a:spLocks noGrp="1" noRot="1" noChangeAspect="1" noMove="1" noResize="1" noEditPoints="1" noAdjustHandles="1" noChangeArrowheads="1" noChangeShapeType="1" noTextEdit="1"/>
              </p:cNvSpPr>
              <p:nvPr>
                <p:ph type="ctrTitle"/>
              </p:nvPr>
            </p:nvSpPr>
            <p:spPr>
              <a:xfrm>
                <a:off x="8772523" y="453913"/>
                <a:ext cx="3038477" cy="2139975"/>
              </a:xfrm>
              <a:blipFill>
                <a:blip r:embed="rId3"/>
                <a:stretch>
                  <a:fillRect l="-5812"/>
                </a:stretch>
              </a:blipFill>
            </p:spPr>
            <p:txBody>
              <a:bodyPr/>
              <a:lstStyle/>
              <a:p>
                <a:r>
                  <a:rPr lang="en-US">
                    <a:noFill/>
                  </a:rPr>
                  <a:t> </a:t>
                </a:r>
              </a:p>
            </p:txBody>
          </p:sp>
        </mc:Fallback>
      </mc:AlternateContent>
      <p:sp>
        <p:nvSpPr>
          <p:cNvPr id="3" name="Subtitle 2">
            <a:extLst>
              <a:ext uri="{FF2B5EF4-FFF2-40B4-BE49-F238E27FC236}">
                <a16:creationId xmlns:a16="http://schemas.microsoft.com/office/drawing/2014/main" id="{9B90BB6B-5061-42C4-AD25-D16DB7B28810}"/>
              </a:ext>
            </a:extLst>
          </p:cNvPr>
          <p:cNvSpPr>
            <a:spLocks noGrp="1"/>
          </p:cNvSpPr>
          <p:nvPr>
            <p:ph type="subTitle" idx="1"/>
          </p:nvPr>
        </p:nvSpPr>
        <p:spPr>
          <a:xfrm>
            <a:off x="9813608" y="2677518"/>
            <a:ext cx="1574125" cy="599082"/>
          </a:xfrm>
        </p:spPr>
        <p:txBody>
          <a:bodyPr>
            <a:normAutofit/>
          </a:bodyPr>
          <a:lstStyle/>
          <a:p>
            <a:pPr algn="l"/>
            <a:r>
              <a:rPr lang="en-US" sz="2800" dirty="0">
                <a:latin typeface="+mn-lt"/>
              </a:rPr>
              <a:t>FYS 1023</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39620"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92120"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088058" y="2218041"/>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fontAlgn="auto">
              <a:spcBef>
                <a:spcPts val="0"/>
              </a:spcBef>
              <a:spcAft>
                <a:spcPts val="0"/>
              </a:spcAft>
              <a:defRPr/>
            </a:pPr>
            <a:endParaRPr lang="en-US" sz="1800">
              <a:solidFill>
                <a:prstClr val="white"/>
              </a:solidFill>
              <a:latin typeface="Rockwell" panose="02060603020205020403"/>
            </a:endParaRPr>
          </a:p>
        </p:txBody>
      </p:sp>
      <p:pic>
        <p:nvPicPr>
          <p:cNvPr id="1026" name="Picture 2" descr="Hebrew font. The Hebrew language. The letter Aleph. Vector illustration on isolated background. The sign of your logo or the capital letter of your offer. Blue color Stock Vector - 76872040">
            <a:extLst>
              <a:ext uri="{FF2B5EF4-FFF2-40B4-BE49-F238E27FC236}">
                <a16:creationId xmlns:a16="http://schemas.microsoft.com/office/drawing/2014/main" id="{4B015FFA-9ED5-492C-BD88-DE98D24558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85" r="3" b="6235"/>
          <a:stretch/>
        </p:blipFill>
        <p:spPr bwMode="auto">
          <a:xfrm>
            <a:off x="2215433" y="465244"/>
            <a:ext cx="5821443"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EF54EE1-1968-4F86-A41D-46E231A5DBF9}"/>
              </a:ext>
            </a:extLst>
          </p:cNvPr>
          <p:cNvGrpSpPr/>
          <p:nvPr/>
        </p:nvGrpSpPr>
        <p:grpSpPr>
          <a:xfrm>
            <a:off x="6096000" y="5181601"/>
            <a:ext cx="762000" cy="997151"/>
            <a:chOff x="4572000" y="5181600"/>
            <a:chExt cx="762000" cy="997151"/>
          </a:xfrm>
        </p:grpSpPr>
        <p:sp>
          <p:nvSpPr>
            <p:cNvPr id="4" name="Oval 3">
              <a:extLst>
                <a:ext uri="{FF2B5EF4-FFF2-40B4-BE49-F238E27FC236}">
                  <a16:creationId xmlns:a16="http://schemas.microsoft.com/office/drawing/2014/main" id="{E65B240A-B53D-42A6-97E7-50DD204356E5}"/>
                </a:ext>
              </a:extLst>
            </p:cNvPr>
            <p:cNvSpPr/>
            <p:nvPr/>
          </p:nvSpPr>
          <p:spPr>
            <a:xfrm>
              <a:off x="4572000" y="5181600"/>
              <a:ext cx="762000" cy="997151"/>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505F4D9-AF0D-4A6A-9A52-DC79FC3A3065}"/>
                </a:ext>
              </a:extLst>
            </p:cNvPr>
            <p:cNvSpPr/>
            <p:nvPr/>
          </p:nvSpPr>
          <p:spPr>
            <a:xfrm>
              <a:off x="4696762" y="5344862"/>
              <a:ext cx="512477" cy="670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78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Numbers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Exponentiation </a:t>
                </a:r>
                <a:r>
                  <a:rPr lang="en-US" sz="1800" dirty="0">
                    <a:solidFill>
                      <a:srgbClr val="C00000"/>
                    </a:solidFill>
                  </a:rPr>
                  <a:t>(third order operation)</a:t>
                </a:r>
                <a:endParaRPr lang="en-US" sz="2800" dirty="0">
                  <a:solidFill>
                    <a:srgbClr val="C00000"/>
                  </a:solidFill>
                </a:endParaRPr>
              </a:p>
              <a:p>
                <a:pPr lvl="1"/>
                <a:r>
                  <a:rPr lang="en-US" sz="2400" dirty="0"/>
                  <a:t>2</a:t>
                </a:r>
                <a:r>
                  <a:rPr lang="en-US" sz="2400" baseline="30000" dirty="0"/>
                  <a:t>3</a:t>
                </a:r>
                <a:r>
                  <a:rPr lang="en-US" sz="2400" dirty="0"/>
                  <a:t> = 2</a:t>
                </a:r>
                <a:r>
                  <a:rPr lang="en-US" sz="2400" dirty="0">
                    <a:sym typeface="Symbol"/>
                  </a:rPr>
                  <a:t>3 = </a:t>
                </a:r>
                <a:r>
                  <a:rPr lang="en-US" sz="2400" dirty="0"/>
                  <a:t>2 × 2 × 2</a:t>
                </a:r>
              </a:p>
              <a:p>
                <a:pPr lvl="1"/>
                <a:r>
                  <a:rPr lang="en-US" sz="2400" dirty="0"/>
                  <a:t>Exponentiation is repeated multiplication</a:t>
                </a:r>
              </a:p>
              <a:p>
                <a:r>
                  <a:rPr lang="en-US" sz="2800" dirty="0" err="1"/>
                  <a:t>Tetration</a:t>
                </a:r>
                <a:r>
                  <a:rPr lang="en-US" sz="2800" dirty="0">
                    <a:solidFill>
                      <a:srgbClr val="336699"/>
                    </a:solidFill>
                  </a:rPr>
                  <a:t> </a:t>
                </a:r>
                <a:r>
                  <a:rPr lang="en-US" sz="1800" dirty="0">
                    <a:solidFill>
                      <a:srgbClr val="C00000"/>
                    </a:solidFill>
                  </a:rPr>
                  <a:t>(fourth order operation)</a:t>
                </a:r>
              </a:p>
              <a:p>
                <a:pPr lvl="1"/>
                <a:r>
                  <a:rPr lang="en-US" sz="2400" baseline="30000" dirty="0"/>
                  <a:t>3</a:t>
                </a:r>
                <a:r>
                  <a:rPr lang="en-US" sz="2400" dirty="0"/>
                  <a:t>2 = 2</a:t>
                </a:r>
                <a:r>
                  <a:rPr lang="en-US" sz="2400" dirty="0">
                    <a:sym typeface="Symbol"/>
                  </a:rPr>
                  <a:t>3 = </a:t>
                </a:r>
                <a14:m>
                  <m:oMath xmlns:m="http://schemas.openxmlformats.org/officeDocument/2006/math">
                    <m:sSup>
                      <m:sSupPr>
                        <m:ctrlPr>
                          <a:rPr lang="en-US" sz="2400" i="1">
                            <a:latin typeface="Cambria Math" panose="02040503050406030204" pitchFamily="18" charset="0"/>
                            <a:sym typeface="Symbol"/>
                          </a:rPr>
                        </m:ctrlPr>
                      </m:sSupPr>
                      <m:e>
                        <m:r>
                          <a:rPr lang="en-US" sz="2400" i="1">
                            <a:latin typeface="Cambria Math"/>
                            <a:sym typeface="Symbol"/>
                          </a:rPr>
                          <m:t>2</m:t>
                        </m:r>
                      </m:e>
                      <m:sup>
                        <m:sSup>
                          <m:sSupPr>
                            <m:ctrlPr>
                              <a:rPr lang="en-US" sz="2400" i="1">
                                <a:latin typeface="Cambria Math" panose="02040503050406030204" pitchFamily="18" charset="0"/>
                                <a:sym typeface="Symbol"/>
                              </a:rPr>
                            </m:ctrlPr>
                          </m:sSupPr>
                          <m:e>
                            <m:r>
                              <a:rPr lang="en-US" sz="2400" i="1">
                                <a:latin typeface="Cambria Math"/>
                                <a:sym typeface="Symbol"/>
                              </a:rPr>
                              <m:t>2</m:t>
                            </m:r>
                          </m:e>
                          <m:sup>
                            <m:r>
                              <a:rPr lang="en-US" sz="2400" i="1">
                                <a:latin typeface="Cambria Math"/>
                                <a:sym typeface="Symbol"/>
                              </a:rPr>
                              <m:t>2</m:t>
                            </m:r>
                          </m:sup>
                        </m:sSup>
                      </m:sup>
                    </m:sSup>
                  </m:oMath>
                </a14:m>
                <a:endParaRPr lang="en-US" sz="2400" dirty="0"/>
              </a:p>
              <a:p>
                <a:pPr lvl="1"/>
                <a:r>
                  <a:rPr lang="en-US" sz="2400" dirty="0" err="1"/>
                  <a:t>Tetration</a:t>
                </a:r>
                <a:r>
                  <a:rPr lang="en-US" sz="2400" dirty="0"/>
                  <a:t> is repeated exponentiation</a:t>
                </a:r>
              </a:p>
              <a:p>
                <a:r>
                  <a:rPr lang="en-US" sz="2800" dirty="0"/>
                  <a:t>What’s next?</a:t>
                </a:r>
                <a:endParaRPr lang="en-US" sz="18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72" t="-1429"/>
                </a:stretch>
              </a:blipFill>
            </p:spPr>
            <p:txBody>
              <a:bodyPr/>
              <a:lstStyle/>
              <a:p>
                <a:r>
                  <a:rPr lang="en-US">
                    <a:noFill/>
                  </a:rPr>
                  <a:t> </a:t>
                </a:r>
              </a:p>
            </p:txBody>
          </p:sp>
        </mc:Fallback>
      </mc:AlternateContent>
    </p:spTree>
    <p:extLst>
      <p:ext uri="{BB962C8B-B14F-4D97-AF65-F5344CB8AC3E}">
        <p14:creationId xmlns:p14="http://schemas.microsoft.com/office/powerpoint/2010/main" val="336084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Ackermann’s Function</a:t>
            </a:r>
          </a:p>
        </p:txBody>
      </p:sp>
      <p:sp>
        <p:nvSpPr>
          <p:cNvPr id="3" name="Content Placeholder 2"/>
          <p:cNvSpPr>
            <a:spLocks noGrp="1"/>
          </p:cNvSpPr>
          <p:nvPr>
            <p:ph idx="1"/>
          </p:nvPr>
        </p:nvSpPr>
        <p:spPr>
          <a:xfrm>
            <a:off x="766233" y="1771700"/>
            <a:ext cx="10668000" cy="4267200"/>
          </a:xfrm>
        </p:spPr>
        <p:txBody>
          <a:bodyPr/>
          <a:lstStyle/>
          <a:p>
            <a:r>
              <a:rPr lang="en-US" dirty="0"/>
              <a:t>Wilhelm Ackermann, student and personal secretary of David Hilbert</a:t>
            </a:r>
          </a:p>
          <a:p>
            <a:r>
              <a:rPr lang="en-US" i="1" dirty="0"/>
              <a:t>Mathematical Vertigo</a:t>
            </a:r>
          </a:p>
          <a:p>
            <a:pPr lvl="1"/>
            <a:endParaRPr lang="en-US" dirty="0"/>
          </a:p>
          <a:p>
            <a:pPr lvl="1"/>
            <a:endParaRPr lang="en-US" dirty="0"/>
          </a:p>
          <a:p>
            <a:pPr lvl="1"/>
            <a:endParaRPr lang="en-US" dirty="0"/>
          </a:p>
          <a:p>
            <a:pPr lvl="1"/>
            <a:r>
              <a:rPr lang="en-US" i="1" dirty="0">
                <a:solidFill>
                  <a:srgbClr val="C00000"/>
                </a:solidFill>
              </a:rPr>
              <a:t>huh?</a:t>
            </a:r>
          </a:p>
          <a:p>
            <a:pPr lvl="1"/>
            <a:r>
              <a:rPr lang="en-US" dirty="0">
                <a:solidFill>
                  <a:srgbClr val="C00000"/>
                </a:solidFill>
              </a:rPr>
              <a:t>Excel spreadsheet illustration</a:t>
            </a:r>
          </a:p>
        </p:txBody>
      </p:sp>
      <mc:AlternateContent xmlns:mc="http://schemas.openxmlformats.org/markup-compatibility/2006" xmlns:a14="http://schemas.microsoft.com/office/drawing/2010/main">
        <mc:Choice Requires="a14">
          <p:sp>
            <p:nvSpPr>
              <p:cNvPr id="4" name="TextBox 3"/>
              <p:cNvSpPr txBox="1"/>
              <p:nvPr/>
            </p:nvSpPr>
            <p:spPr>
              <a:xfrm>
                <a:off x="3048001" y="3416993"/>
                <a:ext cx="5859809" cy="1117998"/>
              </a:xfrm>
              <a:prstGeom prst="rect">
                <a:avLst/>
              </a:prstGeom>
              <a:noFill/>
            </p:spPr>
            <p:txBody>
              <a:bodyPr wrap="none" rtlCol="0">
                <a:spAutoFit/>
              </a:bodyPr>
              <a:lstStyle/>
              <a:p>
                <a:pPr eaLnBrk="0" hangingPunct="0">
                  <a:defRPr/>
                </a:pPr>
                <a14:m>
                  <m:oMathPara xmlns:m="http://schemas.openxmlformats.org/officeDocument/2006/math">
                    <m:oMathParaPr>
                      <m:jc m:val="centerGroup"/>
                    </m:oMathParaPr>
                    <m:oMath xmlns:m="http://schemas.openxmlformats.org/officeDocument/2006/math">
                      <m:r>
                        <a:rPr lang="en-US" sz="1800" i="1">
                          <a:solidFill>
                            <a:srgbClr val="000000"/>
                          </a:solidFill>
                          <a:latin typeface="Cambria Math"/>
                          <a:cs typeface="+mn-cs"/>
                        </a:rPr>
                        <m:t>𝐴</m:t>
                      </m:r>
                      <m:d>
                        <m:dPr>
                          <m:ctrlPr>
                            <a:rPr lang="en-US" sz="1800" i="1">
                              <a:solidFill>
                                <a:srgbClr val="000000"/>
                              </a:solidFill>
                              <a:latin typeface="Cambria Math" panose="02040503050406030204" pitchFamily="18" charset="0"/>
                              <a:cs typeface="+mn-cs"/>
                            </a:rPr>
                          </m:ctrlPr>
                        </m:dPr>
                        <m:e>
                          <m:r>
                            <a:rPr lang="en-US" sz="1800" i="1">
                              <a:solidFill>
                                <a:srgbClr val="000000"/>
                              </a:solidFill>
                              <a:latin typeface="Cambria Math"/>
                              <a:cs typeface="+mn-cs"/>
                            </a:rPr>
                            <m:t>𝑚</m:t>
                          </m:r>
                          <m:r>
                            <a:rPr lang="en-US" sz="1800" i="1">
                              <a:solidFill>
                                <a:srgbClr val="000000"/>
                              </a:solidFill>
                              <a:latin typeface="Cambria Math"/>
                              <a:cs typeface="+mn-cs"/>
                            </a:rPr>
                            <m:t>,</m:t>
                          </m:r>
                          <m:r>
                            <a:rPr lang="en-US" sz="1800" i="1">
                              <a:solidFill>
                                <a:srgbClr val="000000"/>
                              </a:solidFill>
                              <a:latin typeface="Cambria Math"/>
                              <a:cs typeface="+mn-cs"/>
                            </a:rPr>
                            <m:t>𝑛</m:t>
                          </m:r>
                        </m:e>
                      </m:d>
                      <m:r>
                        <a:rPr lang="en-US" sz="1800" i="1">
                          <a:solidFill>
                            <a:srgbClr val="000000"/>
                          </a:solidFill>
                          <a:latin typeface="Cambria Math"/>
                          <a:cs typeface="+mn-cs"/>
                        </a:rPr>
                        <m:t>=</m:t>
                      </m:r>
                      <m:d>
                        <m:dPr>
                          <m:begChr m:val="{"/>
                          <m:endChr m:val=""/>
                          <m:ctrlPr>
                            <a:rPr lang="en-US" sz="1800" i="1">
                              <a:solidFill>
                                <a:srgbClr val="000000"/>
                              </a:solidFill>
                              <a:latin typeface="Cambria Math" panose="02040503050406030204" pitchFamily="18" charset="0"/>
                              <a:cs typeface="+mn-cs"/>
                            </a:rPr>
                          </m:ctrlPr>
                        </m:dPr>
                        <m:e>
                          <m:m>
                            <m:mPr>
                              <m:mcs>
                                <m:mc>
                                  <m:mcPr>
                                    <m:count m:val="2"/>
                                    <m:mcJc m:val="center"/>
                                  </m:mcPr>
                                </m:mc>
                              </m:mcs>
                              <m:ctrlPr>
                                <a:rPr lang="en-US" sz="1800" i="1">
                                  <a:solidFill>
                                    <a:srgbClr val="000000"/>
                                  </a:solidFill>
                                  <a:latin typeface="Cambria Math" panose="02040503050406030204" pitchFamily="18" charset="0"/>
                                  <a:cs typeface="+mn-cs"/>
                                </a:rPr>
                              </m:ctrlPr>
                            </m:mPr>
                            <m:mr>
                              <m:e>
                                <m:r>
                                  <m:rPr>
                                    <m:brk m:alnAt="7"/>
                                  </m:rPr>
                                  <a:rPr lang="en-US" sz="1800" i="1">
                                    <a:solidFill>
                                      <a:srgbClr val="000000"/>
                                    </a:solidFill>
                                    <a:latin typeface="Cambria Math"/>
                                    <a:cs typeface="+mn-cs"/>
                                  </a:rPr>
                                  <m:t>𝑛</m:t>
                                </m:r>
                                <m:r>
                                  <a:rPr lang="en-US" sz="1800" i="1">
                                    <a:solidFill>
                                      <a:srgbClr val="000000"/>
                                    </a:solidFill>
                                    <a:latin typeface="Cambria Math"/>
                                    <a:cs typeface="+mn-cs"/>
                                  </a:rPr>
                                  <m:t>+1</m:t>
                                </m:r>
                              </m:e>
                              <m:e>
                                <m:r>
                                  <a:rPr lang="en-US" sz="1800" i="1">
                                    <a:solidFill>
                                      <a:srgbClr val="000000"/>
                                    </a:solidFill>
                                    <a:latin typeface="Cambria Math"/>
                                    <a:cs typeface="+mn-cs"/>
                                  </a:rPr>
                                  <m:t>𝑖𝑓</m:t>
                                </m:r>
                                <m:r>
                                  <a:rPr lang="en-US" sz="1800" i="1">
                                    <a:solidFill>
                                      <a:srgbClr val="000000"/>
                                    </a:solidFill>
                                    <a:latin typeface="Cambria Math"/>
                                    <a:cs typeface="+mn-cs"/>
                                  </a:rPr>
                                  <m:t> </m:t>
                                </m:r>
                                <m:r>
                                  <a:rPr lang="en-US" sz="1800" i="1">
                                    <a:solidFill>
                                      <a:srgbClr val="000000"/>
                                    </a:solidFill>
                                    <a:latin typeface="Cambria Math"/>
                                    <a:cs typeface="+mn-cs"/>
                                  </a:rPr>
                                  <m:t>𝑚</m:t>
                                </m:r>
                                <m:r>
                                  <a:rPr lang="en-US" sz="1800" i="1">
                                    <a:solidFill>
                                      <a:srgbClr val="000000"/>
                                    </a:solidFill>
                                    <a:latin typeface="Cambria Math"/>
                                    <a:cs typeface="+mn-cs"/>
                                  </a:rPr>
                                  <m:t>=0</m:t>
                                </m:r>
                              </m:e>
                            </m:mr>
                            <m:mr>
                              <m:e>
                                <m:r>
                                  <a:rPr lang="en-US" sz="1800" i="1">
                                    <a:solidFill>
                                      <a:srgbClr val="000000"/>
                                    </a:solidFill>
                                    <a:latin typeface="Cambria Math"/>
                                    <a:cs typeface="+mn-cs"/>
                                  </a:rPr>
                                  <m:t>𝐴</m:t>
                                </m:r>
                                <m:r>
                                  <a:rPr lang="en-US" sz="1800" i="1">
                                    <a:solidFill>
                                      <a:srgbClr val="000000"/>
                                    </a:solidFill>
                                    <a:latin typeface="Cambria Math"/>
                                    <a:cs typeface="+mn-cs"/>
                                  </a:rPr>
                                  <m:t>(</m:t>
                                </m:r>
                                <m:r>
                                  <a:rPr lang="en-US" sz="1800" i="1">
                                    <a:solidFill>
                                      <a:srgbClr val="000000"/>
                                    </a:solidFill>
                                    <a:latin typeface="Cambria Math"/>
                                    <a:cs typeface="+mn-cs"/>
                                  </a:rPr>
                                  <m:t>𝑚</m:t>
                                </m:r>
                                <m:r>
                                  <a:rPr lang="en-US" sz="1800" i="1">
                                    <a:solidFill>
                                      <a:srgbClr val="000000"/>
                                    </a:solidFill>
                                    <a:latin typeface="Cambria Math"/>
                                    <a:cs typeface="+mn-cs"/>
                                  </a:rPr>
                                  <m:t>−1,1)</m:t>
                                </m:r>
                              </m:e>
                              <m:e>
                                <m:r>
                                  <a:rPr lang="en-US" sz="1800" i="1">
                                    <a:solidFill>
                                      <a:srgbClr val="000000"/>
                                    </a:solidFill>
                                    <a:latin typeface="Cambria Math"/>
                                    <a:cs typeface="+mn-cs"/>
                                  </a:rPr>
                                  <m:t>𝑖𝑓</m:t>
                                </m:r>
                                <m:r>
                                  <a:rPr lang="en-US" sz="1800" i="1">
                                    <a:solidFill>
                                      <a:srgbClr val="000000"/>
                                    </a:solidFill>
                                    <a:latin typeface="Cambria Math"/>
                                    <a:cs typeface="+mn-cs"/>
                                  </a:rPr>
                                  <m:t> </m:t>
                                </m:r>
                                <m:r>
                                  <a:rPr lang="en-US" sz="1800" i="1">
                                    <a:solidFill>
                                      <a:srgbClr val="000000"/>
                                    </a:solidFill>
                                    <a:latin typeface="Cambria Math"/>
                                    <a:cs typeface="+mn-cs"/>
                                  </a:rPr>
                                  <m:t>𝑚</m:t>
                                </m:r>
                                <m:r>
                                  <a:rPr lang="en-US" sz="1800" i="1">
                                    <a:solidFill>
                                      <a:srgbClr val="000000"/>
                                    </a:solidFill>
                                    <a:latin typeface="Cambria Math"/>
                                    <a:cs typeface="+mn-cs"/>
                                  </a:rPr>
                                  <m:t>&gt;0 </m:t>
                                </m:r>
                                <m:r>
                                  <a:rPr lang="en-US" sz="1800" i="1">
                                    <a:solidFill>
                                      <a:srgbClr val="000000"/>
                                    </a:solidFill>
                                    <a:latin typeface="Cambria Math"/>
                                    <a:cs typeface="+mn-cs"/>
                                  </a:rPr>
                                  <m:t>𝑎𝑛𝑑</m:t>
                                </m:r>
                                <m:r>
                                  <a:rPr lang="en-US" sz="1800" i="1">
                                    <a:solidFill>
                                      <a:srgbClr val="000000"/>
                                    </a:solidFill>
                                    <a:latin typeface="Cambria Math"/>
                                    <a:cs typeface="+mn-cs"/>
                                  </a:rPr>
                                  <m:t> </m:t>
                                </m:r>
                                <m:r>
                                  <a:rPr lang="en-US" sz="1800" i="1">
                                    <a:solidFill>
                                      <a:srgbClr val="000000"/>
                                    </a:solidFill>
                                    <a:latin typeface="Cambria Math"/>
                                    <a:cs typeface="+mn-cs"/>
                                  </a:rPr>
                                  <m:t>𝑛</m:t>
                                </m:r>
                                <m:r>
                                  <a:rPr lang="en-US" sz="1800" i="1">
                                    <a:solidFill>
                                      <a:srgbClr val="000000"/>
                                    </a:solidFill>
                                    <a:latin typeface="Cambria Math"/>
                                    <a:cs typeface="+mn-cs"/>
                                  </a:rPr>
                                  <m:t>=0</m:t>
                                </m:r>
                              </m:e>
                            </m:mr>
                            <m:mr>
                              <m:e>
                                <m:r>
                                  <a:rPr lang="en-US" sz="1800" i="1">
                                    <a:solidFill>
                                      <a:srgbClr val="000000"/>
                                    </a:solidFill>
                                    <a:latin typeface="Cambria Math"/>
                                    <a:cs typeface="+mn-cs"/>
                                  </a:rPr>
                                  <m:t>𝐴</m:t>
                                </m:r>
                                <m:r>
                                  <a:rPr lang="en-US" sz="1800" i="1">
                                    <a:solidFill>
                                      <a:srgbClr val="000000"/>
                                    </a:solidFill>
                                    <a:latin typeface="Cambria Math"/>
                                    <a:cs typeface="+mn-cs"/>
                                  </a:rPr>
                                  <m:t>(</m:t>
                                </m:r>
                                <m:r>
                                  <a:rPr lang="en-US" sz="1800" i="1">
                                    <a:solidFill>
                                      <a:srgbClr val="000000"/>
                                    </a:solidFill>
                                    <a:latin typeface="Cambria Math"/>
                                    <a:cs typeface="+mn-cs"/>
                                  </a:rPr>
                                  <m:t>𝑚</m:t>
                                </m:r>
                                <m:r>
                                  <a:rPr lang="en-US" sz="1800" i="1">
                                    <a:solidFill>
                                      <a:srgbClr val="000000"/>
                                    </a:solidFill>
                                    <a:latin typeface="Cambria Math"/>
                                    <a:cs typeface="+mn-cs"/>
                                  </a:rPr>
                                  <m:t>−1,</m:t>
                                </m:r>
                                <m:r>
                                  <a:rPr lang="en-US" sz="1800" i="1">
                                    <a:solidFill>
                                      <a:srgbClr val="000000"/>
                                    </a:solidFill>
                                    <a:latin typeface="Cambria Math"/>
                                    <a:cs typeface="+mn-cs"/>
                                  </a:rPr>
                                  <m:t>𝐴</m:t>
                                </m:r>
                                <m:d>
                                  <m:dPr>
                                    <m:ctrlPr>
                                      <a:rPr lang="en-US" sz="1800" i="1">
                                        <a:solidFill>
                                          <a:srgbClr val="000000"/>
                                        </a:solidFill>
                                        <a:latin typeface="Cambria Math" panose="02040503050406030204" pitchFamily="18" charset="0"/>
                                        <a:cs typeface="+mn-cs"/>
                                      </a:rPr>
                                    </m:ctrlPr>
                                  </m:dPr>
                                  <m:e>
                                    <m:r>
                                      <a:rPr lang="en-US" sz="1800" i="1">
                                        <a:solidFill>
                                          <a:srgbClr val="000000"/>
                                        </a:solidFill>
                                        <a:latin typeface="Cambria Math"/>
                                        <a:cs typeface="+mn-cs"/>
                                      </a:rPr>
                                      <m:t>𝑚</m:t>
                                    </m:r>
                                    <m:r>
                                      <a:rPr lang="en-US" sz="1800" i="1">
                                        <a:solidFill>
                                          <a:srgbClr val="000000"/>
                                        </a:solidFill>
                                        <a:latin typeface="Cambria Math"/>
                                        <a:cs typeface="+mn-cs"/>
                                      </a:rPr>
                                      <m:t>,</m:t>
                                    </m:r>
                                    <m:r>
                                      <a:rPr lang="en-US" sz="1800" i="1">
                                        <a:solidFill>
                                          <a:srgbClr val="000000"/>
                                        </a:solidFill>
                                        <a:latin typeface="Cambria Math"/>
                                        <a:cs typeface="+mn-cs"/>
                                      </a:rPr>
                                      <m:t>𝑛</m:t>
                                    </m:r>
                                    <m:r>
                                      <a:rPr lang="en-US" sz="1800" i="1">
                                        <a:solidFill>
                                          <a:srgbClr val="000000"/>
                                        </a:solidFill>
                                        <a:latin typeface="Cambria Math"/>
                                        <a:cs typeface="+mn-cs"/>
                                      </a:rPr>
                                      <m:t>−1</m:t>
                                    </m:r>
                                  </m:e>
                                </m:d>
                                <m:r>
                                  <a:rPr lang="en-US" sz="1800" i="1">
                                    <a:solidFill>
                                      <a:srgbClr val="000000"/>
                                    </a:solidFill>
                                    <a:latin typeface="Cambria Math"/>
                                    <a:cs typeface="+mn-cs"/>
                                  </a:rPr>
                                  <m:t>)</m:t>
                                </m:r>
                              </m:e>
                              <m:e>
                                <m:r>
                                  <a:rPr lang="en-US" sz="1800" i="1">
                                    <a:solidFill>
                                      <a:srgbClr val="000000"/>
                                    </a:solidFill>
                                    <a:latin typeface="Cambria Math"/>
                                    <a:cs typeface="+mn-cs"/>
                                  </a:rPr>
                                  <m:t>𝑖𝑓</m:t>
                                </m:r>
                                <m:r>
                                  <a:rPr lang="en-US" sz="1800" i="1">
                                    <a:solidFill>
                                      <a:srgbClr val="000000"/>
                                    </a:solidFill>
                                    <a:latin typeface="Cambria Math"/>
                                    <a:cs typeface="+mn-cs"/>
                                  </a:rPr>
                                  <m:t> </m:t>
                                </m:r>
                                <m:r>
                                  <a:rPr lang="en-US" sz="1800" i="1">
                                    <a:solidFill>
                                      <a:srgbClr val="000000"/>
                                    </a:solidFill>
                                    <a:latin typeface="Cambria Math"/>
                                    <a:cs typeface="+mn-cs"/>
                                  </a:rPr>
                                  <m:t>𝑚</m:t>
                                </m:r>
                                <m:r>
                                  <a:rPr lang="en-US" sz="1800" i="1">
                                    <a:solidFill>
                                      <a:srgbClr val="000000"/>
                                    </a:solidFill>
                                    <a:latin typeface="Cambria Math"/>
                                    <a:cs typeface="+mn-cs"/>
                                  </a:rPr>
                                  <m:t>&gt;0 </m:t>
                                </m:r>
                                <m:r>
                                  <a:rPr lang="en-US" sz="1800" i="1">
                                    <a:solidFill>
                                      <a:srgbClr val="000000"/>
                                    </a:solidFill>
                                    <a:latin typeface="Cambria Math"/>
                                    <a:cs typeface="+mn-cs"/>
                                  </a:rPr>
                                  <m:t>𝑎𝑛𝑑</m:t>
                                </m:r>
                                <m:r>
                                  <a:rPr lang="en-US" sz="1800" i="1">
                                    <a:solidFill>
                                      <a:srgbClr val="000000"/>
                                    </a:solidFill>
                                    <a:latin typeface="Cambria Math"/>
                                    <a:cs typeface="+mn-cs"/>
                                  </a:rPr>
                                  <m:t> </m:t>
                                </m:r>
                                <m:r>
                                  <a:rPr lang="en-US" sz="1800" i="1">
                                    <a:solidFill>
                                      <a:srgbClr val="000000"/>
                                    </a:solidFill>
                                    <a:latin typeface="Cambria Math"/>
                                    <a:cs typeface="+mn-cs"/>
                                  </a:rPr>
                                  <m:t>𝑛</m:t>
                                </m:r>
                                <m:r>
                                  <a:rPr lang="en-US" sz="1800" i="1">
                                    <a:solidFill>
                                      <a:srgbClr val="000000"/>
                                    </a:solidFill>
                                    <a:latin typeface="Cambria Math"/>
                                    <a:cs typeface="+mn-cs"/>
                                  </a:rPr>
                                  <m:t>&gt;0</m:t>
                                </m:r>
                              </m:e>
                            </m:mr>
                          </m:m>
                        </m:e>
                      </m:d>
                    </m:oMath>
                  </m:oMathPara>
                </a14:m>
                <a:endParaRPr lang="en-US" sz="1800" dirty="0">
                  <a:solidFill>
                    <a:srgbClr val="000000"/>
                  </a:solidFill>
                  <a:latin typeface="Verdana" pitchFamily="34" charset="0"/>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1" y="3416993"/>
                <a:ext cx="5859809" cy="111799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02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BEEF-2CDE-42CA-BBED-1E92F63FBBBD}"/>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F745C55D-5161-4AA5-BC98-580DD1E0588E}"/>
              </a:ext>
            </a:extLst>
          </p:cNvPr>
          <p:cNvSpPr>
            <a:spLocks noGrp="1"/>
          </p:cNvSpPr>
          <p:nvPr>
            <p:ph idx="1"/>
          </p:nvPr>
        </p:nvSpPr>
        <p:spPr>
          <a:xfrm>
            <a:off x="914400" y="1600200"/>
            <a:ext cx="10363200" cy="5105400"/>
          </a:xfrm>
        </p:spPr>
        <p:txBody>
          <a:bodyPr/>
          <a:lstStyle/>
          <a:p>
            <a:r>
              <a:rPr lang="en-US" sz="2800">
                <a:ea typeface="Adelon-Light" panose="00000300000000000000" pitchFamily="2" charset="0"/>
              </a:rPr>
              <a:t>Class discussion of </a:t>
            </a:r>
            <a:r>
              <a:rPr lang="en-US" sz="2800">
                <a:solidFill>
                  <a:schemeClr val="accent2"/>
                </a:solidFill>
                <a:latin typeface="Symbol" panose="05050102010706020507" pitchFamily="18" charset="2"/>
                <a:ea typeface="Adelon-Light" panose="00000300000000000000" pitchFamily="2" charset="0"/>
              </a:rPr>
              <a:t>p</a:t>
            </a:r>
            <a:r>
              <a:rPr lang="en-US" sz="2800">
                <a:solidFill>
                  <a:schemeClr val="accent2"/>
                </a:solidFill>
                <a:ea typeface="Adelon-Light" panose="00000300000000000000" pitchFamily="2" charset="0"/>
              </a:rPr>
              <a:t>: faith in chaos</a:t>
            </a:r>
            <a:r>
              <a:rPr lang="en-US" sz="2800">
                <a:ea typeface="Adelon-Light" panose="00000300000000000000" pitchFamily="2" charset="0"/>
              </a:rPr>
              <a:t> on Monday</a:t>
            </a:r>
          </a:p>
          <a:p>
            <a:endParaRPr lang="en-US" sz="2800">
              <a:ea typeface="Adelon-Light" panose="00000300000000000000" pitchFamily="2" charset="0"/>
            </a:endParaRPr>
          </a:p>
          <a:p>
            <a:r>
              <a:rPr lang="en-US" sz="2800">
                <a:ea typeface="Adelon-Light" panose="00000300000000000000" pitchFamily="2" charset="0"/>
              </a:rPr>
              <a:t>New reading assignment</a:t>
            </a:r>
          </a:p>
          <a:p>
            <a:endParaRPr lang="en-US" sz="2800">
              <a:ea typeface="Adelon-Light" panose="00000300000000000000" pitchFamily="2" charset="0"/>
            </a:endParaRPr>
          </a:p>
          <a:p>
            <a:r>
              <a:rPr lang="en-US" sz="2800">
                <a:ea typeface="Adelon-Light" panose="00000300000000000000" pitchFamily="2" charset="0"/>
              </a:rPr>
              <a:t>Essay assignment #2</a:t>
            </a:r>
          </a:p>
          <a:p>
            <a:endParaRPr lang="en-US" sz="2800">
              <a:ea typeface="Adelon-Light" panose="00000300000000000000" pitchFamily="2" charset="0"/>
            </a:endParaRPr>
          </a:p>
          <a:p>
            <a:r>
              <a:rPr lang="en-US" sz="2800">
                <a:ea typeface="Adelon-Light" panose="00000300000000000000" pitchFamily="2" charset="0"/>
              </a:rPr>
              <a:t>Final Exam: Friday, Dec. 13, 10:15-12:15</a:t>
            </a:r>
            <a:endParaRPr lang="en-US" sz="2800" dirty="0">
              <a:ea typeface="Adelon-Light" panose="00000300000000000000" pitchFamily="2" charset="0"/>
            </a:endParaRPr>
          </a:p>
        </p:txBody>
      </p:sp>
    </p:spTree>
    <p:extLst>
      <p:ext uri="{BB962C8B-B14F-4D97-AF65-F5344CB8AC3E}">
        <p14:creationId xmlns:p14="http://schemas.microsoft.com/office/powerpoint/2010/main" val="31622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5C55D-5161-4AA5-BC98-580DD1E0588E}"/>
              </a:ext>
            </a:extLst>
          </p:cNvPr>
          <p:cNvSpPr>
            <a:spLocks noGrp="1"/>
          </p:cNvSpPr>
          <p:nvPr>
            <p:ph idx="1"/>
          </p:nvPr>
        </p:nvSpPr>
        <p:spPr>
          <a:xfrm>
            <a:off x="685800" y="914400"/>
            <a:ext cx="10820400" cy="5029200"/>
          </a:xfrm>
        </p:spPr>
        <p:txBody>
          <a:bodyPr/>
          <a:lstStyle/>
          <a:p>
            <a:pPr marL="0" indent="0" algn="ctr" eaLnBrk="1" fontAlgn="auto" hangingPunct="1">
              <a:spcBef>
                <a:spcPts val="0"/>
              </a:spcBef>
              <a:spcAft>
                <a:spcPts val="0"/>
              </a:spcAft>
              <a:buClr>
                <a:prstClr val="black">
                  <a:lumMod val="50000"/>
                  <a:lumOff val="50000"/>
                </a:prstClr>
              </a:buClr>
              <a:buSzPct val="80000"/>
              <a:buNone/>
            </a:pPr>
            <a:r>
              <a:rPr lang="en-US" sz="2800" kern="1200">
                <a:solidFill>
                  <a:schemeClr val="accent6"/>
                </a:solidFill>
                <a:latin typeface="Bookman Old Style"/>
              </a:rPr>
              <a:t>“The car shot forward straight into the circle of light,</a:t>
            </a:r>
            <a:br>
              <a:rPr lang="en-US" sz="2800" kern="1200">
                <a:solidFill>
                  <a:schemeClr val="accent6"/>
                </a:solidFill>
                <a:latin typeface="Bookman Old Style"/>
              </a:rPr>
            </a:br>
            <a:r>
              <a:rPr lang="en-US" sz="2800" kern="1200">
                <a:solidFill>
                  <a:srgbClr val="C00000"/>
                </a:solidFill>
                <a:latin typeface="Bookman Old Style"/>
              </a:rPr>
              <a:t>and suddenly Arthur had a fairly clear idea of</a:t>
            </a:r>
            <a:br>
              <a:rPr lang="en-US" sz="2800" kern="1200">
                <a:solidFill>
                  <a:srgbClr val="C00000"/>
                </a:solidFill>
                <a:latin typeface="Bookman Old Style"/>
              </a:rPr>
            </a:br>
            <a:r>
              <a:rPr lang="en-US" sz="2800" kern="1200">
                <a:solidFill>
                  <a:srgbClr val="C00000"/>
                </a:solidFill>
                <a:latin typeface="Bookman Old Style"/>
              </a:rPr>
              <a:t>what infinity looked like</a:t>
            </a:r>
            <a:r>
              <a:rPr lang="en-US" sz="2800" kern="1200">
                <a:solidFill>
                  <a:schemeClr val="accent6"/>
                </a:solidFill>
                <a:latin typeface="Bookman Old Style"/>
              </a:rPr>
              <a:t>.</a:t>
            </a:r>
          </a:p>
          <a:p>
            <a:pPr marL="0" indent="0" algn="ctr" eaLnBrk="1" fontAlgn="auto" hangingPunct="1">
              <a:spcBef>
                <a:spcPts val="0"/>
              </a:spcBef>
              <a:spcAft>
                <a:spcPts val="0"/>
              </a:spcAft>
              <a:buClr>
                <a:prstClr val="black">
                  <a:lumMod val="50000"/>
                  <a:lumOff val="50000"/>
                </a:prstClr>
              </a:buClr>
              <a:buSzPct val="80000"/>
              <a:buNone/>
            </a:pPr>
            <a:endParaRPr lang="en-US" sz="2800" kern="1200">
              <a:solidFill>
                <a:schemeClr val="accent6"/>
              </a:solidFill>
              <a:latin typeface="Bookman Old Style"/>
            </a:endParaRPr>
          </a:p>
          <a:p>
            <a:pPr marL="0" indent="0" algn="ctr" eaLnBrk="1" fontAlgn="auto" hangingPunct="1">
              <a:spcBef>
                <a:spcPts val="0"/>
              </a:spcBef>
              <a:spcAft>
                <a:spcPts val="0"/>
              </a:spcAft>
              <a:buClr>
                <a:prstClr val="black">
                  <a:lumMod val="50000"/>
                  <a:lumOff val="50000"/>
                </a:prstClr>
              </a:buClr>
              <a:buSzPct val="80000"/>
              <a:buNone/>
            </a:pPr>
            <a:r>
              <a:rPr lang="en-US" sz="2800" kern="1200">
                <a:solidFill>
                  <a:srgbClr val="00B050"/>
                </a:solidFill>
                <a:latin typeface="Bookman Old Style"/>
              </a:rPr>
              <a:t>It wasn’t infinity in fact.</a:t>
            </a:r>
            <a:r>
              <a:rPr lang="en-US" sz="2800" kern="1200">
                <a:solidFill>
                  <a:schemeClr val="accent6"/>
                </a:solidFill>
                <a:latin typeface="Bookman Old Style"/>
              </a:rPr>
              <a:t> Infinity itself looks flat and uninteresting. Looking up into the night sky is looking into infinity—distance is incomprehensible and therefore meaningless. The chamber into which the aircar emerged was anything but infinite, </a:t>
            </a:r>
            <a:r>
              <a:rPr lang="en-US" sz="2800" kern="1200">
                <a:solidFill>
                  <a:srgbClr val="FF0000"/>
                </a:solidFill>
                <a:latin typeface="Bookman Old Style"/>
              </a:rPr>
              <a:t>it was just very very very big, so big that it gave the impression of infinity far better than infinity itself</a:t>
            </a:r>
            <a:r>
              <a:rPr lang="en-US" sz="2800" kern="1200">
                <a:solidFill>
                  <a:schemeClr val="accent6"/>
                </a:solidFill>
                <a:latin typeface="Bookman Old Style"/>
              </a:rPr>
              <a:t>.”	</a:t>
            </a:r>
            <a:r>
              <a:rPr lang="en-US" sz="2400" kern="1200">
                <a:solidFill>
                  <a:srgbClr val="C00000"/>
                </a:solidFill>
                <a:latin typeface="Bookman Old Style"/>
              </a:rPr>
              <a:t>Douglas Adams</a:t>
            </a:r>
            <a:endParaRPr lang="en-US" sz="1800" kern="1200" dirty="0">
              <a:solidFill>
                <a:srgbClr val="C00000"/>
              </a:solidFill>
              <a:latin typeface="Bookman Old Style"/>
            </a:endParaRPr>
          </a:p>
        </p:txBody>
      </p:sp>
    </p:spTree>
    <p:extLst>
      <p:ext uri="{BB962C8B-B14F-4D97-AF65-F5344CB8AC3E}">
        <p14:creationId xmlns:p14="http://schemas.microsoft.com/office/powerpoint/2010/main" val="242314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5C55D-5161-4AA5-BC98-580DD1E0588E}"/>
              </a:ext>
            </a:extLst>
          </p:cNvPr>
          <p:cNvSpPr>
            <a:spLocks noGrp="1"/>
          </p:cNvSpPr>
          <p:nvPr>
            <p:ph idx="1"/>
          </p:nvPr>
        </p:nvSpPr>
        <p:spPr>
          <a:xfrm>
            <a:off x="2133600" y="1143000"/>
            <a:ext cx="7848600" cy="5486400"/>
          </a:xfrm>
        </p:spPr>
        <p:txBody>
          <a:bodyPr/>
          <a:lstStyle/>
          <a:p>
            <a:pPr marL="0" indent="0" algn="ctr">
              <a:buNone/>
            </a:pPr>
            <a:r>
              <a:rPr lang="en-US" sz="4000" dirty="0">
                <a:solidFill>
                  <a:srgbClr val="FF0000"/>
                </a:solidFill>
                <a:latin typeface="Toxica" panose="02000609000000000000" pitchFamily="49" charset="0"/>
                <a:ea typeface="Adelon-Light" panose="00000300000000000000" pitchFamily="2" charset="0"/>
              </a:rPr>
              <a:t>Cardinality</a:t>
            </a:r>
          </a:p>
          <a:p>
            <a:pPr marL="0" indent="0" algn="ctr">
              <a:buNone/>
            </a:pPr>
            <a:r>
              <a:rPr lang="en-US" sz="2800" dirty="0">
                <a:solidFill>
                  <a:schemeClr val="tx1"/>
                </a:solidFill>
                <a:latin typeface="Toxica" panose="02000609000000000000" pitchFamily="49" charset="0"/>
                <a:ea typeface="Adelon-Light" panose="00000300000000000000" pitchFamily="2" charset="0"/>
              </a:rPr>
              <a:t>by Epoch of Unlight</a:t>
            </a:r>
          </a:p>
          <a:p>
            <a:pPr marL="0" indent="0" algn="ctr">
              <a:buNone/>
            </a:pPr>
            <a:r>
              <a:rPr lang="en-US" sz="2000" dirty="0">
                <a:solidFill>
                  <a:schemeClr val="tx1"/>
                </a:solidFill>
                <a:latin typeface="Toxica" panose="02000609000000000000" pitchFamily="49" charset="0"/>
                <a:ea typeface="Adelon-Light" panose="00000300000000000000" pitchFamily="2" charset="0"/>
              </a:rPr>
              <a:t>“...</a:t>
            </a:r>
          </a:p>
          <a:p>
            <a:pPr marL="0" indent="0" algn="ctr">
              <a:buNone/>
            </a:pPr>
            <a:r>
              <a:rPr lang="en-US" sz="2000" dirty="0">
                <a:solidFill>
                  <a:schemeClr val="tx1"/>
                </a:solidFill>
                <a:latin typeface="Toxica" panose="02000609000000000000" pitchFamily="49" charset="0"/>
                <a:ea typeface="Adelon-Light" panose="00000300000000000000" pitchFamily="2" charset="0"/>
              </a:rPr>
              <a:t>Blinding Infinities the naught becomes the norm</a:t>
            </a:r>
          </a:p>
          <a:p>
            <a:pPr marL="0" indent="0" algn="ctr">
              <a:buNone/>
            </a:pPr>
            <a:r>
              <a:rPr lang="en-US" sz="2000" dirty="0">
                <a:solidFill>
                  <a:schemeClr val="tx1"/>
                </a:solidFill>
                <a:latin typeface="Toxica" panose="02000609000000000000" pitchFamily="49" charset="0"/>
                <a:ea typeface="Adelon-Light" panose="00000300000000000000" pitchFamily="2" charset="0"/>
              </a:rPr>
              <a:t>Receding boundaries to night’s apprentice</a:t>
            </a:r>
          </a:p>
          <a:p>
            <a:pPr marL="0" indent="0" algn="ctr">
              <a:buNone/>
            </a:pPr>
            <a:r>
              <a:rPr lang="en-US" sz="2000" dirty="0">
                <a:solidFill>
                  <a:schemeClr val="tx1"/>
                </a:solidFill>
                <a:latin typeface="Toxica" panose="02000609000000000000" pitchFamily="49" charset="0"/>
                <a:ea typeface="Adelon-Light" panose="00000300000000000000" pitchFamily="2" charset="0"/>
              </a:rPr>
              <a:t>A claim laid, now lies in wait</a:t>
            </a:r>
          </a:p>
          <a:p>
            <a:pPr marL="0" indent="0" algn="ctr">
              <a:buNone/>
            </a:pPr>
            <a:r>
              <a:rPr lang="en-US" sz="2000" dirty="0">
                <a:solidFill>
                  <a:schemeClr val="tx1"/>
                </a:solidFill>
                <a:latin typeface="Toxica" panose="02000609000000000000" pitchFamily="49" charset="0"/>
                <a:ea typeface="Adelon-Light" panose="00000300000000000000" pitchFamily="2" charset="0"/>
              </a:rPr>
              <a:t>A call, a call to those that might!”</a:t>
            </a:r>
          </a:p>
          <a:p>
            <a:pPr marL="0" indent="0" algn="ctr">
              <a:buNone/>
            </a:pPr>
            <a:r>
              <a:rPr lang="en-US" sz="2000" dirty="0">
                <a:solidFill>
                  <a:schemeClr val="tx1"/>
                </a:solidFill>
                <a:latin typeface="Toxica" panose="02000609000000000000" pitchFamily="49" charset="0"/>
                <a:ea typeface="Adelon-Light" panose="00000300000000000000" pitchFamily="2" charset="0"/>
              </a:rPr>
              <a:t>(handout with full lyrics)</a:t>
            </a:r>
          </a:p>
          <a:p>
            <a:pPr marL="0" indent="0" algn="ctr">
              <a:buNone/>
            </a:pPr>
            <a:endParaRPr lang="en-US" sz="2000" dirty="0">
              <a:solidFill>
                <a:schemeClr val="tx1"/>
              </a:solidFill>
              <a:latin typeface="Toxica" panose="02000609000000000000" pitchFamily="49" charset="0"/>
              <a:ea typeface="Adelon-Light" panose="00000300000000000000" pitchFamily="2" charset="0"/>
            </a:endParaRPr>
          </a:p>
          <a:p>
            <a:pPr marL="0" indent="0" algn="ctr">
              <a:buNone/>
            </a:pPr>
            <a:r>
              <a:rPr lang="en-US" sz="2800" dirty="0">
                <a:solidFill>
                  <a:srgbClr val="FF0000"/>
                </a:solidFill>
                <a:latin typeface="Toxica" panose="02000609000000000000" pitchFamily="49" charset="0"/>
                <a:ea typeface="Adelon-Light" panose="00000300000000000000" pitchFamily="2" charset="0"/>
              </a:rPr>
              <a:t>Epoch of Unlight is a melodic black/death metal band</a:t>
            </a:r>
          </a:p>
          <a:p>
            <a:pPr marL="0" indent="0" algn="ctr">
              <a:buNone/>
            </a:pPr>
            <a:r>
              <a:rPr lang="en-US" sz="2800" dirty="0">
                <a:solidFill>
                  <a:srgbClr val="FF0000"/>
                </a:solidFill>
                <a:latin typeface="Toxica" panose="02000609000000000000" pitchFamily="49" charset="0"/>
                <a:ea typeface="Adelon-Light" panose="00000300000000000000" pitchFamily="2" charset="0"/>
              </a:rPr>
              <a:t>from Memphis, Tennessee.</a:t>
            </a:r>
          </a:p>
        </p:txBody>
      </p:sp>
      <p:pic>
        <p:nvPicPr>
          <p:cNvPr id="2" name="Picture 1">
            <a:extLst>
              <a:ext uri="{FF2B5EF4-FFF2-40B4-BE49-F238E27FC236}">
                <a16:creationId xmlns:a16="http://schemas.microsoft.com/office/drawing/2014/main" id="{3348FD35-F649-4F1C-B500-4A9E93C726C2}"/>
              </a:ext>
            </a:extLst>
          </p:cNvPr>
          <p:cNvPicPr>
            <a:picLocks noChangeAspect="1"/>
          </p:cNvPicPr>
          <p:nvPr/>
        </p:nvPicPr>
        <p:blipFill>
          <a:blip r:embed="rId2"/>
          <a:stretch>
            <a:fillRect/>
          </a:stretch>
        </p:blipFill>
        <p:spPr>
          <a:xfrm>
            <a:off x="8305801" y="117765"/>
            <a:ext cx="3256729" cy="2514689"/>
          </a:xfrm>
          <a:prstGeom prst="rect">
            <a:avLst/>
          </a:prstGeom>
        </p:spPr>
      </p:pic>
      <p:pic>
        <p:nvPicPr>
          <p:cNvPr id="4" name="Picture 3">
            <a:extLst>
              <a:ext uri="{FF2B5EF4-FFF2-40B4-BE49-F238E27FC236}">
                <a16:creationId xmlns:a16="http://schemas.microsoft.com/office/drawing/2014/main" id="{73D78F4D-EC98-4788-AFD1-B9D7F3E8B58B}"/>
              </a:ext>
            </a:extLst>
          </p:cNvPr>
          <p:cNvPicPr>
            <a:picLocks noChangeAspect="1"/>
          </p:cNvPicPr>
          <p:nvPr/>
        </p:nvPicPr>
        <p:blipFill>
          <a:blip r:embed="rId3"/>
          <a:stretch>
            <a:fillRect/>
          </a:stretch>
        </p:blipFill>
        <p:spPr>
          <a:xfrm>
            <a:off x="609600" y="121228"/>
            <a:ext cx="3256729" cy="2489588"/>
          </a:xfrm>
          <a:prstGeom prst="rect">
            <a:avLst/>
          </a:prstGeom>
        </p:spPr>
      </p:pic>
    </p:spTree>
    <p:extLst>
      <p:ext uri="{BB962C8B-B14F-4D97-AF65-F5344CB8AC3E}">
        <p14:creationId xmlns:p14="http://schemas.microsoft.com/office/powerpoint/2010/main" val="321205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BEEF-2CDE-42CA-BBED-1E92F63FBBBD}"/>
              </a:ext>
            </a:extLst>
          </p:cNvPr>
          <p:cNvSpPr>
            <a:spLocks noGrp="1"/>
          </p:cNvSpPr>
          <p:nvPr>
            <p:ph type="title"/>
          </p:nvPr>
        </p:nvSpPr>
        <p:spPr/>
        <p:txBody>
          <a:bodyPr/>
          <a:lstStyle/>
          <a:p>
            <a:r>
              <a:rPr lang="en-US" dirty="0"/>
              <a:t>Cardinality worksheet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5C55D-5161-4AA5-BC98-580DD1E0588E}"/>
                  </a:ext>
                </a:extLst>
              </p:cNvPr>
              <p:cNvSpPr>
                <a:spLocks noGrp="1"/>
              </p:cNvSpPr>
              <p:nvPr>
                <p:ph idx="1"/>
              </p:nvPr>
            </p:nvSpPr>
            <p:spPr>
              <a:xfrm>
                <a:off x="914400" y="1600200"/>
                <a:ext cx="10363200" cy="5105400"/>
              </a:xfrm>
            </p:spPr>
            <p:txBody>
              <a:bodyPr/>
              <a:lstStyle/>
              <a:p>
                <a14:m>
                  <m:oMath xmlns:m="http://schemas.openxmlformats.org/officeDocument/2006/math">
                    <m:r>
                      <a:rPr lang="en-US" sz="2800" i="1">
                        <a:latin typeface="Cambria Math" panose="02040503050406030204" pitchFamily="18" charset="0"/>
                        <a:ea typeface="Cambria Math" panose="02040503050406030204" pitchFamily="18" charset="0"/>
                      </a:rPr>
                      <m:t>ℤ</m:t>
                    </m:r>
                  </m:oMath>
                </a14:m>
                <a:r>
                  <a:rPr lang="en-US" sz="2800" dirty="0">
                    <a:ea typeface="Adelon-Light" panose="00000300000000000000" pitchFamily="2" charset="0"/>
                  </a:rPr>
                  <a:t> ?	</a:t>
                </a:r>
              </a:p>
              <a:p>
                <a:pPr lvl="1"/>
                <a:r>
                  <a:rPr lang="en-US" sz="2400" dirty="0">
                    <a:ea typeface="Adelon-Light" panose="00000300000000000000" pitchFamily="2" charset="0"/>
                  </a:rPr>
                  <a:t>Questions?</a:t>
                </a:r>
              </a:p>
              <a:p>
                <a14:m>
                  <m:oMath xmlns:m="http://schemas.openxmlformats.org/officeDocument/2006/math">
                    <m:r>
                      <a:rPr lang="en-US" sz="2800" i="1">
                        <a:latin typeface="Cambria Math" panose="02040503050406030204" pitchFamily="18" charset="0"/>
                        <a:ea typeface="Cambria Math" panose="02040503050406030204" pitchFamily="18" charset="0"/>
                      </a:rPr>
                      <m:t>ℤ</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ℤ</m:t>
                    </m:r>
                  </m:oMath>
                </a14:m>
                <a:r>
                  <a:rPr lang="en-US" sz="2800" dirty="0">
                    <a:ea typeface="Adelon-Light" panose="00000300000000000000" pitchFamily="2" charset="0"/>
                  </a:rPr>
                  <a:t> ?</a:t>
                </a:r>
              </a:p>
              <a:p>
                <a:pPr lvl="1"/>
                <a:r>
                  <a:rPr lang="en-US" sz="2400" dirty="0">
                    <a:ea typeface="Adelon-Light" panose="00000300000000000000" pitchFamily="2" charset="0"/>
                  </a:rPr>
                  <a:t>Handout &amp; Demo</a:t>
                </a:r>
              </a:p>
              <a:p>
                <a:endParaRPr lang="en-US" sz="2800" dirty="0">
                  <a:ea typeface="Adelon-Light" panose="00000300000000000000" pitchFamily="2" charset="0"/>
                </a:endParaRPr>
              </a:p>
              <a:p>
                <a:r>
                  <a:rPr lang="en-US" sz="2800" dirty="0">
                    <a:solidFill>
                      <a:srgbClr val="7030A0"/>
                    </a:solidFill>
                    <a:ea typeface="Adelon-Light" panose="00000300000000000000" pitchFamily="2" charset="0"/>
                    <a:hlinkClick r:id="rId2" action="ppaction://hlinkfile">
                      <a:extLst>
                        <a:ext uri="{A12FA001-AC4F-418D-AE19-62706E023703}">
                          <ahyp:hlinkClr xmlns:ahyp="http://schemas.microsoft.com/office/drawing/2018/hyperlinkcolor" val="tx"/>
                        </a:ext>
                      </a:extLst>
                    </a:hlinkClick>
                  </a:rPr>
                  <a:t>Geometrical Intermission</a:t>
                </a:r>
                <a:r>
                  <a:rPr lang="en-US" sz="2800" dirty="0">
                    <a:ea typeface="Adelon-Light" panose="00000300000000000000" pitchFamily="2" charset="0"/>
                  </a:rPr>
                  <a:t>...</a:t>
                </a:r>
              </a:p>
              <a:p>
                <a:pPr lvl="1"/>
                <a:r>
                  <a:rPr lang="en-US" sz="2400">
                    <a:ea typeface="Adelon-Light" panose="00000300000000000000" pitchFamily="2" charset="0"/>
                  </a:rPr>
                  <a:t>The Koch Snowflake is an example of a mathematical entity called a fractal</a:t>
                </a:r>
              </a:p>
              <a:p>
                <a:pPr lvl="1"/>
                <a:r>
                  <a:rPr lang="en-US" sz="2400">
                    <a:ea typeface="Adelon-Light" panose="00000300000000000000" pitchFamily="2" charset="0"/>
                  </a:rPr>
                  <a:t>We will be looking more at them on Friday</a:t>
                </a:r>
                <a:endParaRPr lang="en-US" sz="2000" dirty="0">
                  <a:ea typeface="Adelon-Light" panose="00000300000000000000" pitchFamily="2" charset="0"/>
                </a:endParaRPr>
              </a:p>
            </p:txBody>
          </p:sp>
        </mc:Choice>
        <mc:Fallback xmlns="">
          <p:sp>
            <p:nvSpPr>
              <p:cNvPr id="3" name="Content Placeholder 2">
                <a:extLst>
                  <a:ext uri="{FF2B5EF4-FFF2-40B4-BE49-F238E27FC236}">
                    <a16:creationId xmlns:a16="http://schemas.microsoft.com/office/drawing/2014/main" id="{F745C55D-5161-4AA5-BC98-580DD1E0588E}"/>
                  </a:ext>
                </a:extLst>
              </p:cNvPr>
              <p:cNvSpPr>
                <a:spLocks noGrp="1" noRot="1" noChangeAspect="1" noMove="1" noResize="1" noEditPoints="1" noAdjustHandles="1" noChangeArrowheads="1" noChangeShapeType="1" noTextEdit="1"/>
              </p:cNvSpPr>
              <p:nvPr>
                <p:ph idx="1"/>
              </p:nvPr>
            </p:nvSpPr>
            <p:spPr>
              <a:xfrm>
                <a:off x="914400" y="1600200"/>
                <a:ext cx="10363200" cy="5105400"/>
              </a:xfrm>
              <a:blipFill>
                <a:blip r:embed="rId3"/>
                <a:stretch>
                  <a:fillRect l="-1059" t="-1195"/>
                </a:stretch>
              </a:blipFill>
            </p:spPr>
            <p:txBody>
              <a:bodyPr/>
              <a:lstStyle/>
              <a:p>
                <a:r>
                  <a:rPr lang="en-US">
                    <a:noFill/>
                  </a:rPr>
                  <a:t> </a:t>
                </a:r>
              </a:p>
            </p:txBody>
          </p:sp>
        </mc:Fallback>
      </mc:AlternateContent>
    </p:spTree>
    <p:extLst>
      <p:ext uri="{BB962C8B-B14F-4D97-AF65-F5344CB8AC3E}">
        <p14:creationId xmlns:p14="http://schemas.microsoft.com/office/powerpoint/2010/main" val="341368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BEEF-2CDE-42CA-BBED-1E92F63FBBBD}"/>
              </a:ext>
            </a:extLst>
          </p:cNvPr>
          <p:cNvSpPr>
            <a:spLocks noGrp="1"/>
          </p:cNvSpPr>
          <p:nvPr>
            <p:ph type="title"/>
          </p:nvPr>
        </p:nvSpPr>
        <p:spPr/>
        <p:txBody>
          <a:bodyPr/>
          <a:lstStyle/>
          <a:p>
            <a:r>
              <a:rPr lang="en-US" dirty="0"/>
              <a:t>Powers of 10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5C55D-5161-4AA5-BC98-580DD1E0588E}"/>
                  </a:ext>
                </a:extLst>
              </p:cNvPr>
              <p:cNvSpPr>
                <a:spLocks noGrp="1"/>
              </p:cNvSpPr>
              <p:nvPr>
                <p:ph idx="1"/>
              </p:nvPr>
            </p:nvSpPr>
            <p:spPr>
              <a:xfrm>
                <a:off x="914400" y="1981200"/>
                <a:ext cx="10363200" cy="4038600"/>
              </a:xfrm>
            </p:spPr>
            <p:txBody>
              <a:bodyPr/>
              <a:lstStyle/>
              <a:p>
                <a:r>
                  <a:rPr lang="en-US" sz="2800" dirty="0">
                    <a:ea typeface="Adelon-Light" panose="00000300000000000000" pitchFamily="2" charset="0"/>
                  </a:rPr>
                  <a:t>Charles &amp; Ray Eames’ </a:t>
                </a:r>
                <a:r>
                  <a:rPr lang="en-US" sz="2800" dirty="0">
                    <a:solidFill>
                      <a:schemeClr val="accent2"/>
                    </a:solidFill>
                    <a:ea typeface="Adelon-Light" panose="00000300000000000000" pitchFamily="2" charset="0"/>
                    <a:hlinkClick r:id="rId2">
                      <a:extLst>
                        <a:ext uri="{A12FA001-AC4F-418D-AE19-62706E023703}">
                          <ahyp:hlinkClr xmlns:ahyp="http://schemas.microsoft.com/office/drawing/2018/hyperlinkcolor" val="tx"/>
                        </a:ext>
                      </a:extLst>
                    </a:hlinkClick>
                  </a:rPr>
                  <a:t>Powers of Ten</a:t>
                </a:r>
                <a:endParaRPr lang="en-US" sz="2800" dirty="0">
                  <a:solidFill>
                    <a:schemeClr val="accent2"/>
                  </a:solidFill>
                  <a:ea typeface="Adelon-Light" panose="00000300000000000000" pitchFamily="2" charset="0"/>
                </a:endParaRPr>
              </a:p>
              <a:p>
                <a:pPr lvl="1"/>
                <a:r>
                  <a:rPr lang="en-US" sz="2400" dirty="0">
                    <a:ea typeface="Adelon-Light" panose="00000300000000000000" pitchFamily="2" charset="0"/>
                  </a:rPr>
                  <a:t>Powers of Ten is one of the Eames’ best-known films. Since it was produced in 1977, it has been seen by millions of people both nationally and internationally. Charles and Ray employed the system of exponential powers to visualize the importance of scale.</a:t>
                </a:r>
              </a:p>
              <a:p>
                <a:pPr lvl="1"/>
                <a14:m>
                  <m:oMath xmlns:m="http://schemas.openxmlformats.org/officeDocument/2006/math">
                    <m:sSup>
                      <m:sSupPr>
                        <m:ctrlPr>
                          <a:rPr lang="en-US" sz="2400" i="1">
                            <a:latin typeface="Cambria Math" panose="02040503050406030204" pitchFamily="18" charset="0"/>
                            <a:ea typeface="Adelon-Light" panose="00000300000000000000" pitchFamily="2" charset="0"/>
                          </a:rPr>
                        </m:ctrlPr>
                      </m:sSupPr>
                      <m:e>
                        <m:r>
                          <a:rPr lang="en-US" sz="2400" i="1">
                            <a:latin typeface="Cambria Math" panose="02040503050406030204" pitchFamily="18" charset="0"/>
                            <a:ea typeface="Adelon-Light" panose="00000300000000000000" pitchFamily="2" charset="0"/>
                          </a:rPr>
                          <m:t>10</m:t>
                        </m:r>
                      </m:e>
                      <m:sup>
                        <m:r>
                          <a:rPr lang="en-US" sz="2400" i="1">
                            <a:latin typeface="Cambria Math" panose="02040503050406030204" pitchFamily="18" charset="0"/>
                            <a:ea typeface="Adelon-Light" panose="00000300000000000000" pitchFamily="2" charset="0"/>
                          </a:rPr>
                          <m:t>−16</m:t>
                        </m:r>
                      </m:sup>
                    </m:sSup>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24</m:t>
                        </m:r>
                      </m:sup>
                    </m:sSup>
                  </m:oMath>
                </a14:m>
                <a:endParaRPr lang="en-US" sz="2400" dirty="0">
                  <a:ea typeface="Adelon-Light" panose="00000300000000000000" pitchFamily="2" charset="0"/>
                </a:endParaRPr>
              </a:p>
              <a:p>
                <a:r>
                  <a:rPr lang="en-US" sz="2800" dirty="0">
                    <a:ea typeface="Adelon-Light" panose="00000300000000000000" pitchFamily="2" charset="0"/>
                  </a:rPr>
                  <a:t>The visible (knowable) universe is bound in a range of 40 magnitudes of scale (10</a:t>
                </a:r>
                <a:r>
                  <a:rPr lang="en-US" sz="2800" baseline="30000" dirty="0">
                    <a:ea typeface="Adelon-Light" panose="00000300000000000000" pitchFamily="2" charset="0"/>
                  </a:rPr>
                  <a:t>40</a:t>
                </a:r>
                <a:r>
                  <a:rPr lang="en-US" sz="2800" dirty="0">
                    <a:ea typeface="Adelon-Light" panose="00000300000000000000" pitchFamily="2" charset="0"/>
                  </a:rPr>
                  <a:t>)</a:t>
                </a:r>
              </a:p>
            </p:txBody>
          </p:sp>
        </mc:Choice>
        <mc:Fallback xmlns="">
          <p:sp>
            <p:nvSpPr>
              <p:cNvPr id="3" name="Content Placeholder 2">
                <a:extLst>
                  <a:ext uri="{FF2B5EF4-FFF2-40B4-BE49-F238E27FC236}">
                    <a16:creationId xmlns:a16="http://schemas.microsoft.com/office/drawing/2014/main" id="{F745C55D-5161-4AA5-BC98-580DD1E0588E}"/>
                  </a:ext>
                </a:extLst>
              </p:cNvPr>
              <p:cNvSpPr>
                <a:spLocks noGrp="1" noRot="1" noChangeAspect="1" noMove="1" noResize="1" noEditPoints="1" noAdjustHandles="1" noChangeArrowheads="1" noChangeShapeType="1" noTextEdit="1"/>
              </p:cNvSpPr>
              <p:nvPr>
                <p:ph idx="1"/>
              </p:nvPr>
            </p:nvSpPr>
            <p:spPr>
              <a:xfrm>
                <a:off x="914400" y="1981200"/>
                <a:ext cx="10363200" cy="4038600"/>
              </a:xfrm>
              <a:blipFill>
                <a:blip r:embed="rId3"/>
                <a:stretch>
                  <a:fillRect l="-1059" t="-1357" r="-1412"/>
                </a:stretch>
              </a:blipFill>
            </p:spPr>
            <p:txBody>
              <a:bodyPr/>
              <a:lstStyle/>
              <a:p>
                <a:r>
                  <a:rPr lang="en-US">
                    <a:noFill/>
                  </a:rPr>
                  <a:t> </a:t>
                </a:r>
              </a:p>
            </p:txBody>
          </p:sp>
        </mc:Fallback>
      </mc:AlternateContent>
    </p:spTree>
    <p:extLst>
      <p:ext uri="{BB962C8B-B14F-4D97-AF65-F5344CB8AC3E}">
        <p14:creationId xmlns:p14="http://schemas.microsoft.com/office/powerpoint/2010/main" val="223635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Infinite Number Line</a:t>
            </a:r>
            <a:endParaRPr lang="en-US" sz="2400" dirty="0"/>
          </a:p>
        </p:txBody>
      </p:sp>
      <p:sp>
        <p:nvSpPr>
          <p:cNvPr id="2" name="Rectangle 1"/>
          <p:cNvSpPr/>
          <p:nvPr/>
        </p:nvSpPr>
        <p:spPr bwMode="auto">
          <a:xfrm>
            <a:off x="866192" y="2057399"/>
            <a:ext cx="10363200" cy="3352801"/>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a:latin typeface="Verdana" pitchFamily="34" charset="0"/>
            </a:endParaRPr>
          </a:p>
        </p:txBody>
      </p:sp>
      <p:cxnSp>
        <p:nvCxnSpPr>
          <p:cNvPr id="7" name="Straight Connector 6"/>
          <p:cNvCxnSpPr/>
          <p:nvPr/>
        </p:nvCxnSpPr>
        <p:spPr>
          <a:xfrm>
            <a:off x="1828800" y="35052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3352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439400" y="3380232"/>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7957" y="3810001"/>
            <a:ext cx="338554" cy="461665"/>
          </a:xfrm>
          <a:prstGeom prst="rect">
            <a:avLst/>
          </a:prstGeom>
          <a:noFill/>
        </p:spPr>
        <p:txBody>
          <a:bodyPr wrap="none" rtlCol="0">
            <a:spAutoFit/>
          </a:bodyPr>
          <a:lstStyle/>
          <a:p>
            <a:r>
              <a:rPr lang="en-US" dirty="0"/>
              <a:t>0</a:t>
            </a:r>
          </a:p>
        </p:txBody>
      </p:sp>
      <p:sp>
        <p:nvSpPr>
          <p:cNvPr id="11" name="TextBox 10"/>
          <p:cNvSpPr txBox="1"/>
          <p:nvPr/>
        </p:nvSpPr>
        <p:spPr>
          <a:xfrm>
            <a:off x="10248482" y="3930135"/>
            <a:ext cx="452368" cy="461665"/>
          </a:xfrm>
          <a:prstGeom prst="rect">
            <a:avLst/>
          </a:prstGeom>
          <a:noFill/>
        </p:spPr>
        <p:txBody>
          <a:bodyPr wrap="none" rtlCol="0">
            <a:spAutoFit/>
          </a:bodyPr>
          <a:lstStyle/>
          <a:p>
            <a:r>
              <a:rPr lang="en-US" dirty="0">
                <a:latin typeface="Constantia"/>
              </a:rPr>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BEEF-2CDE-42CA-BBED-1E92F63FBBBD}"/>
              </a:ext>
            </a:extLst>
          </p:cNvPr>
          <p:cNvSpPr>
            <a:spLocks noGrp="1"/>
          </p:cNvSpPr>
          <p:nvPr>
            <p:ph type="title"/>
          </p:nvPr>
        </p:nvSpPr>
        <p:spPr/>
        <p:txBody>
          <a:bodyPr/>
          <a:lstStyle/>
          <a:p>
            <a:r>
              <a:rPr lang="en-US" dirty="0"/>
              <a:t>Infinite Number 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5C55D-5161-4AA5-BC98-580DD1E0588E}"/>
                  </a:ext>
                </a:extLst>
              </p:cNvPr>
              <p:cNvSpPr>
                <a:spLocks noGrp="1"/>
              </p:cNvSpPr>
              <p:nvPr>
                <p:ph idx="1"/>
              </p:nvPr>
            </p:nvSpPr>
            <p:spPr>
              <a:xfrm>
                <a:off x="914400" y="1600200"/>
                <a:ext cx="10363200" cy="5029200"/>
              </a:xfrm>
            </p:spPr>
            <p:txBody>
              <a:bodyPr/>
              <a:lstStyle/>
              <a:p>
                <a:r>
                  <a:rPr lang="en-US" sz="2800" dirty="0">
                    <a:ea typeface="Adelon-Light" panose="00000300000000000000" pitchFamily="2" charset="0"/>
                  </a:rPr>
                  <a:t>On the handout, plot the point on the number line that represents 10</a:t>
                </a:r>
                <a:r>
                  <a:rPr lang="en-US" sz="2800" baseline="30000" dirty="0">
                    <a:ea typeface="Adelon-Light" panose="00000300000000000000" pitchFamily="2" charset="0"/>
                  </a:rPr>
                  <a:t>40</a:t>
                </a:r>
              </a:p>
              <a:p>
                <a:r>
                  <a:rPr lang="en-US" sz="2800" dirty="0">
                    <a:ea typeface="Adelon-Light" panose="00000300000000000000" pitchFamily="2" charset="0"/>
                  </a:rPr>
                  <a:t>What is a googol? (not the search engine)</a:t>
                </a:r>
              </a:p>
              <a:p>
                <a:pPr lvl="1"/>
                <a14:m>
                  <m:oMath xmlns:m="http://schemas.openxmlformats.org/officeDocument/2006/math">
                    <m:sSup>
                      <m:sSupPr>
                        <m:ctrlPr>
                          <a:rPr lang="en-US" sz="2400" i="1">
                            <a:latin typeface="Cambria Math" panose="02040503050406030204" pitchFamily="18" charset="0"/>
                            <a:ea typeface="Adelon-Light" panose="00000300000000000000" pitchFamily="2" charset="0"/>
                          </a:rPr>
                        </m:ctrlPr>
                      </m:sSupPr>
                      <m:e>
                        <m:r>
                          <a:rPr lang="en-US" sz="2400" i="1">
                            <a:latin typeface="Cambria Math" panose="02040503050406030204" pitchFamily="18" charset="0"/>
                            <a:ea typeface="Adelon-Light" panose="00000300000000000000" pitchFamily="2" charset="0"/>
                          </a:rPr>
                          <m:t>10</m:t>
                        </m:r>
                      </m:e>
                      <m:sup>
                        <m:r>
                          <a:rPr lang="en-US" sz="2400" i="1">
                            <a:latin typeface="Cambria Math" panose="02040503050406030204" pitchFamily="18" charset="0"/>
                            <a:ea typeface="Adelon-Light" panose="00000300000000000000" pitchFamily="2" charset="0"/>
                          </a:rPr>
                          <m:t>100</m:t>
                        </m:r>
                      </m:sup>
                    </m:sSup>
                    <m:r>
                      <a:rPr lang="en-US" sz="2400" i="1">
                        <a:latin typeface="Cambria Math" panose="02040503050406030204" pitchFamily="18" charset="0"/>
                        <a:ea typeface="Adelon-Light" panose="00000300000000000000" pitchFamily="2" charset="0"/>
                      </a:rPr>
                      <m:t>=</m:t>
                    </m:r>
                  </m:oMath>
                </a14:m>
                <a:r>
                  <a:rPr lang="en-US" sz="2400" dirty="0">
                    <a:ea typeface="Adelon-Light" panose="00000300000000000000" pitchFamily="2" charset="0"/>
                  </a:rPr>
                  <a:t> 10000000000000000000000000</a:t>
                </a:r>
                <a:br>
                  <a:rPr lang="en-US" sz="2400" dirty="0">
                    <a:ea typeface="Adelon-Light" panose="00000300000000000000" pitchFamily="2" charset="0"/>
                  </a:rPr>
                </a:br>
                <a:r>
                  <a:rPr lang="en-US" sz="2400" dirty="0">
                    <a:ea typeface="Adelon-Light" panose="00000300000000000000" pitchFamily="2" charset="0"/>
                  </a:rPr>
                  <a:t>               0000000000000000000000000</a:t>
                </a:r>
                <a:br>
                  <a:rPr lang="en-US" sz="2400" dirty="0">
                    <a:ea typeface="Adelon-Light" panose="00000300000000000000" pitchFamily="2" charset="0"/>
                  </a:rPr>
                </a:br>
                <a:r>
                  <a:rPr lang="en-US" sz="2400" dirty="0">
                    <a:ea typeface="Adelon-Light" panose="00000300000000000000" pitchFamily="2" charset="0"/>
                  </a:rPr>
                  <a:t>               0000000000000000000000000</a:t>
                </a:r>
                <a:br>
                  <a:rPr lang="en-US" sz="2400" dirty="0">
                    <a:ea typeface="Adelon-Light" panose="00000300000000000000" pitchFamily="2" charset="0"/>
                  </a:rPr>
                </a:br>
                <a:r>
                  <a:rPr lang="en-US" sz="2400" dirty="0">
                    <a:ea typeface="Adelon-Light" panose="00000300000000000000" pitchFamily="2" charset="0"/>
                  </a:rPr>
                  <a:t>               0000000000000000000000000</a:t>
                </a:r>
              </a:p>
              <a:p>
                <a:pPr lvl="1"/>
                <a:r>
                  <a:rPr lang="en-US" sz="2400" dirty="0">
                    <a:ea typeface="Adelon-Light" panose="00000300000000000000" pitchFamily="2" charset="0"/>
                  </a:rPr>
                  <a:t>Place this on the number line</a:t>
                </a:r>
              </a:p>
              <a:p>
                <a:r>
                  <a:rPr lang="en-US" sz="2800" dirty="0">
                    <a:ea typeface="Adelon-Light" panose="00000300000000000000" pitchFamily="2" charset="0"/>
                  </a:rPr>
                  <a:t>What is a googol-plex?</a:t>
                </a:r>
              </a:p>
              <a:p>
                <a:pPr lvl="1"/>
                <a14:m>
                  <m:oMath xmlns:m="http://schemas.openxmlformats.org/officeDocument/2006/math">
                    <m:sSup>
                      <m:sSupPr>
                        <m:ctrlPr>
                          <a:rPr lang="en-US" sz="2400" i="1">
                            <a:latin typeface="Cambria Math" panose="02040503050406030204" pitchFamily="18" charset="0"/>
                            <a:ea typeface="Adelon-Light" panose="00000300000000000000" pitchFamily="2" charset="0"/>
                          </a:rPr>
                        </m:ctrlPr>
                      </m:sSupPr>
                      <m:e>
                        <m:r>
                          <a:rPr lang="en-US" sz="2400" i="1">
                            <a:latin typeface="Cambria Math" panose="02040503050406030204" pitchFamily="18" charset="0"/>
                            <a:ea typeface="Adelon-Light" panose="00000300000000000000" pitchFamily="2" charset="0"/>
                          </a:rPr>
                          <m:t>10</m:t>
                        </m:r>
                      </m:e>
                      <m:sup>
                        <m:sSup>
                          <m:sSupPr>
                            <m:ctrlPr>
                              <a:rPr lang="en-US" sz="2400" i="1">
                                <a:latin typeface="Cambria Math" panose="02040503050406030204" pitchFamily="18" charset="0"/>
                                <a:ea typeface="Adelon-Light" panose="00000300000000000000" pitchFamily="2" charset="0"/>
                              </a:rPr>
                            </m:ctrlPr>
                          </m:sSupPr>
                          <m:e>
                            <m:r>
                              <a:rPr lang="en-US" sz="2400" i="1">
                                <a:latin typeface="Cambria Math" panose="02040503050406030204" pitchFamily="18" charset="0"/>
                                <a:ea typeface="Adelon-Light" panose="00000300000000000000" pitchFamily="2" charset="0"/>
                              </a:rPr>
                              <m:t>10</m:t>
                            </m:r>
                          </m:e>
                          <m:sup>
                            <m:r>
                              <a:rPr lang="en-US" sz="2400" i="1">
                                <a:latin typeface="Cambria Math" panose="02040503050406030204" pitchFamily="18" charset="0"/>
                                <a:ea typeface="Adelon-Light" panose="00000300000000000000" pitchFamily="2" charset="0"/>
                              </a:rPr>
                              <m:t>100</m:t>
                            </m:r>
                          </m:sup>
                        </m:sSup>
                      </m:sup>
                    </m:sSup>
                  </m:oMath>
                </a14:m>
                <a:endParaRPr lang="en-US" sz="2400" dirty="0">
                  <a:ea typeface="Adelon-Light" panose="00000300000000000000" pitchFamily="2" charset="0"/>
                </a:endParaRPr>
              </a:p>
              <a:p>
                <a:pPr lvl="1"/>
                <a:r>
                  <a:rPr lang="en-US" sz="2400" dirty="0">
                    <a:ea typeface="Adelon-Light" panose="00000300000000000000" pitchFamily="2" charset="0"/>
                  </a:rPr>
                  <a:t>Place this on the number line</a:t>
                </a:r>
              </a:p>
            </p:txBody>
          </p:sp>
        </mc:Choice>
        <mc:Fallback xmlns="">
          <p:sp>
            <p:nvSpPr>
              <p:cNvPr id="3" name="Content Placeholder 2">
                <a:extLst>
                  <a:ext uri="{FF2B5EF4-FFF2-40B4-BE49-F238E27FC236}">
                    <a16:creationId xmlns:a16="http://schemas.microsoft.com/office/drawing/2014/main" id="{F745C55D-5161-4AA5-BC98-580DD1E0588E}"/>
                  </a:ext>
                </a:extLst>
              </p:cNvPr>
              <p:cNvSpPr>
                <a:spLocks noGrp="1" noRot="1" noChangeAspect="1" noMove="1" noResize="1" noEditPoints="1" noAdjustHandles="1" noChangeArrowheads="1" noChangeShapeType="1" noTextEdit="1"/>
              </p:cNvSpPr>
              <p:nvPr>
                <p:ph idx="1"/>
              </p:nvPr>
            </p:nvSpPr>
            <p:spPr>
              <a:xfrm>
                <a:off x="914400" y="1600200"/>
                <a:ext cx="10363200" cy="5029200"/>
              </a:xfrm>
              <a:blipFill>
                <a:blip r:embed="rId2"/>
                <a:stretch>
                  <a:fillRect l="-1059" t="-1212"/>
                </a:stretch>
              </a:blipFill>
            </p:spPr>
            <p:txBody>
              <a:bodyPr/>
              <a:lstStyle/>
              <a:p>
                <a:r>
                  <a:rPr lang="en-US">
                    <a:noFill/>
                  </a:rPr>
                  <a:t> </a:t>
                </a:r>
              </a:p>
            </p:txBody>
          </p:sp>
        </mc:Fallback>
      </mc:AlternateContent>
    </p:spTree>
    <p:extLst>
      <p:ext uri="{BB962C8B-B14F-4D97-AF65-F5344CB8AC3E}">
        <p14:creationId xmlns:p14="http://schemas.microsoft.com/office/powerpoint/2010/main" val="231576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Numbers</a:t>
            </a:r>
          </a:p>
        </p:txBody>
      </p:sp>
      <p:sp>
        <p:nvSpPr>
          <p:cNvPr id="3" name="Content Placeholder 2"/>
          <p:cNvSpPr>
            <a:spLocks noGrp="1"/>
          </p:cNvSpPr>
          <p:nvPr>
            <p:ph idx="1"/>
          </p:nvPr>
        </p:nvSpPr>
        <p:spPr/>
        <p:txBody>
          <a:bodyPr/>
          <a:lstStyle/>
          <a:p>
            <a:r>
              <a:rPr lang="en-US" sz="2800" dirty="0"/>
              <a:t>Counting </a:t>
            </a:r>
            <a:r>
              <a:rPr lang="en-US" sz="1800" dirty="0">
                <a:solidFill>
                  <a:srgbClr val="C00000"/>
                </a:solidFill>
              </a:rPr>
              <a:t>(</a:t>
            </a:r>
            <a:r>
              <a:rPr lang="en-US" sz="1800" dirty="0" err="1">
                <a:solidFill>
                  <a:srgbClr val="C00000"/>
                </a:solidFill>
              </a:rPr>
              <a:t>zero</a:t>
            </a:r>
            <a:r>
              <a:rPr lang="en-US" sz="1800" baseline="30000" dirty="0" err="1">
                <a:solidFill>
                  <a:srgbClr val="C00000"/>
                </a:solidFill>
              </a:rPr>
              <a:t>th</a:t>
            </a:r>
            <a:r>
              <a:rPr lang="en-US" sz="1800" dirty="0">
                <a:solidFill>
                  <a:srgbClr val="C00000"/>
                </a:solidFill>
              </a:rPr>
              <a:t> order operation)</a:t>
            </a:r>
            <a:endParaRPr lang="en-US" sz="2800" dirty="0">
              <a:solidFill>
                <a:srgbClr val="C00000"/>
              </a:solidFill>
            </a:endParaRPr>
          </a:p>
          <a:p>
            <a:pPr lvl="1"/>
            <a:r>
              <a:rPr lang="en-US" sz="2400" dirty="0"/>
              <a:t>1, 2, 3, …</a:t>
            </a:r>
          </a:p>
          <a:p>
            <a:pPr lvl="1"/>
            <a:r>
              <a:rPr lang="en-US" sz="2400" dirty="0"/>
              <a:t>Successor function: </a:t>
            </a:r>
            <a:r>
              <a:rPr lang="en-US" sz="2400" dirty="0" err="1"/>
              <a:t>inc</a:t>
            </a:r>
            <a:r>
              <a:rPr lang="en-US" sz="2400" dirty="0"/>
              <a:t>(x) = x + 1</a:t>
            </a:r>
          </a:p>
          <a:p>
            <a:r>
              <a:rPr lang="en-US" sz="2800" dirty="0"/>
              <a:t>Addition</a:t>
            </a:r>
            <a:r>
              <a:rPr lang="en-US" sz="2800" dirty="0">
                <a:solidFill>
                  <a:srgbClr val="336699"/>
                </a:solidFill>
              </a:rPr>
              <a:t> </a:t>
            </a:r>
            <a:r>
              <a:rPr lang="en-US" sz="1800" dirty="0">
                <a:solidFill>
                  <a:srgbClr val="C00000"/>
                </a:solidFill>
              </a:rPr>
              <a:t>(first order operation)</a:t>
            </a:r>
          </a:p>
          <a:p>
            <a:pPr lvl="1"/>
            <a:r>
              <a:rPr lang="en-US" sz="2400" dirty="0"/>
              <a:t>2 + 3 = </a:t>
            </a:r>
            <a:r>
              <a:rPr lang="en-US" sz="2400" dirty="0" err="1"/>
              <a:t>inc</a:t>
            </a:r>
            <a:r>
              <a:rPr lang="en-US" sz="2400" dirty="0"/>
              <a:t>(</a:t>
            </a:r>
            <a:r>
              <a:rPr lang="en-US" sz="2400" dirty="0" err="1"/>
              <a:t>inc</a:t>
            </a:r>
            <a:r>
              <a:rPr lang="en-US" sz="2400" dirty="0"/>
              <a:t>(</a:t>
            </a:r>
            <a:r>
              <a:rPr lang="en-US" sz="2400" dirty="0" err="1"/>
              <a:t>inc</a:t>
            </a:r>
            <a:r>
              <a:rPr lang="en-US" sz="2400" dirty="0"/>
              <a:t>(2)))</a:t>
            </a:r>
          </a:p>
          <a:p>
            <a:pPr lvl="1"/>
            <a:r>
              <a:rPr lang="en-US" sz="2400" dirty="0"/>
              <a:t>Addition is repeated successor</a:t>
            </a:r>
          </a:p>
          <a:p>
            <a:r>
              <a:rPr lang="en-US" sz="2800" dirty="0"/>
              <a:t>Multiplication</a:t>
            </a:r>
            <a:r>
              <a:rPr lang="en-US" sz="2800" dirty="0">
                <a:solidFill>
                  <a:srgbClr val="336699"/>
                </a:solidFill>
              </a:rPr>
              <a:t> </a:t>
            </a:r>
            <a:r>
              <a:rPr lang="en-US" sz="1800" dirty="0">
                <a:solidFill>
                  <a:srgbClr val="C00000"/>
                </a:solidFill>
              </a:rPr>
              <a:t>(second order operation)</a:t>
            </a:r>
          </a:p>
          <a:p>
            <a:pPr lvl="1"/>
            <a:r>
              <a:rPr lang="en-US" sz="2400" dirty="0"/>
              <a:t>2 × 3 = 2 + 2 + 2</a:t>
            </a:r>
          </a:p>
          <a:p>
            <a:pPr lvl="1"/>
            <a:r>
              <a:rPr lang="en-US" sz="2400" dirty="0"/>
              <a:t>Multiplication is repeated addition</a:t>
            </a:r>
            <a:r>
              <a:rPr lang="en-US" dirty="0"/>
              <a:t> </a:t>
            </a:r>
          </a:p>
        </p:txBody>
      </p:sp>
    </p:spTree>
    <p:extLst>
      <p:ext uri="{BB962C8B-B14F-4D97-AF65-F5344CB8AC3E}">
        <p14:creationId xmlns:p14="http://schemas.microsoft.com/office/powerpoint/2010/main" val="415895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Papyrus"/>
        <a:ea typeface=""/>
        <a:cs typeface="Times New Roman"/>
      </a:majorFont>
      <a:minorFont>
        <a:latin typeface="CasablancaAntique"/>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4483</TotalTime>
  <Words>506</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Wingdings</vt:lpstr>
      <vt:lpstr>Cambria Math</vt:lpstr>
      <vt:lpstr>Times New Roman</vt:lpstr>
      <vt:lpstr>Symbol</vt:lpstr>
      <vt:lpstr>Adelon-Light</vt:lpstr>
      <vt:lpstr>Constantia</vt:lpstr>
      <vt:lpstr>Verdana</vt:lpstr>
      <vt:lpstr>Bookman Old Style</vt:lpstr>
      <vt:lpstr>Rockwell</vt:lpstr>
      <vt:lpstr>Toxica</vt:lpstr>
      <vt:lpstr>Papyrus</vt:lpstr>
      <vt:lpstr>Default Design</vt:lpstr>
      <vt:lpstr>Profile</vt:lpstr>
      <vt:lpstr>To ℵ_0 and Beyond...</vt:lpstr>
      <vt:lpstr>Alerts</vt:lpstr>
      <vt:lpstr>PowerPoint Presentation</vt:lpstr>
      <vt:lpstr>PowerPoint Presentation</vt:lpstr>
      <vt:lpstr>Cardinality worksheet</vt:lpstr>
      <vt:lpstr>Powers of 10</vt:lpstr>
      <vt:lpstr>Infinite Number Line</vt:lpstr>
      <vt:lpstr>Infinite Number Line</vt:lpstr>
      <vt:lpstr>Building Numbers</vt:lpstr>
      <vt:lpstr>Building Numbers</vt:lpstr>
      <vt:lpstr>Ackermann’s Function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ℵ_0 and Beyond...</dc:title>
  <dc:creator>Stucki, David</dc:creator>
  <cp:lastModifiedBy>Stucki, David</cp:lastModifiedBy>
  <cp:revision>25</cp:revision>
  <dcterms:created xsi:type="dcterms:W3CDTF">2020-10-25T21:16:15Z</dcterms:created>
  <dcterms:modified xsi:type="dcterms:W3CDTF">2024-11-20T05:20:41Z</dcterms:modified>
</cp:coreProperties>
</file>