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7" r:id="rId5"/>
    <p:sldId id="275" r:id="rId6"/>
    <p:sldId id="276" r:id="rId7"/>
    <p:sldId id="269" r:id="rId8"/>
    <p:sldId id="288" r:id="rId9"/>
  </p:sldIdLst>
  <p:sldSz cx="12188825" cy="6858000"/>
  <p:notesSz cx="6858000" cy="9144000"/>
  <p:embeddedFontLst>
    <p:embeddedFont>
      <p:font typeface="AR DELANEY" panose="02000000000000000000" pitchFamily="2" charset="0"/>
      <p:regular r:id="rId12"/>
    </p:embeddedFont>
    <p:embeddedFont>
      <p:font typeface="Ballads" pitchFamily="2" charset="0"/>
      <p:regular r:id="rId13"/>
    </p:embeddedFont>
    <p:embeddedFont>
      <p:font typeface="Bookman Old Style" panose="02050604050505020204" pitchFamily="18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Euphemia" panose="020B0503040102020104" pitchFamily="34" charset="0"/>
      <p:regular r:id="rId22"/>
    </p:embeddedFont>
    <p:embeddedFont>
      <p:font typeface="MisterEarl BT" panose="03080802020302020203" pitchFamily="66" charset="0"/>
      <p:regular r:id="rId23"/>
    </p:embeddedFont>
    <p:embeddedFont>
      <p:font typeface="Palatino Linotype" panose="02040502050505030304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4660"/>
  </p:normalViewPr>
  <p:slideViewPr>
    <p:cSldViewPr>
      <p:cViewPr varScale="1">
        <p:scale>
          <a:sx n="109" d="100"/>
          <a:sy n="109" d="100"/>
        </p:scale>
        <p:origin x="744" y="108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10/22/2024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10/22/2024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8412" y="152400"/>
            <a:ext cx="4648200" cy="1066800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0412" y="5943600"/>
            <a:ext cx="2895600" cy="7620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3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tile tx="0" ty="0" sx="5000" sy="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7391398" cy="1143000"/>
          </a:xfrm>
          <a:gradFill flip="none" rotWithShape="1">
            <a:gsLst>
              <a:gs pos="0">
                <a:schemeClr val="accent6">
                  <a:lumMod val="5000"/>
                  <a:lumOff val="95000"/>
                  <a:alpha val="30000"/>
                </a:schemeClr>
              </a:gs>
              <a:gs pos="74000">
                <a:schemeClr val="accent5">
                  <a:lumMod val="20000"/>
                  <a:lumOff val="80000"/>
                </a:schemeClr>
              </a:gs>
              <a:gs pos="83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  <a:tileRect/>
          </a:gradFill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6">
                  <a:lumMod val="5000"/>
                  <a:lumOff val="95000"/>
                  <a:alpha val="30000"/>
                </a:schemeClr>
              </a:gs>
              <a:gs pos="74000">
                <a:schemeClr val="accent5">
                  <a:lumMod val="20000"/>
                  <a:lumOff val="80000"/>
                </a:schemeClr>
              </a:gs>
              <a:gs pos="83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540" y="6356351"/>
            <a:ext cx="457472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EA19A6-FAC8-416A-A587-A7D4183EC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2202" y="1"/>
            <a:ext cx="3519798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alphaModFix amt="45000"/>
            <a:lum/>
          </a:blip>
          <a:srcRect/>
          <a:tile tx="0" ty="0" sx="20000" sy="2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73913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  <a:alpha val="30000"/>
            </a:schemeClr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540" y="6356351"/>
            <a:ext cx="457472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C6B20-7B8B-41B0-8F39-7612AE4B08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85211" y="0"/>
            <a:ext cx="3506790" cy="16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6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EA3F-BC83-4494-8BB2-CF9729692A8C}" type="datetime1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FE6CEC-32AA-4712-841A-4425037DCA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85211" y="0"/>
            <a:ext cx="3506790" cy="16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1B0D41C-F0D3-49F0-8041-67FC705A40C6}" type="datetime1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sz="4000" dirty="0"/>
              <a:t>and Beyond...</a:t>
            </a:r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050D8-8CA1-474C-A28B-9D46E9D6F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457200"/>
            <a:ext cx="9829800" cy="594360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sterEarl BT" panose="03080802020302020203" pitchFamily="66" charset="0"/>
              </a:rPr>
              <a:t>Suffering is permanent, obscure and dark, And shares the nature of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MisterEarl BT" panose="03080802020302020203" pitchFamily="66" charset="0"/>
              </a:rPr>
              <a:t>infinity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isterEarl BT" panose="03080802020302020203" pitchFamily="66" charset="0"/>
              </a:rPr>
              <a:t>.</a:t>
            </a:r>
          </a:p>
          <a:p>
            <a:pPr marL="682625" marR="0" lvl="1" indent="-341313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William Wordsworth (1770-1850)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ABB00">
                    <a:lumMod val="75000"/>
                  </a:srgbClr>
                </a:solidFill>
                <a:effectLst/>
                <a:uLnTx/>
                <a:uFillTx/>
                <a:latin typeface="Ballads" pitchFamily="2" charset="0"/>
              </a:rPr>
              <a:t>Seek the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Ballads" pitchFamily="2" charset="0"/>
              </a:rPr>
              <a:t>Infinite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ABB00">
                    <a:lumMod val="75000"/>
                  </a:srgbClr>
                </a:solidFill>
                <a:effectLst/>
                <a:uLnTx/>
                <a:uFillTx/>
                <a:latin typeface="Ballads" pitchFamily="2" charset="0"/>
              </a:rPr>
              <a:t>, for that alone is Joy unlimited, imperishable, unfailing, self-sustaining, unconditioned, timeless. When you have this joy, human life becomes a paradise...</a:t>
            </a:r>
          </a:p>
          <a:p>
            <a:pPr marL="682625" marR="0" lvl="1" indent="-341313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Swami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ookman Old Style"/>
                <a:ea typeface="+mn-ea"/>
                <a:cs typeface="+mn-cs"/>
              </a:rPr>
              <a:t>Omkarananda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  <a:p>
            <a:pPr marL="0" indent="0" algn="ctr">
              <a:lnSpc>
                <a:spcPct val="120000"/>
              </a:lnSpc>
              <a:spcBef>
                <a:spcPts val="3600"/>
              </a:spcBef>
              <a:buNone/>
            </a:pPr>
            <a:endParaRPr lang="en-US" sz="4000" b="0" dirty="0">
              <a:solidFill>
                <a:schemeClr val="accent5"/>
              </a:solidFill>
              <a:effectLst/>
              <a:latin typeface="AR DELAN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5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9FBAA-6F2A-4E71-BAA3-E2B2BADB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F1C9E-704E-4BB0-B63E-AD6BD2FBC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exam </a:t>
            </a:r>
            <a:r>
              <a:rPr lang="en-US"/>
              <a:t>next Friday, November 1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Optional extra </a:t>
            </a:r>
            <a:r>
              <a:rPr lang="en-US"/>
              <a:t>review session, </a:t>
            </a:r>
            <a:r>
              <a:rPr lang="en-US" dirty="0"/>
              <a:t>Tuesday</a:t>
            </a:r>
            <a:r>
              <a:rPr lang="en-US"/>
              <a:t>, October 29 at 3pm in Comm 142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1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A097-3EEE-496F-A8BF-662CDCED8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80418-8CF8-4432-AAF1-E568E567B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800224"/>
            <a:ext cx="10744200" cy="4829175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lvl="1"/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Review People</a:t>
            </a:r>
            <a:r>
              <a:rPr lang="en-US" sz="2800" dirty="0"/>
              <a:t>: what were they known </a:t>
            </a:r>
            <a:r>
              <a:rPr lang="en-US" sz="2800"/>
              <a:t>for? what did they say?</a:t>
            </a:r>
            <a:br>
              <a:rPr lang="en-US" sz="2800"/>
            </a:br>
            <a:r>
              <a:rPr lang="en-US" sz="2800"/>
              <a:t>	where were they from? </a:t>
            </a:r>
            <a:endParaRPr lang="en-US" sz="2800" dirty="0"/>
          </a:p>
          <a:p>
            <a:pPr lvl="1"/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Know Main Ideas</a:t>
            </a:r>
            <a:r>
              <a:rPr lang="en-US" sz="2800" dirty="0"/>
              <a:t>: go through notes, readings, journals, PowerPoints, etc.</a:t>
            </a:r>
          </a:p>
          <a:p>
            <a:pPr lvl="1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For the main essay</a:t>
            </a:r>
            <a:r>
              <a:rPr lang="en-US" sz="2800" dirty="0"/>
              <a:t>: you are convincing me that you know the material &amp; that you understand the concepts and issues</a:t>
            </a:r>
          </a:p>
          <a:p>
            <a:pPr lvl="2"/>
            <a:r>
              <a:rPr lang="en-US" sz="2400" dirty="0">
                <a:solidFill>
                  <a:schemeClr val="accent1"/>
                </a:solidFill>
              </a:rPr>
              <a:t>Well-written/well-constructed</a:t>
            </a:r>
          </a:p>
          <a:p>
            <a:pPr lvl="2"/>
            <a:r>
              <a:rPr lang="en-US" sz="2400" dirty="0">
                <a:solidFill>
                  <a:schemeClr val="accent5"/>
                </a:solidFill>
              </a:rPr>
              <a:t>Use higher levels of Bloom: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4"/>
                </a:solidFill>
              </a:rPr>
              <a:t>analysis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</a:rPr>
              <a:t>synthesis</a:t>
            </a:r>
            <a:r>
              <a:rPr lang="en-US" sz="2400" dirty="0"/>
              <a:t>, &amp;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>
                <a:solidFill>
                  <a:schemeClr val="accent3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99793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1DAF-4BFE-4220-BEBC-732AA513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3FBFB-02A9-49C2-ADA1-73E11D2C1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Matching (~30%)</a:t>
            </a:r>
          </a:p>
          <a:p>
            <a:pPr lvl="1"/>
            <a:r>
              <a:rPr lang="en-US" dirty="0"/>
              <a:t>Match people to ideas, quotes, events, attributes, or contributions</a:t>
            </a:r>
          </a:p>
          <a:p>
            <a:r>
              <a:rPr lang="en-US" dirty="0"/>
              <a:t>Short essays (~15%)</a:t>
            </a:r>
          </a:p>
          <a:p>
            <a:pPr lvl="1"/>
            <a:r>
              <a:rPr lang="en-US" dirty="0"/>
              <a:t>Covering central, important topics in the course</a:t>
            </a:r>
          </a:p>
          <a:p>
            <a:r>
              <a:rPr lang="en-US" dirty="0"/>
              <a:t>Big essay (~55%)</a:t>
            </a:r>
          </a:p>
          <a:p>
            <a:pPr lvl="1"/>
            <a:r>
              <a:rPr lang="en-US" dirty="0"/>
              <a:t>There will be three big essay prompts on the exam</a:t>
            </a:r>
          </a:p>
          <a:p>
            <a:pPr lvl="1"/>
            <a:r>
              <a:rPr lang="en-US" dirty="0"/>
              <a:t>You will choose ONE of them to answer</a:t>
            </a:r>
          </a:p>
          <a:p>
            <a:pPr lvl="1"/>
            <a:r>
              <a:rPr lang="en-US" dirty="0"/>
              <a:t>The three prompts will be chosen randomly from the six prompts in today’s review session activity handout</a:t>
            </a:r>
          </a:p>
          <a:p>
            <a:pPr lvl="1"/>
            <a:r>
              <a:rPr lang="en-US" dirty="0"/>
              <a:t>If you thoroughly prepare to answer FOUR of these six, you will be ready!</a:t>
            </a:r>
          </a:p>
        </p:txBody>
      </p:sp>
    </p:spTree>
    <p:extLst>
      <p:ext uri="{BB962C8B-B14F-4D97-AF65-F5344CB8AC3E}">
        <p14:creationId xmlns:p14="http://schemas.microsoft.com/office/powerpoint/2010/main" val="7957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xagonal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al design slides.potx" id="{12658BD0-7259-4A0F-91D4-55B50BBE9BFD}" vid="{57622FE6-AF39-47E3-8976-1D25291C345B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427FAC-CD3A-494C-985C-09E26C5EA50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5243</TotalTime>
  <Words>244</Words>
  <Application>Microsoft Office PowerPoint</Application>
  <PresentationFormat>Custom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Century Gothic</vt:lpstr>
      <vt:lpstr>Euphemia</vt:lpstr>
      <vt:lpstr>MisterEarl BT</vt:lpstr>
      <vt:lpstr>Wingdings</vt:lpstr>
      <vt:lpstr>Ballads</vt:lpstr>
      <vt:lpstr>Palatino Linotype</vt:lpstr>
      <vt:lpstr>AR DELANEY</vt:lpstr>
      <vt:lpstr>Arial</vt:lpstr>
      <vt:lpstr>Bookman Old Style</vt:lpstr>
      <vt:lpstr>Hexagonal design template</vt:lpstr>
      <vt:lpstr>To</vt:lpstr>
      <vt:lpstr>PowerPoint Presentation</vt:lpstr>
      <vt:lpstr>Alert</vt:lpstr>
      <vt:lpstr>ALERT</vt:lpstr>
      <vt:lpstr>Midterm Format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Stucki, David</dc:creator>
  <cp:lastModifiedBy>Stucki, David</cp:lastModifiedBy>
  <cp:revision>154</cp:revision>
  <dcterms:created xsi:type="dcterms:W3CDTF">2020-08-23T13:23:40Z</dcterms:created>
  <dcterms:modified xsi:type="dcterms:W3CDTF">2024-10-23T00:42:32Z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