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9" r:id="rId4"/>
    <p:sldMasterId id="2147483661" r:id="rId5"/>
  </p:sldMasterIdLst>
  <p:notesMasterIdLst>
    <p:notesMasterId r:id="rId26"/>
  </p:notesMasterIdLst>
  <p:sldIdLst>
    <p:sldId id="257" r:id="rId6"/>
    <p:sldId id="274" r:id="rId7"/>
    <p:sldId id="266" r:id="rId8"/>
    <p:sldId id="258" r:id="rId9"/>
    <p:sldId id="260" r:id="rId10"/>
    <p:sldId id="270" r:id="rId11"/>
    <p:sldId id="259" r:id="rId12"/>
    <p:sldId id="271" r:id="rId13"/>
    <p:sldId id="261" r:id="rId14"/>
    <p:sldId id="263" r:id="rId15"/>
    <p:sldId id="273" r:id="rId16"/>
    <p:sldId id="275" r:id="rId17"/>
    <p:sldId id="276" r:id="rId18"/>
    <p:sldId id="277" r:id="rId19"/>
    <p:sldId id="268" r:id="rId20"/>
    <p:sldId id="264" r:id="rId21"/>
    <p:sldId id="262" r:id="rId22"/>
    <p:sldId id="269" r:id="rId23"/>
    <p:sldId id="265" r:id="rId24"/>
    <p:sldId id="267" r:id="rId25"/>
  </p:sldIdLst>
  <p:sldSz cx="12192000" cy="6858000"/>
  <p:notesSz cx="6858000" cy="9144000"/>
  <p:embeddedFontLst>
    <p:embeddedFont>
      <p:font typeface="Arial Black" panose="020B0A04020102020204" pitchFamily="34" charset="0"/>
      <p:bold r:id="rId27"/>
      <p:italic r:id="rId28"/>
    </p:embeddedFont>
    <p:embeddedFont>
      <p:font typeface="Calibri" panose="020F0502020204030204" pitchFamily="34" charset="0"/>
      <p:regular r:id="rId29"/>
      <p:bold r:id="rId30"/>
      <p:italic r:id="rId31"/>
      <p:boldItalic r:id="rId32"/>
    </p:embeddedFont>
    <p:embeddedFont>
      <p:font typeface="Narkisim" panose="020E0502050101010101" pitchFamily="34" charset="-79"/>
      <p:regular r:id="rId33"/>
    </p:embeddedFont>
    <p:embeddedFont>
      <p:font typeface="Parchment MF" panose="020B0604020202020204"/>
      <p:regular r:id="rId34"/>
    </p:embeddedFont>
  </p:embeddedFontLst>
  <p:defaultTextStyle>
    <a:defPPr>
      <a:defRPr lang="en-US"/>
    </a:defPPr>
    <a:lvl1pPr algn="ctr" rtl="0" fontAlgn="base">
      <a:spcBef>
        <a:spcPct val="20000"/>
      </a:spcBef>
      <a:spcAft>
        <a:spcPct val="0"/>
      </a:spcAft>
      <a:defRPr sz="2400" kern="1200">
        <a:solidFill>
          <a:schemeClr val="tx1"/>
        </a:solidFill>
        <a:latin typeface="Times New Roman" pitchFamily="18" charset="0"/>
        <a:ea typeface="+mn-ea"/>
        <a:cs typeface="+mn-cs"/>
      </a:defRPr>
    </a:lvl1pPr>
    <a:lvl2pPr marL="457200" algn="ctr" rtl="0" fontAlgn="base">
      <a:spcBef>
        <a:spcPct val="20000"/>
      </a:spcBef>
      <a:spcAft>
        <a:spcPct val="0"/>
      </a:spcAft>
      <a:defRPr sz="2400" kern="1200">
        <a:solidFill>
          <a:schemeClr val="tx1"/>
        </a:solidFill>
        <a:latin typeface="Times New Roman" pitchFamily="18" charset="0"/>
        <a:ea typeface="+mn-ea"/>
        <a:cs typeface="+mn-cs"/>
      </a:defRPr>
    </a:lvl2pPr>
    <a:lvl3pPr marL="914400" algn="ctr" rtl="0" fontAlgn="base">
      <a:spcBef>
        <a:spcPct val="20000"/>
      </a:spcBef>
      <a:spcAft>
        <a:spcPct val="0"/>
      </a:spcAft>
      <a:defRPr sz="2400" kern="1200">
        <a:solidFill>
          <a:schemeClr val="tx1"/>
        </a:solidFill>
        <a:latin typeface="Times New Roman" pitchFamily="18" charset="0"/>
        <a:ea typeface="+mn-ea"/>
        <a:cs typeface="+mn-cs"/>
      </a:defRPr>
    </a:lvl3pPr>
    <a:lvl4pPr marL="1371600" algn="ctr" rtl="0" fontAlgn="base">
      <a:spcBef>
        <a:spcPct val="20000"/>
      </a:spcBef>
      <a:spcAft>
        <a:spcPct val="0"/>
      </a:spcAft>
      <a:defRPr sz="2400" kern="1200">
        <a:solidFill>
          <a:schemeClr val="tx1"/>
        </a:solidFill>
        <a:latin typeface="Times New Roman" pitchFamily="18" charset="0"/>
        <a:ea typeface="+mn-ea"/>
        <a:cs typeface="+mn-cs"/>
      </a:defRPr>
    </a:lvl4pPr>
    <a:lvl5pPr marL="1828800" algn="ctr" rtl="0" fontAlgn="base">
      <a:spcBef>
        <a:spcPct val="2000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2787"/>
    <p:restoredTop sz="90929"/>
  </p:normalViewPr>
  <p:slideViewPr>
    <p:cSldViewPr>
      <p:cViewPr varScale="1">
        <p:scale>
          <a:sx n="60" d="100"/>
          <a:sy n="60" d="100"/>
        </p:scale>
        <p:origin x="108" y="76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8" d="100"/>
          <a:sy n="58" d="100"/>
        </p:scale>
        <p:origin x="-181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21" Type="http://schemas.openxmlformats.org/officeDocument/2006/relationships/slide" Target="slides/slide16.xml"/><Relationship Id="rId34" Type="http://schemas.openxmlformats.org/officeDocument/2006/relationships/font" Target="fonts/font8.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7.fntdata"/><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3.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6.fntdata"/><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font" Target="fonts/font2.fntdata"/><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5.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4ADF8EC-6550-40BD-92DB-98E8C225E941}" type="datetimeFigureOut">
              <a:rPr lang="en-US" smtClean="0"/>
              <a:t>10/9/2024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37EB41-F869-4CDB-A36C-7847AC7E6240}" type="slidenum">
              <a:rPr lang="en-US" smtClean="0"/>
              <a:t>‹#›</a:t>
            </a:fld>
            <a:endParaRPr lang="en-US"/>
          </a:p>
        </p:txBody>
      </p:sp>
    </p:spTree>
    <p:extLst>
      <p:ext uri="{BB962C8B-B14F-4D97-AF65-F5344CB8AC3E}">
        <p14:creationId xmlns:p14="http://schemas.microsoft.com/office/powerpoint/2010/main" val="29311754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sz="2400">
                <a:solidFill>
                  <a:schemeClr val="tx1"/>
                </a:solidFill>
                <a:latin typeface="Times New Roman" pitchFamily="18" charset="0"/>
                <a:cs typeface="Times New Roman" pitchFamily="18" charset="0"/>
              </a:defRPr>
            </a:lvl1pPr>
            <a:lvl2pPr marL="729057" indent="-280406" defTabSz="914437" eaLnBrk="0" hangingPunct="0">
              <a:defRPr sz="2400">
                <a:solidFill>
                  <a:schemeClr val="tx1"/>
                </a:solidFill>
                <a:latin typeface="Times New Roman" pitchFamily="18" charset="0"/>
                <a:cs typeface="Times New Roman" pitchFamily="18" charset="0"/>
              </a:defRPr>
            </a:lvl2pPr>
            <a:lvl3pPr marL="1121626" indent="-224325" defTabSz="914437" eaLnBrk="0" hangingPunct="0">
              <a:defRPr sz="2400">
                <a:solidFill>
                  <a:schemeClr val="tx1"/>
                </a:solidFill>
                <a:latin typeface="Times New Roman" pitchFamily="18" charset="0"/>
                <a:cs typeface="Times New Roman" pitchFamily="18" charset="0"/>
              </a:defRPr>
            </a:lvl3pPr>
            <a:lvl4pPr marL="1570276" indent="-224325" defTabSz="914437" eaLnBrk="0" hangingPunct="0">
              <a:defRPr sz="2400">
                <a:solidFill>
                  <a:schemeClr val="tx1"/>
                </a:solidFill>
                <a:latin typeface="Times New Roman" pitchFamily="18" charset="0"/>
                <a:cs typeface="Times New Roman" pitchFamily="18" charset="0"/>
              </a:defRPr>
            </a:lvl4pPr>
            <a:lvl5pPr marL="2018927" indent="-224325" defTabSz="914437" eaLnBrk="0" hangingPunct="0">
              <a:defRPr sz="2400">
                <a:solidFill>
                  <a:schemeClr val="tx1"/>
                </a:solidFill>
                <a:latin typeface="Times New Roman" pitchFamily="18" charset="0"/>
                <a:cs typeface="Times New Roman" pitchFamily="18" charset="0"/>
              </a:defRPr>
            </a:lvl5pPr>
            <a:lvl6pPr marL="2467577" indent="-224325" defTabSz="914437"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16227" indent="-224325" defTabSz="914437"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364878" indent="-224325" defTabSz="914437"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13528" indent="-224325" defTabSz="914437"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fld id="{DEFC14B4-3E1A-4F3B-9BE5-C2DF060E5C18}" type="slidenum">
              <a:rPr lang="en-US" sz="1200"/>
              <a:pPr eaLnBrk="1" hangingPunct="1"/>
              <a:t>10</a:t>
            </a:fld>
            <a:endParaRPr lang="en-US" sz="1200"/>
          </a:p>
        </p:txBody>
      </p:sp>
      <p:sp>
        <p:nvSpPr>
          <p:cNvPr id="28675" name="Rectangle 2"/>
          <p:cNvSpPr>
            <a:spLocks noGrp="1" noRot="1" noChangeAspect="1" noChangeArrowheads="1" noTextEdit="1"/>
          </p:cNvSpPr>
          <p:nvPr>
            <p:ph type="sldImg"/>
          </p:nvPr>
        </p:nvSpPr>
        <p:spPr>
          <a:xfrm>
            <a:off x="381000" y="685800"/>
            <a:ext cx="6096000" cy="3429000"/>
          </a:xfrm>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eaLnBrk="1" hangingPunct="1">
              <a:buFontTx/>
              <a:buChar char="•"/>
            </a:pPr>
            <a:r>
              <a:rPr lang="en-US"/>
              <a:t>&lt;NEXT SLIDE&gt;</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2336800" y="990600"/>
            <a:ext cx="8534400" cy="2514600"/>
          </a:xfrm>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76200" cmpd="tri">
                <a:solidFill>
                  <a:schemeClr val="folHlink"/>
                </a:solidFill>
                <a:miter lim="800000"/>
                <a:headEnd/>
                <a:tailEnd/>
              </a14:hiddenLine>
            </a:ext>
          </a:extLst>
        </p:spPr>
        <p:txBody>
          <a:bodyPr/>
          <a:lstStyle>
            <a:lvl1pPr algn="ctr">
              <a:defRPr/>
            </a:lvl1pPr>
          </a:lstStyle>
          <a:p>
            <a:pPr lvl="0"/>
            <a:r>
              <a:rPr lang="en-US" noProof="0"/>
              <a:t>Click to edit Master title style</a:t>
            </a:r>
          </a:p>
        </p:txBody>
      </p:sp>
      <p:sp>
        <p:nvSpPr>
          <p:cNvPr id="4099" name="Rectangle 3"/>
          <p:cNvSpPr>
            <a:spLocks noGrp="1" noChangeArrowheads="1"/>
          </p:cNvSpPr>
          <p:nvPr>
            <p:ph type="subTitle" idx="1"/>
          </p:nvPr>
        </p:nvSpPr>
        <p:spPr>
          <a:xfrm>
            <a:off x="2336800" y="3886200"/>
            <a:ext cx="8534400" cy="1752600"/>
          </a:xfrm>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folHlink"/>
                </a:solidFill>
                <a:miter lim="800000"/>
                <a:headEnd/>
                <a:tailEnd/>
              </a14:hiddenLine>
            </a:ext>
          </a:extLst>
        </p:spPr>
        <p:txBody>
          <a:bodyPr/>
          <a:lstStyle>
            <a:lvl1pPr marL="0" indent="0" algn="ctr">
              <a:buFontTx/>
              <a:buNone/>
              <a:defRPr/>
            </a:lvl1pPr>
          </a:lstStyle>
          <a:p>
            <a:pPr lvl="0"/>
            <a:r>
              <a:rPr lang="en-US" noProof="0"/>
              <a:t>Click to edit Master subtitle style</a:t>
            </a:r>
          </a:p>
        </p:txBody>
      </p:sp>
      <p:sp>
        <p:nvSpPr>
          <p:cNvPr id="4100" name="Rectangle 4"/>
          <p:cNvSpPr>
            <a:spLocks noGrp="1" noChangeArrowheads="1"/>
          </p:cNvSpPr>
          <p:nvPr>
            <p:ph type="dt" sz="half" idx="2"/>
          </p:nvPr>
        </p:nvSpPr>
        <p:spPr>
          <a:xfrm>
            <a:off x="1219200" y="6400800"/>
            <a:ext cx="2540000" cy="457200"/>
          </a:xfrm>
        </p:spPr>
        <p:txBody>
          <a:bodyPr anchorCtr="0"/>
          <a:lstStyle>
            <a:lvl1pPr>
              <a:defRPr/>
            </a:lvl1pPr>
          </a:lstStyle>
          <a:p>
            <a:endParaRPr lang="en-US"/>
          </a:p>
        </p:txBody>
      </p:sp>
      <p:sp>
        <p:nvSpPr>
          <p:cNvPr id="4101" name="Rectangle 5"/>
          <p:cNvSpPr>
            <a:spLocks noGrp="1" noChangeArrowheads="1"/>
          </p:cNvSpPr>
          <p:nvPr>
            <p:ph type="ftr" sz="quarter" idx="3"/>
          </p:nvPr>
        </p:nvSpPr>
        <p:spPr>
          <a:xfrm>
            <a:off x="4673600" y="6400800"/>
            <a:ext cx="3860800" cy="457200"/>
          </a:xfrm>
        </p:spPr>
        <p:txBody>
          <a:bodyPr anchorCtr="0"/>
          <a:lstStyle>
            <a:lvl1pPr>
              <a:defRPr/>
            </a:lvl1pPr>
          </a:lstStyle>
          <a:p>
            <a:endParaRPr lang="en-US"/>
          </a:p>
        </p:txBody>
      </p:sp>
      <p:sp>
        <p:nvSpPr>
          <p:cNvPr id="4102" name="Rectangle 6"/>
          <p:cNvSpPr>
            <a:spLocks noGrp="1" noChangeArrowheads="1"/>
          </p:cNvSpPr>
          <p:nvPr>
            <p:ph type="sldNum" sz="quarter" idx="4"/>
          </p:nvPr>
        </p:nvSpPr>
        <p:spPr/>
        <p:txBody>
          <a:bodyPr anchorCtr="0"/>
          <a:lstStyle>
            <a:lvl1pPr>
              <a:defRPr/>
            </a:lvl1pPr>
          </a:lstStyle>
          <a:p>
            <a:fld id="{651961F0-EF79-4EFE-8852-9856D277AC7F}" type="slidenum">
              <a:rPr lang="en-US"/>
              <a:pPr/>
              <a:t>‹#›</a:t>
            </a:fld>
            <a:endParaRPr lang="en-US"/>
          </a:p>
        </p:txBody>
      </p:sp>
      <p:grpSp>
        <p:nvGrpSpPr>
          <p:cNvPr id="4103" name="Group 7"/>
          <p:cNvGrpSpPr>
            <a:grpSpLocks/>
          </p:cNvGrpSpPr>
          <p:nvPr/>
        </p:nvGrpSpPr>
        <p:grpSpPr bwMode="auto">
          <a:xfrm>
            <a:off x="0" y="0"/>
            <a:ext cx="8483600" cy="6858000"/>
            <a:chOff x="0" y="0"/>
            <a:chExt cx="4008" cy="4320"/>
          </a:xfrm>
        </p:grpSpPr>
        <p:pic>
          <p:nvPicPr>
            <p:cNvPr id="4104" name="Picture 8" descr="C:\My Documents\bits\Expbann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invGray">
            <a:xfrm>
              <a:off x="0" y="0"/>
              <a:ext cx="432" cy="4320"/>
            </a:xfrm>
            <a:prstGeom prst="rect">
              <a:avLst/>
            </a:prstGeom>
            <a:noFill/>
            <a:extLst>
              <a:ext uri="{909E8E84-426E-40DD-AFC4-6F175D3DCCD1}">
                <a14:hiddenFill xmlns:a14="http://schemas.microsoft.com/office/drawing/2010/main">
                  <a:solidFill>
                    <a:srgbClr val="FFFFFF"/>
                  </a:solidFill>
                </a14:hiddenFill>
              </a:ext>
            </a:extLst>
          </p:spPr>
        </p:pic>
        <p:pic>
          <p:nvPicPr>
            <p:cNvPr id="4105" name="Picture 9" descr="D:\FRONTPAGE THEMES\EXPEDITN\EXPHORS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8" y="3600"/>
              <a:ext cx="1800" cy="60"/>
            </a:xfrm>
            <a:prstGeom prst="rect">
              <a:avLst/>
            </a:prstGeom>
            <a:noFill/>
            <a:extLst>
              <a:ext uri="{909E8E84-426E-40DD-AFC4-6F175D3DCCD1}">
                <a14:hiddenFill xmlns:a14="http://schemas.microsoft.com/office/drawing/2010/main">
                  <a:solidFill>
                    <a:srgbClr val="FFFFFF"/>
                  </a:solidFill>
                </a14:hiddenFill>
              </a:ext>
            </a:extLst>
          </p:spPr>
        </p:pic>
      </p:grpSp>
      <p:pic>
        <p:nvPicPr>
          <p:cNvPr id="4106" name="Picture 10" descr="P:\!Themes\Expedition\EXPHORSA.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41600" y="3657600"/>
            <a:ext cx="7620000" cy="952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05E19E0-116A-49F7-B7B0-8855C3827F7E}" type="slidenum">
              <a:rPr lang="en-US"/>
              <a:pPr/>
              <a:t>‹#›</a:t>
            </a:fld>
            <a:endParaRPr lang="en-US"/>
          </a:p>
        </p:txBody>
      </p:sp>
    </p:spTree>
    <p:extLst>
      <p:ext uri="{BB962C8B-B14F-4D97-AF65-F5344CB8AC3E}">
        <p14:creationId xmlns:p14="http://schemas.microsoft.com/office/powerpoint/2010/main" val="11264617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94800" y="381000"/>
            <a:ext cx="2590800" cy="54991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416051" y="381000"/>
            <a:ext cx="7575549" cy="54991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B92AC3B-1622-4EBA-BA01-5A7F71A4F091}" type="slidenum">
              <a:rPr lang="en-US"/>
              <a:pPr/>
              <a:t>‹#›</a:t>
            </a:fld>
            <a:endParaRPr lang="en-US"/>
          </a:p>
        </p:txBody>
      </p:sp>
    </p:spTree>
    <p:extLst>
      <p:ext uri="{BB962C8B-B14F-4D97-AF65-F5344CB8AC3E}">
        <p14:creationId xmlns:p14="http://schemas.microsoft.com/office/powerpoint/2010/main" val="41483398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76200"/>
            <a:ext cx="6502400" cy="4495800"/>
          </a:xfrm>
          <a:prstGeom prst="rect">
            <a:avLst/>
          </a:prstGeom>
        </p:spPr>
      </p:pic>
      <p:sp>
        <p:nvSpPr>
          <p:cNvPr id="2050" name="Rectangle 2"/>
          <p:cNvSpPr>
            <a:spLocks noGrp="1" noChangeArrowheads="1"/>
          </p:cNvSpPr>
          <p:nvPr>
            <p:ph type="ctrTitle"/>
          </p:nvPr>
        </p:nvSpPr>
        <p:spPr>
          <a:xfrm>
            <a:off x="6807200" y="990600"/>
            <a:ext cx="4470400" cy="2819400"/>
          </a:xfrm>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effectLst>
                  <a:outerShdw blurRad="38100" dist="38100" dir="2700000" algn="tl">
                    <a:srgbClr val="000000"/>
                  </a:outerShdw>
                </a:effectLst>
              </a:defRPr>
            </a:lvl1pPr>
          </a:lstStyle>
          <a:p>
            <a:pPr lvl="0"/>
            <a:r>
              <a:rPr lang="en-US" noProof="0" dirty="0"/>
              <a:t>Click to edit Master title style</a:t>
            </a:r>
          </a:p>
        </p:txBody>
      </p:sp>
      <p:sp>
        <p:nvSpPr>
          <p:cNvPr id="2055" name="Rectangle 7"/>
          <p:cNvSpPr>
            <a:spLocks noGrp="1" noChangeArrowheads="1"/>
          </p:cNvSpPr>
          <p:nvPr>
            <p:ph type="dt" sz="half" idx="2"/>
          </p:nvPr>
        </p:nvSpPr>
        <p:spPr>
          <a:xfrm>
            <a:off x="609600" y="6397625"/>
            <a:ext cx="2844800" cy="476250"/>
          </a:xfrm>
        </p:spPr>
        <p:txBody>
          <a:bodyPr/>
          <a:lstStyle>
            <a:lvl1pPr>
              <a:defRPr/>
            </a:lvl1pPr>
          </a:lstStyle>
          <a:p>
            <a:endParaRPr lang="en-US">
              <a:solidFill>
                <a:srgbClr val="000000"/>
              </a:solidFill>
            </a:endParaRPr>
          </a:p>
        </p:txBody>
      </p:sp>
      <p:sp>
        <p:nvSpPr>
          <p:cNvPr id="2056" name="Rectangle 8"/>
          <p:cNvSpPr>
            <a:spLocks noGrp="1" noChangeArrowheads="1"/>
          </p:cNvSpPr>
          <p:nvPr>
            <p:ph type="ftr" sz="quarter" idx="3"/>
          </p:nvPr>
        </p:nvSpPr>
        <p:spPr>
          <a:xfrm>
            <a:off x="4165600" y="6410325"/>
            <a:ext cx="3860800" cy="476250"/>
          </a:xfrm>
        </p:spPr>
        <p:txBody>
          <a:bodyPr/>
          <a:lstStyle>
            <a:lvl1pPr>
              <a:defRPr/>
            </a:lvl1pPr>
          </a:lstStyle>
          <a:p>
            <a:endParaRPr lang="en-US">
              <a:solidFill>
                <a:srgbClr val="000000"/>
              </a:solidFill>
            </a:endParaRPr>
          </a:p>
        </p:txBody>
      </p:sp>
      <p:sp>
        <p:nvSpPr>
          <p:cNvPr id="2057" name="Rectangle 9"/>
          <p:cNvSpPr>
            <a:spLocks noGrp="1" noChangeArrowheads="1"/>
          </p:cNvSpPr>
          <p:nvPr>
            <p:ph type="sldNum" sz="quarter" idx="4"/>
          </p:nvPr>
        </p:nvSpPr>
        <p:spPr>
          <a:xfrm>
            <a:off x="8737600" y="6410325"/>
            <a:ext cx="2844800" cy="476250"/>
          </a:xfrm>
        </p:spPr>
        <p:txBody>
          <a:bodyPr/>
          <a:lstStyle>
            <a:lvl1pPr>
              <a:defRPr/>
            </a:lvl1pPr>
          </a:lstStyle>
          <a:p>
            <a:fld id="{601C5461-0327-4896-A4A6-E66E0702DAD0}" type="slidenum">
              <a:rPr lang="en-US">
                <a:solidFill>
                  <a:srgbClr val="000000"/>
                </a:solidFill>
              </a:rPr>
              <a:pPr/>
              <a:t>‹#›</a:t>
            </a:fld>
            <a:endParaRPr lang="en-US">
              <a:solidFill>
                <a:srgbClr val="000000"/>
              </a:solidFill>
            </a:endParaRPr>
          </a:p>
        </p:txBody>
      </p:sp>
      <p:sp>
        <p:nvSpPr>
          <p:cNvPr id="2058" name="Rectangle 10"/>
          <p:cNvSpPr>
            <a:spLocks noGrp="1" noChangeArrowheads="1"/>
          </p:cNvSpPr>
          <p:nvPr>
            <p:ph type="subTitle" idx="1"/>
          </p:nvPr>
        </p:nvSpPr>
        <p:spPr>
          <a:xfrm>
            <a:off x="4572000" y="4572000"/>
            <a:ext cx="7416800" cy="1295400"/>
          </a:xfrm>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0" indent="0" algn="ctr">
              <a:buFontTx/>
              <a:buNone/>
              <a:defRPr/>
            </a:lvl1pPr>
          </a:lstStyle>
          <a:p>
            <a:pPr lvl="0"/>
            <a:r>
              <a:rPr lang="en-US" noProof="0" dirty="0"/>
              <a:t>Click to edit Master subtitle style</a:t>
            </a:r>
          </a:p>
        </p:txBody>
      </p:sp>
    </p:spTree>
    <p:extLst>
      <p:ext uri="{BB962C8B-B14F-4D97-AF65-F5344CB8AC3E}">
        <p14:creationId xmlns:p14="http://schemas.microsoft.com/office/powerpoint/2010/main" val="5581779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609600" y="-304800"/>
            <a:ext cx="13411200" cy="2971800"/>
          </a:xfrm>
          <a:prstGeom prst="rect">
            <a:avLst/>
          </a:prstGeom>
        </p:spPr>
      </p:pic>
      <p:sp>
        <p:nvSpPr>
          <p:cNvPr id="2" name="Title 1"/>
          <p:cNvSpPr>
            <a:spLocks noGrp="1"/>
          </p:cNvSpPr>
          <p:nvPr>
            <p:ph type="title"/>
          </p:nvPr>
        </p:nvSpPr>
        <p:spPr>
          <a:xfrm>
            <a:off x="914400" y="457200"/>
            <a:ext cx="10363200" cy="1143000"/>
          </a:xfrm>
        </p:spPr>
        <p:txBody>
          <a:bodyPr/>
          <a:lstStyle>
            <a:lvl1pPr>
              <a:defRPr sz="4400">
                <a:latin typeface="CasablancaAntique" pitchFamily="82" charset="0"/>
              </a:defRPr>
            </a:lvl1pPr>
          </a:lstStyle>
          <a:p>
            <a:r>
              <a:rPr lang="en-US" dirty="0"/>
              <a:t>Click to edit Master title style</a:t>
            </a:r>
          </a:p>
        </p:txBody>
      </p:sp>
      <p:sp>
        <p:nvSpPr>
          <p:cNvPr id="3" name="Content Placeholder 2"/>
          <p:cNvSpPr>
            <a:spLocks noGrp="1"/>
          </p:cNvSpPr>
          <p:nvPr>
            <p:ph idx="1"/>
          </p:nvPr>
        </p:nvSpPr>
        <p:spPr>
          <a:xfrm>
            <a:off x="914400" y="2514600"/>
            <a:ext cx="10363200" cy="3886200"/>
          </a:xfrm>
          <a:effectLst/>
        </p:spPr>
        <p:txBody>
          <a:bodyPr/>
          <a:lstStyle>
            <a:lvl1pPr marL="609600" indent="-609600">
              <a:buFont typeface="Wingdings" pitchFamily="2" charset="2"/>
              <a:buChar char="v"/>
              <a:defRPr>
                <a:effectLst/>
                <a:latin typeface="CasablancaAntique" pitchFamily="82" charset="0"/>
              </a:defRPr>
            </a:lvl1pPr>
            <a:lvl2pPr marL="990600" indent="-533400">
              <a:buFont typeface="Wingdings" pitchFamily="2" charset="2"/>
              <a:buChar char="Ø"/>
              <a:defRPr>
                <a:effectLst/>
                <a:latin typeface="CasablancaAntique" pitchFamily="82" charset="0"/>
              </a:defRPr>
            </a:lvl2pPr>
            <a:lvl3pPr marL="1371600" indent="-457200">
              <a:buFont typeface="Wingdings" pitchFamily="2" charset="2"/>
              <a:buChar char="ü"/>
              <a:defRPr>
                <a:effectLst/>
                <a:latin typeface="CasablancaAntique" pitchFamily="82" charset="0"/>
              </a:defRPr>
            </a:lvl3pPr>
            <a:lvl4pPr marL="1752600" indent="-381000">
              <a:buFont typeface="Courier New" pitchFamily="49" charset="0"/>
              <a:buChar char="o"/>
              <a:defRPr>
                <a:effectLst/>
                <a:latin typeface="CasablancaAntique" pitchFamily="82" charset="0"/>
              </a:defRPr>
            </a:lvl4pPr>
            <a:lvl5pPr>
              <a:defRPr>
                <a:effectLst/>
                <a:latin typeface="CasablancaAntique" pitchFamily="8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3DECDC1-DA39-48E2-B8E1-D06C7C34087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230465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2F49AB4-4858-482A-B00A-DEAA7BF3A0F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34411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3352800"/>
            <a:ext cx="5080000" cy="304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3352800"/>
            <a:ext cx="5080000" cy="304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939F0FF7-CE6F-4EE2-B024-FE4A63007F4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445624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274AA7D5-5C7C-42EF-A162-93F908AA022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623080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8D5289CE-6555-41E5-ABDA-79FF5C4C829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176990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681D1FD7-2DDE-438B-8C66-D255B28C5DA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416620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C44CE37A-9004-45C8-AF30-BF7C7918C26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378590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329DC60-048C-4672-AC6C-307D5F1AC696}" type="slidenum">
              <a:rPr lang="en-US"/>
              <a:pPr/>
              <a:t>‹#›</a:t>
            </a:fld>
            <a:endParaRPr lang="en-US"/>
          </a:p>
        </p:txBody>
      </p:sp>
    </p:spTree>
    <p:extLst>
      <p:ext uri="{BB962C8B-B14F-4D97-AF65-F5344CB8AC3E}">
        <p14:creationId xmlns:p14="http://schemas.microsoft.com/office/powerpoint/2010/main" val="8486479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F5FC8F6-B176-4D99-A2C8-0BAC9A84C54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705014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8FFF571-1908-4575-8C1D-863B150E038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179850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458200" y="1981200"/>
            <a:ext cx="2819400" cy="4419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1981200"/>
            <a:ext cx="8255000" cy="4419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26952AB-10C6-4E75-9806-D64CED45CC0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570699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525ADE9-759E-4121-8BD9-28BD6B65C2C9}" type="slidenum">
              <a:rPr lang="en-US"/>
              <a:pPr/>
              <a:t>‹#›</a:t>
            </a:fld>
            <a:endParaRPr lang="en-US"/>
          </a:p>
        </p:txBody>
      </p:sp>
    </p:spTree>
    <p:extLst>
      <p:ext uri="{BB962C8B-B14F-4D97-AF65-F5344CB8AC3E}">
        <p14:creationId xmlns:p14="http://schemas.microsoft.com/office/powerpoint/2010/main" val="16446227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416051" y="1766888"/>
            <a:ext cx="5077883" cy="4113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697134" y="1766888"/>
            <a:ext cx="5077884" cy="4113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34644D4-B4E5-428D-B795-BC5A0B787BC8}" type="slidenum">
              <a:rPr lang="en-US"/>
              <a:pPr/>
              <a:t>‹#›</a:t>
            </a:fld>
            <a:endParaRPr lang="en-US"/>
          </a:p>
        </p:txBody>
      </p:sp>
    </p:spTree>
    <p:extLst>
      <p:ext uri="{BB962C8B-B14F-4D97-AF65-F5344CB8AC3E}">
        <p14:creationId xmlns:p14="http://schemas.microsoft.com/office/powerpoint/2010/main" val="5263157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1B528AF8-95AE-4276-849F-98773A5EBC9E}" type="slidenum">
              <a:rPr lang="en-US"/>
              <a:pPr/>
              <a:t>‹#›</a:t>
            </a:fld>
            <a:endParaRPr lang="en-US"/>
          </a:p>
        </p:txBody>
      </p:sp>
    </p:spTree>
    <p:extLst>
      <p:ext uri="{BB962C8B-B14F-4D97-AF65-F5344CB8AC3E}">
        <p14:creationId xmlns:p14="http://schemas.microsoft.com/office/powerpoint/2010/main" val="11007206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CD57AA6F-C1D3-418D-AC41-BED8E0F1F22A}" type="slidenum">
              <a:rPr lang="en-US"/>
              <a:pPr/>
              <a:t>‹#›</a:t>
            </a:fld>
            <a:endParaRPr lang="en-US"/>
          </a:p>
        </p:txBody>
      </p:sp>
    </p:spTree>
    <p:extLst>
      <p:ext uri="{BB962C8B-B14F-4D97-AF65-F5344CB8AC3E}">
        <p14:creationId xmlns:p14="http://schemas.microsoft.com/office/powerpoint/2010/main" val="13744147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B84FDAF9-4B04-4F8E-9019-1C95A6D6BB0F}" type="slidenum">
              <a:rPr lang="en-US"/>
              <a:pPr/>
              <a:t>‹#›</a:t>
            </a:fld>
            <a:endParaRPr lang="en-US"/>
          </a:p>
        </p:txBody>
      </p:sp>
    </p:spTree>
    <p:extLst>
      <p:ext uri="{BB962C8B-B14F-4D97-AF65-F5344CB8AC3E}">
        <p14:creationId xmlns:p14="http://schemas.microsoft.com/office/powerpoint/2010/main" val="451956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54A7901-D84C-41D4-BB01-5263D03D184A}" type="slidenum">
              <a:rPr lang="en-US"/>
              <a:pPr/>
              <a:t>‹#›</a:t>
            </a:fld>
            <a:endParaRPr lang="en-US"/>
          </a:p>
        </p:txBody>
      </p:sp>
    </p:spTree>
    <p:extLst>
      <p:ext uri="{BB962C8B-B14F-4D97-AF65-F5344CB8AC3E}">
        <p14:creationId xmlns:p14="http://schemas.microsoft.com/office/powerpoint/2010/main" val="20312999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23972E3-B75E-416A-8A0F-9F861C47EF87}" type="slidenum">
              <a:rPr lang="en-US"/>
              <a:pPr/>
              <a:t>‹#›</a:t>
            </a:fld>
            <a:endParaRPr lang="en-US"/>
          </a:p>
        </p:txBody>
      </p:sp>
    </p:spTree>
    <p:extLst>
      <p:ext uri="{BB962C8B-B14F-4D97-AF65-F5344CB8AC3E}">
        <p14:creationId xmlns:p14="http://schemas.microsoft.com/office/powerpoint/2010/main" val="37897701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7.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pic>
        <p:nvPicPr>
          <p:cNvPr id="3074" name="Picture 2" descr="C:\My Documents\bits\Expbanna.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invGray">
          <a:xfrm>
            <a:off x="0" y="0"/>
            <a:ext cx="9144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075" name="Rectangle 3"/>
          <p:cNvSpPr>
            <a:spLocks noGrp="1" noChangeArrowheads="1"/>
          </p:cNvSpPr>
          <p:nvPr>
            <p:ph type="title"/>
          </p:nvPr>
        </p:nvSpPr>
        <p:spPr bwMode="auto">
          <a:xfrm>
            <a:off x="1422400" y="381000"/>
            <a:ext cx="10363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3076" name="Rectangle 4"/>
          <p:cNvSpPr>
            <a:spLocks noGrp="1" noChangeArrowheads="1"/>
          </p:cNvSpPr>
          <p:nvPr>
            <p:ph type="dt" sz="half" idx="2"/>
          </p:nvPr>
        </p:nvSpPr>
        <p:spPr bwMode="auto">
          <a:xfrm>
            <a:off x="1117600" y="64008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1" compatLnSpc="1">
            <a:prstTxWarp prst="textNoShape">
              <a:avLst/>
            </a:prstTxWarp>
          </a:bodyPr>
          <a:lstStyle>
            <a:lvl1pPr algn="l">
              <a:spcBef>
                <a:spcPct val="0"/>
              </a:spcBef>
              <a:defRPr sz="1400">
                <a:solidFill>
                  <a:schemeClr val="tx2"/>
                </a:solidFill>
                <a:latin typeface="Arial" charset="0"/>
              </a:defRPr>
            </a:lvl1pPr>
          </a:lstStyle>
          <a:p>
            <a:endParaRPr lang="en-US"/>
          </a:p>
        </p:txBody>
      </p:sp>
      <p:sp>
        <p:nvSpPr>
          <p:cNvPr id="3077" name="Rectangle 5"/>
          <p:cNvSpPr>
            <a:spLocks noGrp="1" noChangeArrowheads="1"/>
          </p:cNvSpPr>
          <p:nvPr>
            <p:ph type="ftr" sz="quarter" idx="3"/>
          </p:nvPr>
        </p:nvSpPr>
        <p:spPr bwMode="auto">
          <a:xfrm>
            <a:off x="4572000" y="64008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1" compatLnSpc="1">
            <a:prstTxWarp prst="textNoShape">
              <a:avLst/>
            </a:prstTxWarp>
          </a:bodyPr>
          <a:lstStyle>
            <a:lvl1pPr>
              <a:spcBef>
                <a:spcPct val="0"/>
              </a:spcBef>
              <a:defRPr sz="1400">
                <a:solidFill>
                  <a:schemeClr val="tx2"/>
                </a:solidFill>
                <a:latin typeface="Arial" charset="0"/>
              </a:defRPr>
            </a:lvl1pPr>
          </a:lstStyle>
          <a:p>
            <a:endParaRPr lang="en-US"/>
          </a:p>
        </p:txBody>
      </p:sp>
      <p:sp>
        <p:nvSpPr>
          <p:cNvPr id="3078" name="Rectangle 6"/>
          <p:cNvSpPr>
            <a:spLocks noGrp="1" noChangeArrowheads="1"/>
          </p:cNvSpPr>
          <p:nvPr>
            <p:ph type="sldNum" sz="quarter" idx="4"/>
          </p:nvPr>
        </p:nvSpPr>
        <p:spPr bwMode="auto">
          <a:xfrm>
            <a:off x="9347200" y="64008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1" compatLnSpc="1">
            <a:prstTxWarp prst="textNoShape">
              <a:avLst/>
            </a:prstTxWarp>
          </a:bodyPr>
          <a:lstStyle>
            <a:lvl1pPr algn="r">
              <a:spcBef>
                <a:spcPct val="0"/>
              </a:spcBef>
              <a:defRPr sz="1400">
                <a:solidFill>
                  <a:schemeClr val="tx2"/>
                </a:solidFill>
                <a:latin typeface="Arial" charset="0"/>
              </a:defRPr>
            </a:lvl1pPr>
          </a:lstStyle>
          <a:p>
            <a:fld id="{A7656B67-E6CD-4384-88F2-45DBD4B9B731}" type="slidenum">
              <a:rPr lang="en-US"/>
              <a:pPr/>
              <a:t>‹#›</a:t>
            </a:fld>
            <a:endParaRPr lang="en-US"/>
          </a:p>
        </p:txBody>
      </p:sp>
      <p:pic>
        <p:nvPicPr>
          <p:cNvPr id="3079" name="Picture 7" descr="P:\!Themes\Expedition\EXPHORSA.GIF"/>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422400" y="1574801"/>
            <a:ext cx="10363200" cy="130175"/>
          </a:xfrm>
          <a:prstGeom prst="rect">
            <a:avLst/>
          </a:prstGeom>
          <a:noFill/>
          <a:extLst>
            <a:ext uri="{909E8E84-426E-40DD-AFC4-6F175D3DCCD1}">
              <a14:hiddenFill xmlns:a14="http://schemas.microsoft.com/office/drawing/2010/main">
                <a:solidFill>
                  <a:srgbClr val="FFFFFF"/>
                </a:solidFill>
              </a14:hiddenFill>
            </a:ext>
          </a:extLst>
        </p:spPr>
      </p:pic>
      <p:sp>
        <p:nvSpPr>
          <p:cNvPr id="3080" name="Rectangle 8"/>
          <p:cNvSpPr>
            <a:spLocks noGrp="1" noChangeArrowheads="1"/>
          </p:cNvSpPr>
          <p:nvPr>
            <p:ph type="body" idx="1"/>
          </p:nvPr>
        </p:nvSpPr>
        <p:spPr bwMode="auto">
          <a:xfrm>
            <a:off x="1416051" y="1766888"/>
            <a:ext cx="10358967" cy="4113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Times New Roman" pitchFamily="18" charset="0"/>
        </a:defRPr>
      </a:lvl2pPr>
      <a:lvl3pPr algn="l" rtl="0" fontAlgn="base">
        <a:spcBef>
          <a:spcPct val="0"/>
        </a:spcBef>
        <a:spcAft>
          <a:spcPct val="0"/>
        </a:spcAft>
        <a:defRPr sz="4400">
          <a:solidFill>
            <a:schemeClr val="tx2"/>
          </a:solidFill>
          <a:latin typeface="Times New Roman" pitchFamily="18" charset="0"/>
        </a:defRPr>
      </a:lvl3pPr>
      <a:lvl4pPr algn="l" rtl="0" fontAlgn="base">
        <a:spcBef>
          <a:spcPct val="0"/>
        </a:spcBef>
        <a:spcAft>
          <a:spcPct val="0"/>
        </a:spcAft>
        <a:defRPr sz="4400">
          <a:solidFill>
            <a:schemeClr val="tx2"/>
          </a:solidFill>
          <a:latin typeface="Times New Roman" pitchFamily="18" charset="0"/>
        </a:defRPr>
      </a:lvl4pPr>
      <a:lvl5pPr algn="l" rtl="0" fontAlgn="base">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Blip>
          <a:blip r:embed="rId16"/>
        </a:buBlip>
        <a:defRPr sz="3200">
          <a:solidFill>
            <a:schemeClr val="tx1"/>
          </a:solidFill>
          <a:latin typeface="+mn-lt"/>
          <a:ea typeface="+mn-ea"/>
          <a:cs typeface="+mn-cs"/>
        </a:defRPr>
      </a:lvl1pPr>
      <a:lvl2pPr marL="742950" indent="-285750" algn="l" rtl="0" fontAlgn="base">
        <a:spcBef>
          <a:spcPct val="20000"/>
        </a:spcBef>
        <a:spcAft>
          <a:spcPct val="0"/>
        </a:spcAft>
        <a:buClr>
          <a:schemeClr val="accent2"/>
        </a:buClr>
        <a:buFont typeface="Wingdings" pitchFamily="2" charset="2"/>
        <a:buBlip>
          <a:blip r:embed="rId17"/>
        </a:buBlip>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lr>
          <a:schemeClr val="tx2"/>
        </a:buClr>
        <a:buFont typeface="Wingdings" pitchFamily="2" charset="2"/>
        <a:buChar char="s"/>
        <a:defRPr sz="2000">
          <a:solidFill>
            <a:schemeClr val="tx1"/>
          </a:solidFill>
          <a:latin typeface="+mn-lt"/>
        </a:defRPr>
      </a:lvl4pPr>
      <a:lvl5pPr marL="2057400" indent="-228600" algn="l" rtl="0" fontAlgn="base">
        <a:spcBef>
          <a:spcPct val="20000"/>
        </a:spcBef>
        <a:spcAft>
          <a:spcPct val="0"/>
        </a:spcAft>
        <a:buClr>
          <a:schemeClr val="tx2"/>
        </a:buClr>
        <a:buFont typeface="Wingdings" pitchFamily="2" charset="2"/>
        <a:buChar char="s"/>
        <a:defRPr sz="2000">
          <a:solidFill>
            <a:schemeClr val="tx1"/>
          </a:solidFill>
          <a:latin typeface="+mn-lt"/>
        </a:defRPr>
      </a:lvl5pPr>
      <a:lvl6pPr marL="2514600" indent="-228600" algn="l" rtl="0" fontAlgn="base">
        <a:spcBef>
          <a:spcPct val="20000"/>
        </a:spcBef>
        <a:spcAft>
          <a:spcPct val="0"/>
        </a:spcAft>
        <a:buClr>
          <a:schemeClr val="tx2"/>
        </a:buClr>
        <a:buFont typeface="Wingdings" pitchFamily="2" charset="2"/>
        <a:buChar char="s"/>
        <a:defRPr sz="2000">
          <a:solidFill>
            <a:schemeClr val="tx1"/>
          </a:solidFill>
          <a:latin typeface="+mn-lt"/>
        </a:defRPr>
      </a:lvl6pPr>
      <a:lvl7pPr marL="2971800" indent="-228600" algn="l" rtl="0" fontAlgn="base">
        <a:spcBef>
          <a:spcPct val="20000"/>
        </a:spcBef>
        <a:spcAft>
          <a:spcPct val="0"/>
        </a:spcAft>
        <a:buClr>
          <a:schemeClr val="tx2"/>
        </a:buClr>
        <a:buFont typeface="Wingdings" pitchFamily="2" charset="2"/>
        <a:buChar char="s"/>
        <a:defRPr sz="2000">
          <a:solidFill>
            <a:schemeClr val="tx1"/>
          </a:solidFill>
          <a:latin typeface="+mn-lt"/>
        </a:defRPr>
      </a:lvl7pPr>
      <a:lvl8pPr marL="3429000" indent="-228600" algn="l" rtl="0" fontAlgn="base">
        <a:spcBef>
          <a:spcPct val="20000"/>
        </a:spcBef>
        <a:spcAft>
          <a:spcPct val="0"/>
        </a:spcAft>
        <a:buClr>
          <a:schemeClr val="tx2"/>
        </a:buClr>
        <a:buFont typeface="Wingdings" pitchFamily="2" charset="2"/>
        <a:buChar char="s"/>
        <a:defRPr sz="2000">
          <a:solidFill>
            <a:schemeClr val="tx1"/>
          </a:solidFill>
          <a:latin typeface="+mn-lt"/>
        </a:defRPr>
      </a:lvl8pPr>
      <a:lvl9pPr marL="3886200" indent="-228600" algn="l" rtl="0" fontAlgn="base">
        <a:spcBef>
          <a:spcPct val="20000"/>
        </a:spcBef>
        <a:spcAft>
          <a:spcPct val="0"/>
        </a:spcAft>
        <a:buClr>
          <a:schemeClr val="tx2"/>
        </a:buClr>
        <a:buFont typeface="Wingdings" pitchFamily="2" charset="2"/>
        <a:buChar char="s"/>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1981200"/>
            <a:ext cx="10363200" cy="1143000"/>
          </a:xfrm>
          <a:prstGeom prst="rect">
            <a:avLst/>
          </a:prstGeom>
          <a:noFill/>
          <a:ln>
            <a:noFill/>
          </a:ln>
          <a:effectLst>
            <a:outerShdw dist="35921" dir="2700000" algn="ctr" rotWithShape="0">
              <a:srgbClr val="BEAB9C"/>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14400" y="3352800"/>
            <a:ext cx="10363200" cy="3048000"/>
          </a:xfrm>
          <a:prstGeom prst="rect">
            <a:avLst/>
          </a:prstGeom>
          <a:noFill/>
          <a:ln>
            <a:noFill/>
          </a:ln>
          <a:effectLst>
            <a:outerShdw dist="35921" dir="2700000" algn="ctr" rotWithShape="0">
              <a:srgbClr val="BEAB9C"/>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1" name="Rectangle 7"/>
          <p:cNvSpPr>
            <a:spLocks noGrp="1" noChangeArrowheads="1"/>
          </p:cNvSpPr>
          <p:nvPr>
            <p:ph type="dt" sz="half" idx="2"/>
          </p:nvPr>
        </p:nvSpPr>
        <p:spPr bwMode="auto">
          <a:xfrm>
            <a:off x="609600" y="6426200"/>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algn="l">
              <a:spcBef>
                <a:spcPct val="0"/>
              </a:spcBef>
            </a:pPr>
            <a:endParaRPr lang="en-US">
              <a:solidFill>
                <a:srgbClr val="000000"/>
              </a:solidFill>
              <a:latin typeface="Arial" charset="0"/>
            </a:endParaRPr>
          </a:p>
        </p:txBody>
      </p:sp>
      <p:sp>
        <p:nvSpPr>
          <p:cNvPr id="1032" name="Rectangle 8"/>
          <p:cNvSpPr>
            <a:spLocks noGrp="1" noChangeArrowheads="1"/>
          </p:cNvSpPr>
          <p:nvPr>
            <p:ph type="ftr" sz="quarter" idx="3"/>
          </p:nvPr>
        </p:nvSpPr>
        <p:spPr bwMode="auto">
          <a:xfrm>
            <a:off x="4165600" y="64230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a:spcBef>
                <a:spcPct val="0"/>
              </a:spcBef>
            </a:pPr>
            <a:endParaRPr lang="en-US">
              <a:solidFill>
                <a:srgbClr val="000000"/>
              </a:solidFill>
              <a:latin typeface="Arial" charset="0"/>
            </a:endParaRPr>
          </a:p>
        </p:txBody>
      </p:sp>
      <p:sp>
        <p:nvSpPr>
          <p:cNvPr id="1033" name="Rectangle 9"/>
          <p:cNvSpPr>
            <a:spLocks noGrp="1" noChangeArrowheads="1"/>
          </p:cNvSpPr>
          <p:nvPr>
            <p:ph type="sldNum" sz="quarter" idx="4"/>
          </p:nvPr>
        </p:nvSpPr>
        <p:spPr bwMode="auto">
          <a:xfrm>
            <a:off x="8737600" y="64230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a:spcBef>
                <a:spcPct val="0"/>
              </a:spcBef>
            </a:pPr>
            <a:fld id="{F248CDAF-4329-4BF8-908F-FECCBF861534}" type="slidenum">
              <a:rPr lang="en-US">
                <a:solidFill>
                  <a:srgbClr val="000000"/>
                </a:solidFill>
                <a:latin typeface="Arial" charset="0"/>
              </a:rPr>
              <a:pPr>
                <a:spcBef>
                  <a:spcPct val="0"/>
                </a:spcBef>
              </a:pPr>
              <a:t>‹#›</a:t>
            </a:fld>
            <a:endParaRPr lang="en-US">
              <a:solidFill>
                <a:srgbClr val="000000"/>
              </a:solidFill>
              <a:latin typeface="Arial" charset="0"/>
            </a:endParaRPr>
          </a:p>
        </p:txBody>
      </p:sp>
    </p:spTree>
    <p:extLst>
      <p:ext uri="{BB962C8B-B14F-4D97-AF65-F5344CB8AC3E}">
        <p14:creationId xmlns:p14="http://schemas.microsoft.com/office/powerpoint/2010/main" val="186715144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rtl="0" eaLnBrk="1" fontAlgn="base" hangingPunct="1">
        <a:spcBef>
          <a:spcPct val="0"/>
        </a:spcBef>
        <a:spcAft>
          <a:spcPct val="0"/>
        </a:spcAft>
        <a:defRPr sz="36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Arial Black" pitchFamily="34" charset="0"/>
        </a:defRPr>
      </a:lvl2pPr>
      <a:lvl3pPr algn="ctr" rtl="0" eaLnBrk="1" fontAlgn="base" hangingPunct="1">
        <a:spcBef>
          <a:spcPct val="0"/>
        </a:spcBef>
        <a:spcAft>
          <a:spcPct val="0"/>
        </a:spcAft>
        <a:defRPr sz="3600">
          <a:solidFill>
            <a:schemeClr val="tx2"/>
          </a:solidFill>
          <a:latin typeface="Arial Black" pitchFamily="34" charset="0"/>
        </a:defRPr>
      </a:lvl3pPr>
      <a:lvl4pPr algn="ctr" rtl="0" eaLnBrk="1" fontAlgn="base" hangingPunct="1">
        <a:spcBef>
          <a:spcPct val="0"/>
        </a:spcBef>
        <a:spcAft>
          <a:spcPct val="0"/>
        </a:spcAft>
        <a:defRPr sz="3600">
          <a:solidFill>
            <a:schemeClr val="tx2"/>
          </a:solidFill>
          <a:latin typeface="Arial Black" pitchFamily="34" charset="0"/>
        </a:defRPr>
      </a:lvl4pPr>
      <a:lvl5pPr algn="ctr" rtl="0" eaLnBrk="1" fontAlgn="base" hangingPunct="1">
        <a:spcBef>
          <a:spcPct val="0"/>
        </a:spcBef>
        <a:spcAft>
          <a:spcPct val="0"/>
        </a:spcAft>
        <a:defRPr sz="3600">
          <a:solidFill>
            <a:schemeClr val="tx2"/>
          </a:solidFill>
          <a:latin typeface="Arial Black" pitchFamily="34" charset="0"/>
        </a:defRPr>
      </a:lvl5pPr>
      <a:lvl6pPr marL="457200" algn="ctr" rtl="0" eaLnBrk="1" fontAlgn="base" hangingPunct="1">
        <a:spcBef>
          <a:spcPct val="0"/>
        </a:spcBef>
        <a:spcAft>
          <a:spcPct val="0"/>
        </a:spcAft>
        <a:defRPr sz="3600">
          <a:solidFill>
            <a:schemeClr val="tx2"/>
          </a:solidFill>
          <a:latin typeface="Arial Black" pitchFamily="34" charset="0"/>
        </a:defRPr>
      </a:lvl6pPr>
      <a:lvl7pPr marL="914400" algn="ctr" rtl="0" eaLnBrk="1" fontAlgn="base" hangingPunct="1">
        <a:spcBef>
          <a:spcPct val="0"/>
        </a:spcBef>
        <a:spcAft>
          <a:spcPct val="0"/>
        </a:spcAft>
        <a:defRPr sz="3600">
          <a:solidFill>
            <a:schemeClr val="tx2"/>
          </a:solidFill>
          <a:latin typeface="Arial Black" pitchFamily="34" charset="0"/>
        </a:defRPr>
      </a:lvl7pPr>
      <a:lvl8pPr marL="1371600" algn="ctr" rtl="0" eaLnBrk="1" fontAlgn="base" hangingPunct="1">
        <a:spcBef>
          <a:spcPct val="0"/>
        </a:spcBef>
        <a:spcAft>
          <a:spcPct val="0"/>
        </a:spcAft>
        <a:defRPr sz="3600">
          <a:solidFill>
            <a:schemeClr val="tx2"/>
          </a:solidFill>
          <a:latin typeface="Arial Black" pitchFamily="34" charset="0"/>
        </a:defRPr>
      </a:lvl8pPr>
      <a:lvl9pPr marL="1828800" algn="ctr" rtl="0" eaLnBrk="1" fontAlgn="base" hangingPunct="1">
        <a:spcBef>
          <a:spcPct val="0"/>
        </a:spcBef>
        <a:spcAft>
          <a:spcPct val="0"/>
        </a:spcAft>
        <a:defRPr sz="3600">
          <a:solidFill>
            <a:schemeClr val="tx2"/>
          </a:solidFill>
          <a:latin typeface="Arial Black" pitchFamily="34" charset="0"/>
        </a:defRPr>
      </a:lvl9pPr>
    </p:titleStyle>
    <p:bodyStyle>
      <a:lvl1pPr marL="609600" indent="-609600" algn="l" rtl="0" eaLnBrk="1" fontAlgn="base" hangingPunct="1">
        <a:spcBef>
          <a:spcPct val="20000"/>
        </a:spcBef>
        <a:spcAft>
          <a:spcPct val="0"/>
        </a:spcAft>
        <a:buChar char="•"/>
        <a:defRPr sz="3200">
          <a:solidFill>
            <a:schemeClr val="tx1"/>
          </a:solidFill>
          <a:latin typeface="+mn-lt"/>
          <a:ea typeface="+mn-ea"/>
          <a:cs typeface="+mn-cs"/>
        </a:defRPr>
      </a:lvl1pPr>
      <a:lvl2pPr marL="990600" indent="-533400" algn="l" rtl="0" eaLnBrk="1" fontAlgn="base" hangingPunct="1">
        <a:spcBef>
          <a:spcPct val="20000"/>
        </a:spcBef>
        <a:spcAft>
          <a:spcPct val="0"/>
        </a:spcAft>
        <a:buChar char="–"/>
        <a:defRPr sz="2800">
          <a:solidFill>
            <a:schemeClr val="tx1"/>
          </a:solidFill>
          <a:latin typeface="+mn-lt"/>
        </a:defRPr>
      </a:lvl2pPr>
      <a:lvl3pPr marL="1371600" indent="-457200" algn="l" rtl="0" eaLnBrk="1" fontAlgn="base" hangingPunct="1">
        <a:spcBef>
          <a:spcPct val="20000"/>
        </a:spcBef>
        <a:spcAft>
          <a:spcPct val="0"/>
        </a:spcAft>
        <a:buChar char="•"/>
        <a:defRPr sz="2400">
          <a:solidFill>
            <a:schemeClr val="tx1"/>
          </a:solidFill>
          <a:latin typeface="+mn-lt"/>
        </a:defRPr>
      </a:lvl3pPr>
      <a:lvl4pPr marL="1752600" indent="-381000" algn="l" rtl="0" eaLnBrk="1" fontAlgn="base" hangingPunct="1">
        <a:spcBef>
          <a:spcPct val="20000"/>
        </a:spcBef>
        <a:spcAft>
          <a:spcPct val="0"/>
        </a:spcAft>
        <a:buChar char="–"/>
        <a:defRPr sz="2000">
          <a:solidFill>
            <a:schemeClr val="tx1"/>
          </a:solidFill>
          <a:latin typeface="+mn-lt"/>
        </a:defRPr>
      </a:lvl4pPr>
      <a:lvl5pPr marL="2209800" indent="-381000" algn="l" rtl="0" eaLnBrk="1" fontAlgn="base" hangingPunct="1">
        <a:spcBef>
          <a:spcPct val="20000"/>
        </a:spcBef>
        <a:spcAft>
          <a:spcPct val="0"/>
        </a:spcAft>
        <a:buChar char="»"/>
        <a:defRPr sz="2000">
          <a:solidFill>
            <a:schemeClr val="tx1"/>
          </a:solidFill>
          <a:latin typeface="+mn-lt"/>
        </a:defRPr>
      </a:lvl5pPr>
      <a:lvl6pPr marL="2667000" indent="-381000" algn="l" rtl="0" eaLnBrk="1" fontAlgn="base" hangingPunct="1">
        <a:spcBef>
          <a:spcPct val="20000"/>
        </a:spcBef>
        <a:spcAft>
          <a:spcPct val="0"/>
        </a:spcAft>
        <a:buChar char="»"/>
        <a:defRPr sz="2000">
          <a:solidFill>
            <a:schemeClr val="tx1"/>
          </a:solidFill>
          <a:latin typeface="+mn-lt"/>
        </a:defRPr>
      </a:lvl6pPr>
      <a:lvl7pPr marL="3124200" indent="-381000" algn="l" rtl="0" eaLnBrk="1" fontAlgn="base" hangingPunct="1">
        <a:spcBef>
          <a:spcPct val="20000"/>
        </a:spcBef>
        <a:spcAft>
          <a:spcPct val="0"/>
        </a:spcAft>
        <a:buChar char="»"/>
        <a:defRPr sz="2000">
          <a:solidFill>
            <a:schemeClr val="tx1"/>
          </a:solidFill>
          <a:latin typeface="+mn-lt"/>
        </a:defRPr>
      </a:lvl7pPr>
      <a:lvl8pPr marL="3581400" indent="-381000" algn="l" rtl="0" eaLnBrk="1" fontAlgn="base" hangingPunct="1">
        <a:spcBef>
          <a:spcPct val="20000"/>
        </a:spcBef>
        <a:spcAft>
          <a:spcPct val="0"/>
        </a:spcAft>
        <a:buChar char="»"/>
        <a:defRPr sz="2000">
          <a:solidFill>
            <a:schemeClr val="tx1"/>
          </a:solidFill>
          <a:latin typeface="+mn-lt"/>
        </a:defRPr>
      </a:lvl8pPr>
      <a:lvl9pPr marL="4038600" indent="-3810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annafineart.com/"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youtube.com/watch?v=ztv_1H7HCkM" TargetMode="Externa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800" dirty="0">
                <a:latin typeface="Old Copperfield" pitchFamily="34" charset="0"/>
              </a:rPr>
              <a:t>The Divine Infinite</a:t>
            </a:r>
          </a:p>
        </p:txBody>
      </p:sp>
      <p:sp>
        <p:nvSpPr>
          <p:cNvPr id="3" name="Subtitle 2"/>
          <p:cNvSpPr>
            <a:spLocks noGrp="1"/>
          </p:cNvSpPr>
          <p:nvPr>
            <p:ph type="subTitle" idx="1"/>
          </p:nvPr>
        </p:nvSpPr>
        <p:spPr>
          <a:xfrm>
            <a:off x="4953000" y="4267200"/>
            <a:ext cx="5562600" cy="1905000"/>
          </a:xfrm>
        </p:spPr>
        <p:txBody>
          <a:bodyPr/>
          <a:lstStyle/>
          <a:p>
            <a:pPr>
              <a:lnSpc>
                <a:spcPts val="3600"/>
              </a:lnSpc>
              <a:spcBef>
                <a:spcPts val="0"/>
              </a:spcBef>
            </a:pPr>
            <a:r>
              <a:rPr lang="en-US" sz="4000" b="1" dirty="0">
                <a:latin typeface="Parchment MF" pitchFamily="2" charset="0"/>
              </a:rPr>
              <a:t>FYS 1023</a:t>
            </a:r>
            <a:endParaRPr lang="en-US" sz="3600" b="1" dirty="0">
              <a:latin typeface="Parchment MF" pitchFamily="2" charset="0"/>
            </a:endParaRPr>
          </a:p>
          <a:p>
            <a:pPr>
              <a:lnSpc>
                <a:spcPts val="3600"/>
              </a:lnSpc>
              <a:spcBef>
                <a:spcPts val="0"/>
              </a:spcBef>
            </a:pPr>
            <a:r>
              <a:rPr lang="en-US" dirty="0">
                <a:latin typeface="Parchment MF" pitchFamily="2" charset="0"/>
              </a:rPr>
              <a:t>David J. Stucki</a:t>
            </a:r>
          </a:p>
        </p:txBody>
      </p:sp>
    </p:spTree>
    <p:extLst>
      <p:ext uri="{BB962C8B-B14F-4D97-AF65-F5344CB8AC3E}">
        <p14:creationId xmlns:p14="http://schemas.microsoft.com/office/powerpoint/2010/main" val="27404917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body" idx="1"/>
          </p:nvPr>
        </p:nvSpPr>
        <p:spPr>
          <a:xfrm>
            <a:off x="1447800" y="1828800"/>
            <a:ext cx="10287000" cy="4343400"/>
          </a:xfrm>
        </p:spPr>
        <p:txBody>
          <a:bodyPr vert="horz" wrap="square" lIns="0" tIns="91440" rIns="91440" bIns="45720" numCol="1" anchor="t" anchorCtr="0" compatLnSpc="1">
            <a:prstTxWarp prst="textNoShape">
              <a:avLst/>
            </a:prstTxWarp>
          </a:bodyPr>
          <a:lstStyle/>
          <a:p>
            <a:pPr eaLnBrk="1" hangingPunct="1">
              <a:lnSpc>
                <a:spcPct val="90000"/>
              </a:lnSpc>
              <a:buFontTx/>
              <a:buNone/>
            </a:pPr>
            <a:r>
              <a:rPr lang="en-US" sz="2800" dirty="0">
                <a:latin typeface="CasablancaAntique" pitchFamily="82" charset="0"/>
              </a:rPr>
              <a:t>	</a:t>
            </a:r>
            <a:r>
              <a:rPr lang="en-US" dirty="0">
                <a:latin typeface="CasablancaAntique" pitchFamily="82" charset="0"/>
              </a:rPr>
              <a:t>“Augustine followed the Neo-Platonists in ascribing the highest place to mathematics for giving order to creation. Mathematical truths are necessary, unchangeable, and universal. God in his wisdom made use of mathematical ideas in structuring the world at the beginning of time. Humans can study the great book of nature to appreciate the order and beauty of God’s handiwork, but care must be taken  to worship the Creator and not the creation.” </a:t>
            </a:r>
            <a:endParaRPr lang="en-US" sz="2800" dirty="0">
              <a:latin typeface="CasablancaAntique" pitchFamily="82" charset="0"/>
            </a:endParaRPr>
          </a:p>
          <a:p>
            <a:pPr algn="r" eaLnBrk="1" hangingPunct="1">
              <a:lnSpc>
                <a:spcPct val="90000"/>
              </a:lnSpc>
              <a:buFontTx/>
              <a:buNone/>
            </a:pPr>
            <a:r>
              <a:rPr lang="en-US" sz="2400" dirty="0">
                <a:latin typeface="CasablancaAntique" pitchFamily="82" charset="0"/>
              </a:rPr>
              <a:t>—Howell &amp; Bradley,</a:t>
            </a:r>
            <a:br>
              <a:rPr lang="en-US" sz="2400" dirty="0">
                <a:latin typeface="CasablancaAntique" pitchFamily="82" charset="0"/>
              </a:rPr>
            </a:br>
            <a:r>
              <a:rPr lang="en-US" sz="2400" dirty="0">
                <a:latin typeface="CasablancaAntique" pitchFamily="82" charset="0"/>
              </a:rPr>
              <a:t>	</a:t>
            </a:r>
            <a:r>
              <a:rPr lang="en-US" sz="2400" i="1" dirty="0">
                <a:latin typeface="CasablancaAntique" pitchFamily="82" charset="0"/>
              </a:rPr>
              <a:t>Mathematics in a Postmodern Age</a:t>
            </a:r>
            <a:r>
              <a:rPr lang="en-US" sz="2400" dirty="0">
                <a:latin typeface="CasablancaAntique" pitchFamily="82" charset="0"/>
              </a:rPr>
              <a:t>, pp. 143-4 </a:t>
            </a:r>
          </a:p>
        </p:txBody>
      </p:sp>
      <p:sp>
        <p:nvSpPr>
          <p:cNvPr id="3" name="Title 1"/>
          <p:cNvSpPr>
            <a:spLocks noGrp="1"/>
          </p:cNvSpPr>
          <p:nvPr>
            <p:ph type="title"/>
          </p:nvPr>
        </p:nvSpPr>
        <p:spPr>
          <a:xfrm>
            <a:off x="2590800" y="381000"/>
            <a:ext cx="7772400" cy="1143000"/>
          </a:xfrm>
        </p:spPr>
        <p:txBody>
          <a:bodyPr/>
          <a:lstStyle/>
          <a:p>
            <a:r>
              <a:rPr lang="en-US" dirty="0">
                <a:latin typeface="Old Copperfield" pitchFamily="34" charset="0"/>
              </a:rPr>
              <a:t>St. Augustine</a:t>
            </a:r>
            <a:br>
              <a:rPr lang="en-US" dirty="0">
                <a:latin typeface="Old Copperfield" pitchFamily="34" charset="0"/>
              </a:rPr>
            </a:br>
            <a:r>
              <a:rPr lang="en-US" sz="2800" dirty="0">
                <a:latin typeface="Old Copperfield" pitchFamily="34" charset="0"/>
              </a:rPr>
              <a:t>(354-430 </a:t>
            </a:r>
            <a:r>
              <a:rPr lang="en-US" sz="2800" cap="small" dirty="0">
                <a:latin typeface="Old Copperfield" pitchFamily="34" charset="0"/>
              </a:rPr>
              <a:t>ad</a:t>
            </a:r>
            <a:r>
              <a:rPr lang="en-US" sz="2800" dirty="0">
                <a:latin typeface="Old Copperfield" pitchFamily="34" charset="0"/>
              </a:rPr>
              <a:t>)</a:t>
            </a:r>
          </a:p>
        </p:txBody>
      </p:sp>
    </p:spTree>
    <p:extLst>
      <p:ext uri="{BB962C8B-B14F-4D97-AF65-F5344CB8AC3E}">
        <p14:creationId xmlns:p14="http://schemas.microsoft.com/office/powerpoint/2010/main" val="36354958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CDA88-401B-4FD9-8767-5651B1F5C54C}"/>
              </a:ext>
            </a:extLst>
          </p:cNvPr>
          <p:cNvSpPr>
            <a:spLocks noGrp="1"/>
          </p:cNvSpPr>
          <p:nvPr>
            <p:ph type="title"/>
          </p:nvPr>
        </p:nvSpPr>
        <p:spPr>
          <a:xfrm>
            <a:off x="2209800" y="457200"/>
            <a:ext cx="6686834" cy="1143000"/>
          </a:xfrm>
        </p:spPr>
        <p:txBody>
          <a:bodyPr/>
          <a:lstStyle/>
          <a:p>
            <a:r>
              <a:rPr lang="en-US" dirty="0">
                <a:latin typeface="Old Copperfield" panose="020B0604020202020204" pitchFamily="34" charset="0"/>
              </a:rPr>
              <a:t>St. Gregory of Nyssa</a:t>
            </a:r>
            <a:br>
              <a:rPr lang="en-US" sz="2800" dirty="0">
                <a:latin typeface="Old Copperfield" panose="020B0604020202020204" pitchFamily="34" charset="0"/>
              </a:rPr>
            </a:br>
            <a:r>
              <a:rPr lang="en-US" sz="2800" dirty="0">
                <a:latin typeface="Old Copperfield" panose="020B0604020202020204" pitchFamily="34" charset="0"/>
              </a:rPr>
              <a:t>(335-395 AD)</a:t>
            </a:r>
            <a:endParaRPr lang="en-US" dirty="0">
              <a:latin typeface="Old Copperfield" panose="020B0604020202020204" pitchFamily="34" charset="0"/>
            </a:endParaRPr>
          </a:p>
        </p:txBody>
      </p:sp>
      <p:sp>
        <p:nvSpPr>
          <p:cNvPr id="4" name="Content Placeholder 3">
            <a:extLst>
              <a:ext uri="{FF2B5EF4-FFF2-40B4-BE49-F238E27FC236}">
                <a16:creationId xmlns:a16="http://schemas.microsoft.com/office/drawing/2014/main" id="{58F01912-23C1-49A5-8ED6-1CA86697EAEB}"/>
              </a:ext>
            </a:extLst>
          </p:cNvPr>
          <p:cNvSpPr>
            <a:spLocks noGrp="1"/>
          </p:cNvSpPr>
          <p:nvPr>
            <p:ph idx="1"/>
          </p:nvPr>
        </p:nvSpPr>
        <p:spPr>
          <a:xfrm>
            <a:off x="990600" y="2819400"/>
            <a:ext cx="9982200" cy="3581400"/>
          </a:xfrm>
        </p:spPr>
        <p:txBody>
          <a:bodyPr/>
          <a:lstStyle/>
          <a:p>
            <a:r>
              <a:rPr lang="en-US" dirty="0"/>
              <a:t>One of the Cappadocian Fathers of the Church</a:t>
            </a:r>
          </a:p>
          <a:p>
            <a:r>
              <a:rPr lang="en-US" dirty="0"/>
              <a:t>First to argue that God was not only infinite, but theologically was </a:t>
            </a:r>
            <a:r>
              <a:rPr lang="en-US" dirty="0">
                <a:solidFill>
                  <a:srgbClr val="C00000"/>
                </a:solidFill>
              </a:rPr>
              <a:t>actually infinite</a:t>
            </a:r>
          </a:p>
          <a:p>
            <a:pPr lvl="1"/>
            <a:r>
              <a:rPr lang="en-US" dirty="0"/>
              <a:t>It was actually a necessary step in an argument he wanted to make about the nature of Jesus' divinity</a:t>
            </a:r>
          </a:p>
          <a:p>
            <a:pPr lvl="1"/>
            <a:r>
              <a:rPr lang="en-US" dirty="0"/>
              <a:t>A consequence was that God is essentially incomprehensible to the limited minds of finite creatures</a:t>
            </a:r>
          </a:p>
          <a:p>
            <a:endParaRPr lang="en-US" dirty="0"/>
          </a:p>
        </p:txBody>
      </p:sp>
      <p:pic>
        <p:nvPicPr>
          <p:cNvPr id="2050" name="Picture 2" descr="Gregory of Nyssa - OrthodoxWiki">
            <a:extLst>
              <a:ext uri="{FF2B5EF4-FFF2-40B4-BE49-F238E27FC236}">
                <a16:creationId xmlns:a16="http://schemas.microsoft.com/office/drawing/2014/main" id="{B307866C-07A9-4F79-B19A-9F9862CF54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96634" y="76200"/>
            <a:ext cx="1657066" cy="236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0279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8D4AC-EB6E-4BE4-B15D-2266CAC2B1B1}"/>
              </a:ext>
            </a:extLst>
          </p:cNvPr>
          <p:cNvSpPr>
            <a:spLocks noGrp="1"/>
          </p:cNvSpPr>
          <p:nvPr>
            <p:ph type="title"/>
          </p:nvPr>
        </p:nvSpPr>
        <p:spPr/>
        <p:txBody>
          <a:bodyPr/>
          <a:lstStyle/>
          <a:p>
            <a:r>
              <a:rPr lang="en-US" dirty="0">
                <a:latin typeface="Old Copperfield" panose="020B0604020202020204" pitchFamily="34" charset="0"/>
              </a:rPr>
              <a:t>St. Gregory of Nyssa</a:t>
            </a:r>
            <a:br>
              <a:rPr lang="en-US" sz="2800" dirty="0">
                <a:latin typeface="Old Copperfield" panose="020B0604020202020204" pitchFamily="34" charset="0"/>
              </a:rPr>
            </a:br>
            <a:r>
              <a:rPr lang="en-US" sz="2800" dirty="0">
                <a:latin typeface="Old Copperfield" panose="020B0604020202020204" pitchFamily="34" charset="0"/>
              </a:rPr>
              <a:t>(335-395 AD)</a:t>
            </a:r>
            <a:endParaRPr lang="en-US" dirty="0"/>
          </a:p>
        </p:txBody>
      </p:sp>
      <p:sp>
        <p:nvSpPr>
          <p:cNvPr id="3" name="Content Placeholder 2">
            <a:extLst>
              <a:ext uri="{FF2B5EF4-FFF2-40B4-BE49-F238E27FC236}">
                <a16:creationId xmlns:a16="http://schemas.microsoft.com/office/drawing/2014/main" id="{59EE2591-807E-463F-85E4-369539265591}"/>
              </a:ext>
            </a:extLst>
          </p:cNvPr>
          <p:cNvSpPr>
            <a:spLocks noGrp="1"/>
          </p:cNvSpPr>
          <p:nvPr>
            <p:ph idx="1"/>
          </p:nvPr>
        </p:nvSpPr>
        <p:spPr>
          <a:xfrm>
            <a:off x="1422400" y="2133600"/>
            <a:ext cx="10363200" cy="4343400"/>
          </a:xfrm>
        </p:spPr>
        <p:txBody>
          <a:bodyPr/>
          <a:lstStyle/>
          <a:p>
            <a:r>
              <a:rPr lang="en-US" dirty="0">
                <a:latin typeface="CasablancaAntique" panose="04020705050202090202" pitchFamily="82" charset="0"/>
              </a:rPr>
              <a:t>Believed that both in life and in the afterlife man progresses towards the unreachable knowledge of God, continually transcending what has already been accomplished</a:t>
            </a:r>
          </a:p>
          <a:p>
            <a:r>
              <a:rPr lang="en-US" dirty="0">
                <a:latin typeface="CasablancaAntique" panose="04020705050202090202" pitchFamily="82" charset="0"/>
              </a:rPr>
              <a:t>Three stages of spiritual growth:</a:t>
            </a:r>
          </a:p>
          <a:p>
            <a:pPr lvl="1"/>
            <a:r>
              <a:rPr lang="en-US" dirty="0">
                <a:latin typeface="CasablancaAntique" panose="04020705050202090202" pitchFamily="82" charset="0"/>
              </a:rPr>
              <a:t>  </a:t>
            </a:r>
            <a:r>
              <a:rPr lang="en-US" dirty="0">
                <a:solidFill>
                  <a:schemeClr val="bg2"/>
                </a:solidFill>
                <a:latin typeface="CasablancaAntique" panose="04020705050202090202" pitchFamily="82" charset="0"/>
              </a:rPr>
              <a:t>initial darkness of ignorance</a:t>
            </a:r>
          </a:p>
          <a:p>
            <a:pPr lvl="1"/>
            <a:r>
              <a:rPr lang="en-US" dirty="0">
                <a:latin typeface="CasablancaAntique" panose="04020705050202090202" pitchFamily="82" charset="0"/>
              </a:rPr>
              <a:t>  </a:t>
            </a:r>
            <a:r>
              <a:rPr lang="en-US" dirty="0">
                <a:solidFill>
                  <a:schemeClr val="tx2">
                    <a:lumMod val="50000"/>
                    <a:lumOff val="50000"/>
                  </a:schemeClr>
                </a:solidFill>
                <a:latin typeface="CasablancaAntique" panose="04020705050202090202" pitchFamily="82" charset="0"/>
              </a:rPr>
              <a:t>spiritual illumination</a:t>
            </a:r>
          </a:p>
          <a:p>
            <a:pPr lvl="1"/>
            <a:r>
              <a:rPr lang="en-US" dirty="0">
                <a:latin typeface="CasablancaAntique" panose="04020705050202090202" pitchFamily="82" charset="0"/>
              </a:rPr>
              <a:t>  </a:t>
            </a:r>
            <a:r>
              <a:rPr lang="en-US" dirty="0">
                <a:solidFill>
                  <a:schemeClr val="bg2"/>
                </a:solidFill>
                <a:latin typeface="CasablancaAntique" panose="04020705050202090202" pitchFamily="82" charset="0"/>
              </a:rPr>
              <a:t>a darkness of the mind in mystic contemplation</a:t>
            </a:r>
            <a:br>
              <a:rPr lang="en-US" dirty="0">
                <a:solidFill>
                  <a:schemeClr val="bg2"/>
                </a:solidFill>
                <a:latin typeface="CasablancaAntique" panose="04020705050202090202" pitchFamily="82" charset="0"/>
              </a:rPr>
            </a:br>
            <a:r>
              <a:rPr lang="en-US" dirty="0">
                <a:solidFill>
                  <a:schemeClr val="bg2"/>
                </a:solidFill>
                <a:latin typeface="CasablancaAntique" panose="04020705050202090202" pitchFamily="82" charset="0"/>
              </a:rPr>
              <a:t>  of the God who cannot be comprehended</a:t>
            </a:r>
          </a:p>
        </p:txBody>
      </p:sp>
    </p:spTree>
    <p:extLst>
      <p:ext uri="{BB962C8B-B14F-4D97-AF65-F5344CB8AC3E}">
        <p14:creationId xmlns:p14="http://schemas.microsoft.com/office/powerpoint/2010/main" val="1684425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61EC3-6E33-4A0F-8BD3-4766F22171A4}"/>
              </a:ext>
            </a:extLst>
          </p:cNvPr>
          <p:cNvSpPr>
            <a:spLocks noGrp="1"/>
          </p:cNvSpPr>
          <p:nvPr>
            <p:ph type="title"/>
          </p:nvPr>
        </p:nvSpPr>
        <p:spPr/>
        <p:txBody>
          <a:bodyPr/>
          <a:lstStyle/>
          <a:p>
            <a:r>
              <a:rPr lang="en-US" dirty="0">
                <a:latin typeface="Old Copperfield" panose="020B0604020202020204" pitchFamily="34" charset="0"/>
              </a:rPr>
              <a:t>St. Gregory of Nyssa</a:t>
            </a:r>
            <a:br>
              <a:rPr lang="en-US" sz="2800" dirty="0">
                <a:latin typeface="Old Copperfield" panose="020B0604020202020204" pitchFamily="34" charset="0"/>
              </a:rPr>
            </a:br>
            <a:r>
              <a:rPr lang="en-US" sz="2800" dirty="0">
                <a:latin typeface="Old Copperfield" panose="020B0604020202020204" pitchFamily="34" charset="0"/>
              </a:rPr>
              <a:t>(335-395 AD)</a:t>
            </a:r>
            <a:endParaRPr lang="en-US" dirty="0"/>
          </a:p>
        </p:txBody>
      </p:sp>
      <p:sp>
        <p:nvSpPr>
          <p:cNvPr id="3" name="Content Placeholder 2">
            <a:extLst>
              <a:ext uri="{FF2B5EF4-FFF2-40B4-BE49-F238E27FC236}">
                <a16:creationId xmlns:a16="http://schemas.microsoft.com/office/drawing/2014/main" id="{AA96CFAD-95CA-4297-BF5E-3CEDFB4F5FE8}"/>
              </a:ext>
            </a:extLst>
          </p:cNvPr>
          <p:cNvSpPr>
            <a:spLocks noGrp="1"/>
          </p:cNvSpPr>
          <p:nvPr>
            <p:ph idx="1"/>
          </p:nvPr>
        </p:nvSpPr>
        <p:spPr>
          <a:xfrm>
            <a:off x="1422400" y="1766888"/>
            <a:ext cx="10363200" cy="4938712"/>
          </a:xfrm>
        </p:spPr>
        <p:txBody>
          <a:bodyPr/>
          <a:lstStyle/>
          <a:p>
            <a:r>
              <a:rPr lang="en-US" dirty="0">
                <a:latin typeface="CasablancaAntique" panose="04020705050202090202" pitchFamily="82" charset="0"/>
              </a:rPr>
              <a:t>An argument based on God's unchangeability</a:t>
            </a:r>
          </a:p>
          <a:p>
            <a:pPr lvl="1"/>
            <a:r>
              <a:rPr lang="en-US" sz="2400" dirty="0">
                <a:latin typeface="CasablancaAntique" panose="04020705050202090202" pitchFamily="82" charset="0"/>
              </a:rPr>
              <a:t> </a:t>
            </a:r>
            <a:r>
              <a:rPr lang="en-US" dirty="0">
                <a:latin typeface="CasablancaAntique" panose="04020705050202090202" pitchFamily="82" charset="0"/>
              </a:rPr>
              <a:t>Two assumptions: God is unchangeable &amp; attributes can only be limited by reference to their opposites</a:t>
            </a:r>
          </a:p>
          <a:p>
            <a:pPr marL="971550" lvl="1" indent="-514350">
              <a:buClr>
                <a:schemeClr val="accent2">
                  <a:lumMod val="75000"/>
                </a:schemeClr>
              </a:buClr>
              <a:buFont typeface="+mj-lt"/>
              <a:buAutoNum type="arabicPeriod"/>
            </a:pPr>
            <a:r>
              <a:rPr lang="en-US" sz="2400" dirty="0">
                <a:latin typeface="CasablancaAntique" panose="04020705050202090202" pitchFamily="82" charset="0"/>
              </a:rPr>
              <a:t>Because God is unchangeable, there is no opposite in his essence</a:t>
            </a:r>
          </a:p>
          <a:p>
            <a:pPr marL="971550" lvl="1" indent="-514350">
              <a:buClr>
                <a:schemeClr val="accent2">
                  <a:lumMod val="75000"/>
                </a:schemeClr>
              </a:buClr>
              <a:buFont typeface="+mj-lt"/>
              <a:buAutoNum type="arabicPeriod"/>
            </a:pPr>
            <a:r>
              <a:rPr lang="en-US" sz="2400" dirty="0">
                <a:latin typeface="CasablancaAntique" panose="04020705050202090202" pitchFamily="82" charset="0"/>
              </a:rPr>
              <a:t>If God is superior to the realm of opposites, where nonbeing and evil also are, he must be perfect</a:t>
            </a:r>
          </a:p>
          <a:p>
            <a:pPr marL="971550" lvl="1" indent="-514350">
              <a:buClr>
                <a:schemeClr val="accent2">
                  <a:lumMod val="75000"/>
                </a:schemeClr>
              </a:buClr>
              <a:buFont typeface="+mj-lt"/>
              <a:buAutoNum type="arabicPeriod"/>
            </a:pPr>
            <a:r>
              <a:rPr lang="en-US" sz="2400" dirty="0">
                <a:latin typeface="CasablancaAntique" panose="04020705050202090202" pitchFamily="82" charset="0"/>
              </a:rPr>
              <a:t>Because God cannot be limited in his goodness (or other attributes), he is unlimited</a:t>
            </a:r>
          </a:p>
          <a:p>
            <a:pPr marL="971550" lvl="1" indent="-514350">
              <a:buClr>
                <a:schemeClr val="accent2">
                  <a:lumMod val="75000"/>
                </a:schemeClr>
              </a:buClr>
              <a:buFont typeface="+mj-lt"/>
              <a:buAutoNum type="arabicPeriod"/>
            </a:pPr>
            <a:r>
              <a:rPr lang="en-US" sz="2400" dirty="0">
                <a:latin typeface="CasablancaAntique" panose="04020705050202090202" pitchFamily="82" charset="0"/>
              </a:rPr>
              <a:t>Being without limits is identical with infinity</a:t>
            </a:r>
          </a:p>
          <a:p>
            <a:pPr marL="457200" lvl="1" indent="0" algn="r">
              <a:buClr>
                <a:schemeClr val="accent2">
                  <a:lumMod val="75000"/>
                </a:schemeClr>
              </a:buClr>
              <a:buNone/>
            </a:pPr>
            <a:r>
              <a:rPr lang="en-US" sz="2400" dirty="0">
                <a:solidFill>
                  <a:schemeClr val="accent6">
                    <a:lumMod val="75000"/>
                  </a:schemeClr>
                </a:solidFill>
                <a:latin typeface="CasablancaAntique" pitchFamily="82" charset="0"/>
              </a:rPr>
              <a:t>—Infinity as a Transformative Concept in</a:t>
            </a:r>
            <a:br>
              <a:rPr lang="en-US" sz="2400" dirty="0">
                <a:solidFill>
                  <a:schemeClr val="accent6">
                    <a:lumMod val="75000"/>
                  </a:schemeClr>
                </a:solidFill>
                <a:latin typeface="CasablancaAntique" pitchFamily="82" charset="0"/>
              </a:rPr>
            </a:br>
            <a:r>
              <a:rPr lang="en-US" sz="2400" dirty="0">
                <a:solidFill>
                  <a:schemeClr val="accent6">
                    <a:lumMod val="75000"/>
                  </a:schemeClr>
                </a:solidFill>
                <a:latin typeface="CasablancaAntique" pitchFamily="82" charset="0"/>
              </a:rPr>
              <a:t>Science and Theology, by Wolfgang </a:t>
            </a:r>
            <a:r>
              <a:rPr lang="en-US" sz="2400" dirty="0" err="1">
                <a:solidFill>
                  <a:schemeClr val="accent6">
                    <a:lumMod val="75000"/>
                  </a:schemeClr>
                </a:solidFill>
                <a:latin typeface="CasablancaAntique" pitchFamily="82" charset="0"/>
              </a:rPr>
              <a:t>Achtner</a:t>
            </a:r>
            <a:endParaRPr lang="en-US" sz="2400" dirty="0">
              <a:solidFill>
                <a:schemeClr val="accent6">
                  <a:lumMod val="75000"/>
                </a:schemeClr>
              </a:solidFill>
              <a:latin typeface="CasablancaAntique" pitchFamily="82" charset="0"/>
            </a:endParaRPr>
          </a:p>
          <a:p>
            <a:pPr marL="457200" lvl="1" indent="0" algn="r">
              <a:buClr>
                <a:schemeClr val="accent2">
                  <a:lumMod val="75000"/>
                </a:schemeClr>
              </a:buClr>
              <a:buNone/>
            </a:pPr>
            <a:endParaRPr lang="en-US" sz="2400" dirty="0"/>
          </a:p>
        </p:txBody>
      </p:sp>
    </p:spTree>
    <p:extLst>
      <p:ext uri="{BB962C8B-B14F-4D97-AF65-F5344CB8AC3E}">
        <p14:creationId xmlns:p14="http://schemas.microsoft.com/office/powerpoint/2010/main" val="3134146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61EC3-6E33-4A0F-8BD3-4766F22171A4}"/>
              </a:ext>
            </a:extLst>
          </p:cNvPr>
          <p:cNvSpPr>
            <a:spLocks noGrp="1"/>
          </p:cNvSpPr>
          <p:nvPr>
            <p:ph type="title"/>
          </p:nvPr>
        </p:nvSpPr>
        <p:spPr/>
        <p:txBody>
          <a:bodyPr/>
          <a:lstStyle/>
          <a:p>
            <a:r>
              <a:rPr lang="en-US" dirty="0">
                <a:latin typeface="Old Copperfield" panose="020B0604020202020204" pitchFamily="34" charset="0"/>
              </a:rPr>
              <a:t>St. Gregory of Nyssa</a:t>
            </a:r>
            <a:br>
              <a:rPr lang="en-US" sz="2800" dirty="0">
                <a:latin typeface="Old Copperfield" panose="020B0604020202020204" pitchFamily="34" charset="0"/>
              </a:rPr>
            </a:br>
            <a:r>
              <a:rPr lang="en-US" sz="2800" dirty="0">
                <a:latin typeface="Old Copperfield" panose="020B0604020202020204" pitchFamily="34" charset="0"/>
              </a:rPr>
              <a:t>(335-395 AD)</a:t>
            </a:r>
            <a:endParaRPr lang="en-US" dirty="0"/>
          </a:p>
        </p:txBody>
      </p:sp>
      <p:sp>
        <p:nvSpPr>
          <p:cNvPr id="3" name="Content Placeholder 2">
            <a:extLst>
              <a:ext uri="{FF2B5EF4-FFF2-40B4-BE49-F238E27FC236}">
                <a16:creationId xmlns:a16="http://schemas.microsoft.com/office/drawing/2014/main" id="{AA96CFAD-95CA-4297-BF5E-3CEDFB4F5FE8}"/>
              </a:ext>
            </a:extLst>
          </p:cNvPr>
          <p:cNvSpPr>
            <a:spLocks noGrp="1"/>
          </p:cNvSpPr>
          <p:nvPr>
            <p:ph idx="1"/>
          </p:nvPr>
        </p:nvSpPr>
        <p:spPr>
          <a:xfrm>
            <a:off x="1422400" y="1766888"/>
            <a:ext cx="10363200" cy="4938712"/>
          </a:xfrm>
        </p:spPr>
        <p:txBody>
          <a:bodyPr/>
          <a:lstStyle/>
          <a:p>
            <a:pPr marL="0" indent="0" algn="ctr">
              <a:buNone/>
            </a:pPr>
            <a:r>
              <a:rPr lang="en-US" sz="2800" dirty="0">
                <a:latin typeface="CasablancaAntique" panose="04020705050202090202" pitchFamily="82" charset="0"/>
              </a:rPr>
              <a:t>In the end, he opened up a number of </a:t>
            </a:r>
            <a:r>
              <a:rPr lang="en-US" sz="2800">
                <a:latin typeface="CasablancaAntique" panose="04020705050202090202" pitchFamily="82" charset="0"/>
              </a:rPr>
              <a:t>new horizons</a:t>
            </a:r>
            <a:br>
              <a:rPr lang="en-US" sz="2800">
                <a:latin typeface="CasablancaAntique" panose="04020705050202090202" pitchFamily="82" charset="0"/>
              </a:rPr>
            </a:br>
            <a:r>
              <a:rPr lang="en-US" sz="2800">
                <a:latin typeface="CasablancaAntique" panose="04020705050202090202" pitchFamily="82" charset="0"/>
              </a:rPr>
              <a:t>(theological, spiritual</a:t>
            </a:r>
            <a:r>
              <a:rPr lang="en-US" sz="2800" dirty="0">
                <a:latin typeface="CasablancaAntique" panose="04020705050202090202" pitchFamily="82" charset="0"/>
              </a:rPr>
              <a:t>, ethical, &amp; </a:t>
            </a:r>
            <a:r>
              <a:rPr lang="en-US" sz="2800">
                <a:latin typeface="CasablancaAntique" panose="04020705050202090202" pitchFamily="82" charset="0"/>
              </a:rPr>
              <a:t>intellectual)</a:t>
            </a:r>
            <a:br>
              <a:rPr lang="en-US" sz="2800">
                <a:latin typeface="CasablancaAntique" panose="04020705050202090202" pitchFamily="82" charset="0"/>
              </a:rPr>
            </a:br>
            <a:r>
              <a:rPr lang="en-US" sz="2800">
                <a:latin typeface="CasablancaAntique" panose="04020705050202090202" pitchFamily="82" charset="0"/>
              </a:rPr>
              <a:t>in </a:t>
            </a:r>
            <a:r>
              <a:rPr lang="en-US" sz="2800" dirty="0">
                <a:latin typeface="CasablancaAntique" panose="04020705050202090202" pitchFamily="82" charset="0"/>
              </a:rPr>
              <a:t>his theology of the infinite:</a:t>
            </a:r>
            <a:endParaRPr lang="en-US" sz="2400" dirty="0">
              <a:latin typeface="CasablancaAntique" panose="04020705050202090202" pitchFamily="82" charset="0"/>
            </a:endParaRPr>
          </a:p>
          <a:p>
            <a:pPr marL="857250" lvl="1" indent="-514350">
              <a:buClr>
                <a:schemeClr val="accent2">
                  <a:lumMod val="75000"/>
                </a:schemeClr>
              </a:buClr>
              <a:buFont typeface="+mj-lt"/>
              <a:buAutoNum type="arabicPeriod"/>
            </a:pPr>
            <a:r>
              <a:rPr lang="en-US" dirty="0">
                <a:latin typeface="CasablancaAntique" panose="04020705050202090202" pitchFamily="82" charset="0"/>
              </a:rPr>
              <a:t>A firm conception of God as infinite, overthrowing the finite view of God from Aristotle's metaphysics</a:t>
            </a:r>
          </a:p>
          <a:p>
            <a:pPr marL="857250" lvl="1" indent="-514350">
              <a:buClr>
                <a:schemeClr val="accent2">
                  <a:lumMod val="75000"/>
                </a:schemeClr>
              </a:buClr>
              <a:buFont typeface="+mj-lt"/>
              <a:buAutoNum type="arabicPeriod"/>
            </a:pPr>
            <a:r>
              <a:rPr lang="en-US" dirty="0">
                <a:latin typeface="CasablancaAntique" panose="04020705050202090202" pitchFamily="82" charset="0"/>
              </a:rPr>
              <a:t>He asked how it is that we can relate to this infinite God</a:t>
            </a:r>
          </a:p>
          <a:p>
            <a:pPr marL="857250" lvl="1" indent="-514350">
              <a:buClr>
                <a:schemeClr val="accent2">
                  <a:lumMod val="75000"/>
                </a:schemeClr>
              </a:buClr>
              <a:buFont typeface="+mj-lt"/>
              <a:buAutoNum type="arabicPeriod"/>
            </a:pPr>
            <a:r>
              <a:rPr lang="en-US" dirty="0">
                <a:latin typeface="CasablancaAntique" panose="04020705050202090202" pitchFamily="82" charset="0"/>
              </a:rPr>
              <a:t>He claimed that it is not the mind or intellect, but the ascending and purifying spirit or consciousness and moral virtue that are ways to approach God, but as a limiting process (à la Zeno) that never ends</a:t>
            </a:r>
          </a:p>
          <a:p>
            <a:pPr marL="342900" lvl="1" indent="0" algn="r">
              <a:buClr>
                <a:schemeClr val="accent2">
                  <a:lumMod val="75000"/>
                </a:schemeClr>
              </a:buClr>
              <a:buNone/>
            </a:pPr>
            <a:r>
              <a:rPr lang="en-US" sz="2000" dirty="0">
                <a:solidFill>
                  <a:schemeClr val="accent6">
                    <a:lumMod val="75000"/>
                  </a:schemeClr>
                </a:solidFill>
                <a:latin typeface="CasablancaAntique" pitchFamily="82" charset="0"/>
              </a:rPr>
              <a:t>—Infinity as a Transformative Concept in</a:t>
            </a:r>
            <a:br>
              <a:rPr lang="en-US" sz="2000" dirty="0">
                <a:solidFill>
                  <a:schemeClr val="accent6">
                    <a:lumMod val="75000"/>
                  </a:schemeClr>
                </a:solidFill>
                <a:latin typeface="CasablancaAntique" pitchFamily="82" charset="0"/>
              </a:rPr>
            </a:br>
            <a:r>
              <a:rPr lang="en-US" sz="2000" dirty="0">
                <a:solidFill>
                  <a:schemeClr val="accent6">
                    <a:lumMod val="75000"/>
                  </a:schemeClr>
                </a:solidFill>
                <a:latin typeface="CasablancaAntique" pitchFamily="82" charset="0"/>
              </a:rPr>
              <a:t>Science and Theology, by Wolfgang </a:t>
            </a:r>
            <a:r>
              <a:rPr lang="en-US" sz="2000" dirty="0" err="1">
                <a:solidFill>
                  <a:schemeClr val="accent6">
                    <a:lumMod val="75000"/>
                  </a:schemeClr>
                </a:solidFill>
                <a:latin typeface="CasablancaAntique" pitchFamily="82" charset="0"/>
              </a:rPr>
              <a:t>Achtner</a:t>
            </a:r>
            <a:endParaRPr lang="en-US" sz="2000" dirty="0">
              <a:solidFill>
                <a:schemeClr val="accent6">
                  <a:lumMod val="75000"/>
                </a:schemeClr>
              </a:solidFill>
              <a:latin typeface="CasablancaAntique" pitchFamily="82" charset="0"/>
            </a:endParaRPr>
          </a:p>
          <a:p>
            <a:pPr marL="342900" lvl="1" indent="0" algn="r">
              <a:buClr>
                <a:schemeClr val="accent2">
                  <a:lumMod val="75000"/>
                </a:schemeClr>
              </a:buClr>
              <a:buNone/>
            </a:pPr>
            <a:endParaRPr lang="en-US" sz="2400" dirty="0"/>
          </a:p>
        </p:txBody>
      </p:sp>
    </p:spTree>
    <p:extLst>
      <p:ext uri="{BB962C8B-B14F-4D97-AF65-F5344CB8AC3E}">
        <p14:creationId xmlns:p14="http://schemas.microsoft.com/office/powerpoint/2010/main" val="24660179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Old Copperfield" pitchFamily="34" charset="0"/>
              </a:rPr>
              <a:t>Maimonides</a:t>
            </a:r>
            <a:br>
              <a:rPr lang="en-US" dirty="0">
                <a:latin typeface="Old Copperfield" pitchFamily="34" charset="0"/>
              </a:rPr>
            </a:br>
            <a:r>
              <a:rPr lang="en-US" sz="2800" dirty="0">
                <a:latin typeface="Old Copperfield" pitchFamily="34" charset="0"/>
              </a:rPr>
              <a:t>(1135-1204 </a:t>
            </a:r>
            <a:r>
              <a:rPr lang="en-US" sz="2800" cap="small" dirty="0" err="1">
                <a:latin typeface="Old Copperfield" pitchFamily="34" charset="0"/>
              </a:rPr>
              <a:t>a</a:t>
            </a:r>
            <a:r>
              <a:rPr lang="en-US" sz="2800" dirty="0" err="1">
                <a:latin typeface="Old Copperfield" pitchFamily="34" charset="0"/>
              </a:rPr>
              <a:t>.</a:t>
            </a:r>
            <a:r>
              <a:rPr lang="en-US" sz="2800" cap="small" dirty="0" err="1">
                <a:latin typeface="Old Copperfield" pitchFamily="34" charset="0"/>
              </a:rPr>
              <a:t>d</a:t>
            </a:r>
            <a:r>
              <a:rPr lang="en-US" sz="2800" dirty="0" err="1">
                <a:latin typeface="Old Copperfield" pitchFamily="34" charset="0"/>
              </a:rPr>
              <a:t>.</a:t>
            </a:r>
            <a:r>
              <a:rPr lang="en-US" sz="2800" dirty="0">
                <a:latin typeface="Old Copperfield" pitchFamily="34" charset="0"/>
              </a:rPr>
              <a:t>)</a:t>
            </a:r>
            <a:endParaRPr lang="en-US" dirty="0"/>
          </a:p>
        </p:txBody>
      </p:sp>
      <p:sp>
        <p:nvSpPr>
          <p:cNvPr id="3" name="Content Placeholder 2"/>
          <p:cNvSpPr>
            <a:spLocks noGrp="1"/>
          </p:cNvSpPr>
          <p:nvPr>
            <p:ph idx="1"/>
          </p:nvPr>
        </p:nvSpPr>
        <p:spPr>
          <a:xfrm>
            <a:off x="1066800" y="2514600"/>
            <a:ext cx="10363200" cy="4114800"/>
          </a:xfrm>
        </p:spPr>
        <p:txBody>
          <a:bodyPr/>
          <a:lstStyle/>
          <a:p>
            <a:r>
              <a:rPr lang="en-US" sz="2800" dirty="0"/>
              <a:t>Jewish Scholar, both theological and scientific</a:t>
            </a:r>
          </a:p>
          <a:p>
            <a:r>
              <a:rPr lang="en-US" sz="2800" dirty="0"/>
              <a:t>Born in Cordova; head of Jewish community in Egypt.</a:t>
            </a:r>
          </a:p>
          <a:p>
            <a:r>
              <a:rPr lang="en-US" sz="2800" dirty="0"/>
              <a:t>On Infinity</a:t>
            </a:r>
          </a:p>
          <a:p>
            <a:pPr marL="457200" lvl="1" indent="0">
              <a:buNone/>
            </a:pPr>
            <a:r>
              <a:rPr lang="en-US" sz="2200" i="1" dirty="0"/>
              <a:t>But as for what is infinite in </a:t>
            </a:r>
            <a:r>
              <a:rPr lang="en-US" sz="2200" i="1" dirty="0" err="1"/>
              <a:t>potentia</a:t>
            </a:r>
            <a:r>
              <a:rPr lang="en-US" sz="2200" i="1" dirty="0"/>
              <a:t> or accidentally, the existence of such an infinite has, in some cases, been demonstrated: thus it has been demonstrated that the division of magnitudes to infinity is possible in </a:t>
            </a:r>
            <a:r>
              <a:rPr lang="en-US" sz="2200" i="1" dirty="0" err="1"/>
              <a:t>potentia</a:t>
            </a:r>
            <a:r>
              <a:rPr lang="en-US" sz="2200" i="1" dirty="0"/>
              <a:t>, and likewise the division of time to infinity. Another case is an object of speculation: namely, the existence of what is infinite by way of succession. This is what is called the infinite by accident. And it consists in a thing coming to exist after the passing-away of another thing, the latter’s coming to exist after the passing-away of a third thing, and so forth to infinity.</a:t>
            </a:r>
            <a:endParaRPr lang="en-US" sz="2200" dirty="0"/>
          </a:p>
        </p:txBody>
      </p:sp>
      <p:pic>
        <p:nvPicPr>
          <p:cNvPr id="2050" name="Picture 2" descr="Maimonides-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43585" y="457201"/>
            <a:ext cx="1618883" cy="21585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9111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Old Copperfield" pitchFamily="34" charset="0"/>
              </a:rPr>
              <a:t>Maimonides</a:t>
            </a:r>
            <a:br>
              <a:rPr lang="en-US" dirty="0">
                <a:latin typeface="Old Copperfield" pitchFamily="34" charset="0"/>
              </a:rPr>
            </a:br>
            <a:r>
              <a:rPr lang="en-US" sz="2800" dirty="0">
                <a:latin typeface="Old Copperfield" pitchFamily="34" charset="0"/>
              </a:rPr>
              <a:t>(1135-1204 </a:t>
            </a:r>
            <a:r>
              <a:rPr lang="en-US" sz="2800" cap="small" dirty="0">
                <a:latin typeface="Old Copperfield" pitchFamily="34" charset="0"/>
              </a:rPr>
              <a:t>a.d.</a:t>
            </a:r>
            <a:r>
              <a:rPr lang="en-US" sz="2800" dirty="0">
                <a:latin typeface="Old Copperfield" pitchFamily="34" charset="0"/>
              </a:rPr>
              <a:t>)</a:t>
            </a:r>
            <a:endParaRPr lang="en-US" dirty="0"/>
          </a:p>
        </p:txBody>
      </p:sp>
      <p:sp>
        <p:nvSpPr>
          <p:cNvPr id="3" name="Content Placeholder 2"/>
          <p:cNvSpPr>
            <a:spLocks noGrp="1"/>
          </p:cNvSpPr>
          <p:nvPr>
            <p:ph idx="1"/>
          </p:nvPr>
        </p:nvSpPr>
        <p:spPr>
          <a:xfrm>
            <a:off x="1422400" y="1766888"/>
            <a:ext cx="10363199" cy="5014912"/>
          </a:xfrm>
        </p:spPr>
        <p:txBody>
          <a:bodyPr/>
          <a:lstStyle/>
          <a:p>
            <a:pPr marL="0" indent="0">
              <a:buNone/>
            </a:pPr>
            <a:r>
              <a:rPr lang="en-US" sz="2800" dirty="0">
                <a:latin typeface="CasablancaAntique" pitchFamily="82" charset="0"/>
              </a:rPr>
              <a:t>A[n] … argument was put forth…in Islamic culture by  the Jewish sage Moses Maimonides…in his </a:t>
            </a:r>
            <a:r>
              <a:rPr lang="en-US" sz="2800" i="1" dirty="0">
                <a:latin typeface="CasablancaAntique" pitchFamily="82" charset="0"/>
              </a:rPr>
              <a:t>Guide for the Perplexed</a:t>
            </a:r>
            <a:r>
              <a:rPr lang="en-US" sz="2800" dirty="0">
                <a:latin typeface="CasablancaAntique" pitchFamily="82" charset="0"/>
              </a:rPr>
              <a:t>. Unmistakably also basing his physical framework on Aristotle, Maimonides presented the causal argument, noting that “the series does not extend to infinity” because:</a:t>
            </a:r>
          </a:p>
          <a:p>
            <a:pPr marL="400050" lvl="1" indent="0">
              <a:buNone/>
            </a:pPr>
            <a:r>
              <a:rPr lang="en-US" sz="2400" dirty="0">
                <a:latin typeface="CasablancaAntique" pitchFamily="82" charset="0"/>
              </a:rPr>
              <a:t>impossible is the existence of an infinite series of causes, namely, that a certain thing should be the cause of another thing, but itself the effect of another cause, which again is the result of another cause, and so on to infinity, …[and so we must stop at] the Creator…. He is therefore the ultimate cause.</a:t>
            </a:r>
          </a:p>
          <a:p>
            <a:pPr marL="0" indent="0">
              <a:buNone/>
            </a:pPr>
            <a:r>
              <a:rPr lang="en-US" sz="2800" dirty="0">
                <a:latin typeface="CasablancaAntique" pitchFamily="82" charset="0"/>
              </a:rPr>
              <a:t>As with [Aristotle] the fulcrum of the logic for Maimonides was the impossibility of infinity, and this led to his proof of God’s existence.</a:t>
            </a:r>
          </a:p>
          <a:p>
            <a:pPr marL="0" indent="0" algn="r">
              <a:buNone/>
            </a:pPr>
            <a:r>
              <a:rPr lang="en-US" sz="2000" dirty="0">
                <a:solidFill>
                  <a:schemeClr val="accent6">
                    <a:lumMod val="75000"/>
                  </a:schemeClr>
                </a:solidFill>
                <a:latin typeface="CasablancaAntique" pitchFamily="82" charset="0"/>
              </a:rPr>
              <a:t>—Idolatry &amp; Infinity: Of Art, Math, &amp; God, by David R. Topper</a:t>
            </a:r>
          </a:p>
        </p:txBody>
      </p:sp>
    </p:spTree>
    <p:extLst>
      <p:ext uri="{BB962C8B-B14F-4D97-AF65-F5344CB8AC3E}">
        <p14:creationId xmlns:p14="http://schemas.microsoft.com/office/powerpoint/2010/main" val="29315785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Old Copperfield" pitchFamily="34" charset="0"/>
              </a:rPr>
              <a:t>St. Thomas Aquinas</a:t>
            </a:r>
            <a:br>
              <a:rPr lang="en-US" dirty="0">
                <a:latin typeface="Old Copperfield" pitchFamily="34" charset="0"/>
              </a:rPr>
            </a:br>
            <a:r>
              <a:rPr lang="en-US" sz="2800" dirty="0">
                <a:latin typeface="Old Copperfield" pitchFamily="34" charset="0"/>
              </a:rPr>
              <a:t>(1225-1274 </a:t>
            </a:r>
            <a:r>
              <a:rPr lang="en-US" sz="2800" cap="small" dirty="0" err="1">
                <a:latin typeface="Old Copperfield" pitchFamily="34" charset="0"/>
              </a:rPr>
              <a:t>a</a:t>
            </a:r>
            <a:r>
              <a:rPr lang="en-US" sz="2800" dirty="0" err="1">
                <a:latin typeface="Old Copperfield" pitchFamily="34" charset="0"/>
              </a:rPr>
              <a:t>.</a:t>
            </a:r>
            <a:r>
              <a:rPr lang="en-US" sz="2800" cap="small" dirty="0" err="1">
                <a:latin typeface="Old Copperfield" pitchFamily="34" charset="0"/>
              </a:rPr>
              <a:t>d</a:t>
            </a:r>
            <a:r>
              <a:rPr lang="en-US" sz="2800" dirty="0" err="1">
                <a:latin typeface="Old Copperfield" pitchFamily="34" charset="0"/>
              </a:rPr>
              <a:t>.</a:t>
            </a:r>
            <a:r>
              <a:rPr lang="en-US" sz="2800" dirty="0">
                <a:latin typeface="Old Copperfield" pitchFamily="34" charset="0"/>
              </a:rPr>
              <a:t>)</a:t>
            </a:r>
            <a:endParaRPr lang="en-US" dirty="0"/>
          </a:p>
        </p:txBody>
      </p:sp>
      <p:sp>
        <p:nvSpPr>
          <p:cNvPr id="3" name="Content Placeholder 2"/>
          <p:cNvSpPr>
            <a:spLocks noGrp="1"/>
          </p:cNvSpPr>
          <p:nvPr>
            <p:ph idx="1"/>
          </p:nvPr>
        </p:nvSpPr>
        <p:spPr/>
        <p:txBody>
          <a:bodyPr/>
          <a:lstStyle/>
          <a:p>
            <a:r>
              <a:rPr lang="en-US" sz="2800" dirty="0"/>
              <a:t>Dominican Priest</a:t>
            </a:r>
          </a:p>
          <a:p>
            <a:r>
              <a:rPr lang="en-US" sz="2800" dirty="0"/>
              <a:t> </a:t>
            </a:r>
            <a:r>
              <a:rPr lang="en-US" sz="2800" dirty="0">
                <a:solidFill>
                  <a:schemeClr val="tx2">
                    <a:lumMod val="60000"/>
                    <a:lumOff val="40000"/>
                  </a:schemeClr>
                </a:solidFill>
              </a:rPr>
              <a:t>Synthesized</a:t>
            </a:r>
            <a:r>
              <a:rPr lang="en-US" sz="2800" dirty="0"/>
              <a:t> Aristotle’s philosophy with Christian theology</a:t>
            </a:r>
          </a:p>
          <a:p>
            <a:r>
              <a:rPr lang="en-US" sz="2800" dirty="0"/>
              <a:t>On Infinity</a:t>
            </a:r>
          </a:p>
          <a:p>
            <a:pPr marL="915988" lvl="1" indent="0">
              <a:buNone/>
            </a:pPr>
            <a:r>
              <a:rPr lang="en-US" sz="2400" i="1" dirty="0"/>
              <a:t>The existence of an actual infinite multitude is impossible. For any set of things one considers must be a specific set. And sets of things are specified by the number of things in them. Now no number is infinite, for number results from counting through a set of units. So no set of things can actually be inherently unlimited, nor can it happen to be unlimited.</a:t>
            </a:r>
            <a:endParaRPr lang="en-US" sz="24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15400" y="1143000"/>
            <a:ext cx="1371600" cy="1937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6797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Old Copperfield" pitchFamily="34" charset="0"/>
              </a:rPr>
              <a:t>St. Thomas Aquinas</a:t>
            </a:r>
            <a:br>
              <a:rPr lang="en-US" dirty="0">
                <a:latin typeface="Old Copperfield" pitchFamily="34" charset="0"/>
              </a:rPr>
            </a:br>
            <a:r>
              <a:rPr lang="en-US" sz="2800" dirty="0">
                <a:latin typeface="Old Copperfield" pitchFamily="34" charset="0"/>
              </a:rPr>
              <a:t>(1225-1274 </a:t>
            </a:r>
            <a:r>
              <a:rPr lang="en-US" sz="2800" cap="small" dirty="0">
                <a:latin typeface="Old Copperfield" pitchFamily="34" charset="0"/>
              </a:rPr>
              <a:t>a.d.</a:t>
            </a:r>
            <a:r>
              <a:rPr lang="en-US" sz="2800" dirty="0">
                <a:latin typeface="Old Copperfield" pitchFamily="34" charset="0"/>
              </a:rPr>
              <a:t>)</a:t>
            </a:r>
            <a:endParaRPr lang="en-US" dirty="0"/>
          </a:p>
        </p:txBody>
      </p:sp>
      <p:sp>
        <p:nvSpPr>
          <p:cNvPr id="3" name="Content Placeholder 2"/>
          <p:cNvSpPr>
            <a:spLocks noGrp="1"/>
          </p:cNvSpPr>
          <p:nvPr>
            <p:ph idx="1"/>
          </p:nvPr>
        </p:nvSpPr>
        <p:spPr>
          <a:xfrm>
            <a:off x="1422400" y="2057400"/>
            <a:ext cx="10363199" cy="4343400"/>
          </a:xfrm>
        </p:spPr>
        <p:txBody>
          <a:bodyPr/>
          <a:lstStyle/>
          <a:p>
            <a:pPr marL="0" indent="0">
              <a:buNone/>
            </a:pPr>
            <a:r>
              <a:rPr lang="en-US" sz="2800" dirty="0">
                <a:latin typeface="CasablancaAntique" pitchFamily="82" charset="0"/>
              </a:rPr>
              <a:t>… it should be noted that different ways of knowing </a:t>
            </a:r>
            <a:br>
              <a:rPr lang="en-US" sz="2800" dirty="0">
                <a:latin typeface="CasablancaAntique" pitchFamily="82" charset="0"/>
              </a:rPr>
            </a:br>
            <a:r>
              <a:rPr lang="en-US" sz="2800" dirty="0">
                <a:latin typeface="CasablancaAntique" pitchFamily="82" charset="0"/>
              </a:rPr>
              <a:t>(</a:t>
            </a:r>
            <a:r>
              <a:rPr lang="en-US" sz="2800" i="1" dirty="0">
                <a:latin typeface="CasablancaAntique" pitchFamily="82" charset="0"/>
              </a:rPr>
              <a:t>ratio </a:t>
            </a:r>
            <a:r>
              <a:rPr lang="en-US" sz="2800" i="1" dirty="0" err="1">
                <a:latin typeface="CasablancaAntique" pitchFamily="82" charset="0"/>
              </a:rPr>
              <a:t>cognoscibilis</a:t>
            </a:r>
            <a:r>
              <a:rPr lang="en-US" sz="2800" dirty="0">
                <a:latin typeface="CasablancaAntique" pitchFamily="82" charset="0"/>
              </a:rPr>
              <a:t>) give us different sciences. The astronomer and the natural philosopher both conclude that the earth is round, but the astronomer does this through a mathematical middle that is abstracted from matter, whereas the natural philosopher considers a middle lodged in matter. Thus there is nothing to prevent another science from treating in the light of divine revelation what the philosophical disciplines treat as knowable in the light of human reason. (</a:t>
            </a:r>
            <a:r>
              <a:rPr lang="en-US" sz="2800" i="1" dirty="0">
                <a:latin typeface="CasablancaAntique" pitchFamily="82" charset="0"/>
              </a:rPr>
              <a:t>Summa </a:t>
            </a:r>
            <a:r>
              <a:rPr lang="en-US" sz="2800" i="1" dirty="0" err="1">
                <a:latin typeface="CasablancaAntique" pitchFamily="82" charset="0"/>
              </a:rPr>
              <a:t>theologiae</a:t>
            </a:r>
            <a:r>
              <a:rPr lang="en-US" sz="2800" dirty="0">
                <a:latin typeface="CasablancaAntique" pitchFamily="82" charset="0"/>
              </a:rPr>
              <a:t>, </a:t>
            </a:r>
            <a:r>
              <a:rPr lang="en-US" sz="2800" dirty="0" err="1">
                <a:latin typeface="CasablancaAntique" pitchFamily="82" charset="0"/>
              </a:rPr>
              <a:t>Ia</a:t>
            </a:r>
            <a:r>
              <a:rPr lang="en-US" sz="2800" dirty="0">
                <a:latin typeface="CasablancaAntique" pitchFamily="82" charset="0"/>
              </a:rPr>
              <a:t>, q. 1, a., ad 2)</a:t>
            </a:r>
          </a:p>
        </p:txBody>
      </p:sp>
    </p:spTree>
    <p:extLst>
      <p:ext uri="{BB962C8B-B14F-4D97-AF65-F5344CB8AC3E}">
        <p14:creationId xmlns:p14="http://schemas.microsoft.com/office/powerpoint/2010/main" val="11009325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Old Copperfield" pitchFamily="34" charset="0"/>
              </a:rPr>
              <a:t>Galileo Galilei</a:t>
            </a:r>
            <a:br>
              <a:rPr lang="en-US" dirty="0">
                <a:latin typeface="Old Copperfield" pitchFamily="34" charset="0"/>
              </a:rPr>
            </a:br>
            <a:r>
              <a:rPr lang="en-US" sz="2800" dirty="0">
                <a:latin typeface="Old Copperfield" pitchFamily="34" charset="0"/>
              </a:rPr>
              <a:t>(1564-1642 </a:t>
            </a:r>
            <a:r>
              <a:rPr lang="en-US" sz="2800" cap="small" dirty="0">
                <a:latin typeface="Old Copperfield" pitchFamily="34" charset="0"/>
              </a:rPr>
              <a:t>a</a:t>
            </a:r>
            <a:r>
              <a:rPr lang="en-US" sz="2800" dirty="0">
                <a:latin typeface="Old Copperfield" pitchFamily="34" charset="0"/>
              </a:rPr>
              <a:t>.</a:t>
            </a:r>
            <a:r>
              <a:rPr lang="en-US" sz="2800" cap="small" dirty="0">
                <a:latin typeface="Old Copperfield" pitchFamily="34" charset="0"/>
              </a:rPr>
              <a:t>d</a:t>
            </a:r>
            <a:r>
              <a:rPr lang="en-US" sz="2800" dirty="0">
                <a:latin typeface="Old Copperfield" pitchFamily="34" charset="0"/>
              </a:rPr>
              <a:t>.)</a:t>
            </a:r>
            <a:endParaRPr lang="en-US" dirty="0"/>
          </a:p>
        </p:txBody>
      </p:sp>
      <p:sp>
        <p:nvSpPr>
          <p:cNvPr id="3" name="Content Placeholder 2"/>
          <p:cNvSpPr>
            <a:spLocks noGrp="1"/>
          </p:cNvSpPr>
          <p:nvPr>
            <p:ph idx="1"/>
          </p:nvPr>
        </p:nvSpPr>
        <p:spPr>
          <a:xfrm>
            <a:off x="1981200" y="2514600"/>
            <a:ext cx="8229600" cy="3886200"/>
          </a:xfrm>
        </p:spPr>
        <p:txBody>
          <a:bodyPr/>
          <a:lstStyle/>
          <a:p>
            <a:pPr marL="0" indent="0" algn="ctr">
              <a:buNone/>
            </a:pPr>
            <a:r>
              <a:rPr lang="en-US" sz="2800" dirty="0"/>
              <a:t>“Mathematics is the language</a:t>
            </a:r>
            <a:br>
              <a:rPr lang="en-US" sz="2800" dirty="0"/>
            </a:br>
            <a:r>
              <a:rPr lang="en-US" sz="2800" dirty="0"/>
              <a:t>with which God wrote the universe.”</a:t>
            </a:r>
          </a:p>
          <a:p>
            <a:pPr marL="0" indent="0" algn="ctr">
              <a:buNone/>
            </a:pPr>
            <a:r>
              <a:rPr lang="en-US" sz="2800" dirty="0"/>
              <a:t>“Philosophy is written in this grand book, the universe ... It is written in the language of mathematics, and its characters are triangles, circles, and other geometric figures;”</a:t>
            </a:r>
          </a:p>
          <a:p>
            <a:pPr marL="0" lvl="1" indent="0" algn="ctr">
              <a:buNone/>
            </a:pPr>
            <a:r>
              <a:rPr lang="en-US" sz="2600" dirty="0">
                <a:ea typeface="+mn-ea"/>
                <a:cs typeface="+mn-cs"/>
              </a:rPr>
              <a:t>“we must say that there are as many squares as there are numbers”</a:t>
            </a:r>
          </a:p>
          <a:p>
            <a:pPr marL="915988" lvl="1" indent="0">
              <a:buNone/>
            </a:pPr>
            <a:endParaRPr lang="en-US" dirty="0">
              <a:ea typeface="+mn-ea"/>
              <a:cs typeface="+mn-cs"/>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05800" y="762000"/>
            <a:ext cx="2076450" cy="2200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b="18140"/>
          <a:stretch/>
        </p:blipFill>
        <p:spPr bwMode="auto">
          <a:xfrm>
            <a:off x="4134256" y="5638800"/>
            <a:ext cx="3714750" cy="1005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770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DDA0F-3BE6-4EE3-8502-64BF61CB31DF}"/>
              </a:ext>
            </a:extLst>
          </p:cNvPr>
          <p:cNvSpPr>
            <a:spLocks noGrp="1"/>
          </p:cNvSpPr>
          <p:nvPr>
            <p:ph type="title"/>
          </p:nvPr>
        </p:nvSpPr>
        <p:spPr/>
        <p:txBody>
          <a:bodyPr/>
          <a:lstStyle/>
          <a:p>
            <a:r>
              <a:rPr lang="en-US"/>
              <a:t>Alerts</a:t>
            </a:r>
            <a:endParaRPr lang="en-US" dirty="0"/>
          </a:p>
        </p:txBody>
      </p:sp>
      <p:sp>
        <p:nvSpPr>
          <p:cNvPr id="3" name="Content Placeholder 2">
            <a:extLst>
              <a:ext uri="{FF2B5EF4-FFF2-40B4-BE49-F238E27FC236}">
                <a16:creationId xmlns:a16="http://schemas.microsoft.com/office/drawing/2014/main" id="{710E2D86-EA05-4A55-91AD-A335EB76DE45}"/>
              </a:ext>
            </a:extLst>
          </p:cNvPr>
          <p:cNvSpPr>
            <a:spLocks noGrp="1"/>
          </p:cNvSpPr>
          <p:nvPr>
            <p:ph idx="1"/>
          </p:nvPr>
        </p:nvSpPr>
        <p:spPr>
          <a:xfrm>
            <a:off x="1416051" y="1766888"/>
            <a:ext cx="10358967" cy="4710112"/>
          </a:xfrm>
        </p:spPr>
        <p:txBody>
          <a:bodyPr/>
          <a:lstStyle/>
          <a:p>
            <a:r>
              <a:rPr lang="en-US" dirty="0"/>
              <a:t>22 of 46 FYE reports (2 days left)</a:t>
            </a:r>
          </a:p>
          <a:p>
            <a:pPr lvl="1"/>
            <a:r>
              <a:rPr lang="en-US" dirty="0"/>
              <a:t>  2 per person due by October 11</a:t>
            </a:r>
          </a:p>
          <a:p>
            <a:pPr lvl="1"/>
            <a:r>
              <a:rPr lang="en-US" dirty="0"/>
              <a:t>  8 of you have 2 or more done</a:t>
            </a:r>
          </a:p>
          <a:p>
            <a:pPr lvl="1"/>
            <a:r>
              <a:rPr lang="en-US" dirty="0"/>
              <a:t>  6 of you have 1 done</a:t>
            </a:r>
          </a:p>
          <a:p>
            <a:pPr lvl="1"/>
            <a:r>
              <a:rPr lang="en-US" dirty="0"/>
              <a:t>  10 of you have 0 done</a:t>
            </a:r>
          </a:p>
          <a:p>
            <a:r>
              <a:rPr lang="en-US" dirty="0"/>
              <a:t>Next two weeks are messy</a:t>
            </a:r>
          </a:p>
          <a:p>
            <a:pPr lvl="1"/>
            <a:r>
              <a:rPr lang="en-US" dirty="0"/>
              <a:t>  M 10/14: fall break,     W 10/16: normal, F 10/18: team consent</a:t>
            </a:r>
          </a:p>
          <a:p>
            <a:pPr lvl="1"/>
            <a:r>
              <a:rPr lang="en-US" dirty="0"/>
              <a:t>  M 10/21: Katie &amp; CB, W 10/23: review,  F 10/25: midterm</a:t>
            </a:r>
          </a:p>
        </p:txBody>
      </p:sp>
    </p:spTree>
    <p:extLst>
      <p:ext uri="{BB962C8B-B14F-4D97-AF65-F5344CB8AC3E}">
        <p14:creationId xmlns:p14="http://schemas.microsoft.com/office/powerpoint/2010/main" val="476001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Old Copperfield" pitchFamily="34" charset="0"/>
              </a:rPr>
              <a:t>finis…			…</a:t>
            </a:r>
            <a:r>
              <a:rPr lang="en-US" dirty="0" err="1">
                <a:latin typeface="Old Copperfield" pitchFamily="34" charset="0"/>
              </a:rPr>
              <a:t>infini</a:t>
            </a:r>
            <a:r>
              <a:rPr lang="en-US" dirty="0">
                <a:latin typeface="Old Copperfield" pitchFamily="34" charset="0"/>
              </a:rPr>
              <a:t>!</a:t>
            </a:r>
            <a:endParaRPr lang="en-US" dirty="0"/>
          </a:p>
        </p:txBody>
      </p:sp>
      <p:sp>
        <p:nvSpPr>
          <p:cNvPr id="3" name="Content Placeholder 2"/>
          <p:cNvSpPr>
            <a:spLocks noGrp="1"/>
          </p:cNvSpPr>
          <p:nvPr>
            <p:ph idx="1"/>
          </p:nvPr>
        </p:nvSpPr>
        <p:spPr>
          <a:xfrm>
            <a:off x="2586039" y="1766888"/>
            <a:ext cx="7769225" cy="4633912"/>
          </a:xfrm>
        </p:spPr>
        <p:txBody>
          <a:bodyPr/>
          <a:lstStyle/>
          <a:p>
            <a:pPr marL="0" indent="0">
              <a:buNone/>
            </a:pPr>
            <a:r>
              <a:rPr lang="en-US" sz="2800" dirty="0">
                <a:latin typeface="CasablancaAntique" pitchFamily="82" charset="0"/>
              </a:rPr>
              <a:t> </a:t>
            </a:r>
          </a:p>
        </p:txBody>
      </p:sp>
      <p:pic>
        <p:nvPicPr>
          <p:cNvPr id="1026" name="Picture 2" descr="http://hitrecord_prod.s3.amazonaws.com/record_attachments/35340/wide/God2-Sistine_Chapel.png?12644607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2362200"/>
            <a:ext cx="7143750" cy="366712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billlatin.files.wordpress.com/2012/01/cropped-michelangelo-adam-touching-the-hand-of-god-sistine-chape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9000" y="794285"/>
            <a:ext cx="2667000" cy="69272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962400" y="6172201"/>
            <a:ext cx="4989316" cy="461665"/>
          </a:xfrm>
          <a:prstGeom prst="rect">
            <a:avLst/>
          </a:prstGeom>
          <a:noFill/>
        </p:spPr>
        <p:txBody>
          <a:bodyPr wrap="none" rtlCol="0">
            <a:spAutoFit/>
          </a:bodyPr>
          <a:lstStyle/>
          <a:p>
            <a:r>
              <a:rPr lang="en-US" dirty="0"/>
              <a:t>Creation of Adam, Michelangelo, 1511</a:t>
            </a:r>
          </a:p>
        </p:txBody>
      </p:sp>
    </p:spTree>
    <p:extLst>
      <p:ext uri="{BB962C8B-B14F-4D97-AF65-F5344CB8AC3E}">
        <p14:creationId xmlns:p14="http://schemas.microsoft.com/office/powerpoint/2010/main" val="35587901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“Infinity” by Anna Fine </a:t>
            </a:r>
            <a:r>
              <a:rPr lang="en-US" dirty="0" err="1"/>
              <a:t>Foer</a:t>
            </a:r>
            <a:endParaRPr lang="en-US" dirty="0"/>
          </a:p>
        </p:txBody>
      </p:sp>
      <p:sp>
        <p:nvSpPr>
          <p:cNvPr id="14" name="Content Placeholder 13"/>
          <p:cNvSpPr>
            <a:spLocks noGrp="1"/>
          </p:cNvSpPr>
          <p:nvPr>
            <p:ph idx="1"/>
          </p:nvPr>
        </p:nvSpPr>
        <p:spPr>
          <a:xfrm>
            <a:off x="1422400" y="1766888"/>
            <a:ext cx="4445000" cy="4862512"/>
          </a:xfrm>
        </p:spPr>
        <p:txBody>
          <a:bodyPr/>
          <a:lstStyle/>
          <a:p>
            <a:pPr marL="0" indent="0" algn="just">
              <a:buNone/>
            </a:pPr>
            <a:r>
              <a:rPr lang="en-US" sz="2200" dirty="0"/>
              <a:t>This collage piece explores spiritual and mathematical expressions of infinity. The </a:t>
            </a:r>
            <a:r>
              <a:rPr lang="en-US" sz="2200"/>
              <a:t>Hebrew words</a:t>
            </a:r>
            <a:br>
              <a:rPr lang="en-US" sz="2200"/>
            </a:br>
            <a:r>
              <a:rPr lang="en-US" sz="2200"/>
              <a:t>	</a:t>
            </a:r>
            <a:r>
              <a:rPr lang="he-IL" sz="2200"/>
              <a:t>לעולם ועד </a:t>
            </a:r>
            <a:r>
              <a:rPr lang="en-US" sz="2200"/>
              <a:t>	</a:t>
            </a:r>
            <a:br>
              <a:rPr lang="en-US" sz="2200"/>
            </a:br>
            <a:r>
              <a:rPr lang="en-US" sz="2200"/>
              <a:t>l'olam </a:t>
            </a:r>
            <a:r>
              <a:rPr lang="en-US" sz="2200" dirty="0" err="1"/>
              <a:t>va'ed</a:t>
            </a:r>
            <a:r>
              <a:rPr lang="en-US" sz="2200" dirty="0"/>
              <a:t>" ("forever and ever") are part of the Shema, the most basic prayer in Judaism; the globe in the background echoes the use of "</a:t>
            </a:r>
            <a:r>
              <a:rPr lang="en-US" sz="2200" dirty="0" err="1"/>
              <a:t>olam</a:t>
            </a:r>
            <a:r>
              <a:rPr lang="en-US" sz="2200" dirty="0"/>
              <a:t>," which can mean "world," "universe," or "infinity." The </a:t>
            </a:r>
            <a:r>
              <a:rPr lang="en-US" sz="2200" dirty="0" err="1"/>
              <a:t>Möbius</a:t>
            </a:r>
            <a:r>
              <a:rPr lang="en-US" sz="2200" dirty="0"/>
              <a:t> strip is a mathematical symbol for infinity, while the text </a:t>
            </a:r>
            <a:r>
              <a:rPr lang="en-US" sz="2200"/>
              <a:t>represents mathe-matical </a:t>
            </a:r>
            <a:r>
              <a:rPr lang="en-US" sz="2200" dirty="0"/>
              <a:t>proofs </a:t>
            </a:r>
            <a:r>
              <a:rPr lang="en-US" sz="2200"/>
              <a:t>for determining </a:t>
            </a:r>
            <a:r>
              <a:rPr lang="en-US" sz="2200" dirty="0"/>
              <a:t>the existence of infinity.</a:t>
            </a:r>
          </a:p>
        </p:txBody>
      </p:sp>
      <p:pic>
        <p:nvPicPr>
          <p:cNvPr id="15" name="Picture 14"/>
          <p:cNvPicPr/>
          <p:nvPr/>
        </p:nvPicPr>
        <p:blipFill rotWithShape="1">
          <a:blip r:embed="rId2"/>
          <a:srcRect l="21096" t="28205" r="43590" b="20797"/>
          <a:stretch/>
        </p:blipFill>
        <p:spPr bwMode="auto">
          <a:xfrm>
            <a:off x="6096000" y="1781270"/>
            <a:ext cx="5410199" cy="4395684"/>
          </a:xfrm>
          <a:prstGeom prst="rect">
            <a:avLst/>
          </a:prstGeom>
          <a:ln>
            <a:noFill/>
          </a:ln>
          <a:extLst>
            <a:ext uri="{53640926-AAD7-44D8-BBD7-CCE9431645EC}">
              <a14:shadowObscured xmlns:a14="http://schemas.microsoft.com/office/drawing/2010/main"/>
            </a:ext>
          </a:extLst>
        </p:spPr>
      </p:pic>
      <p:sp>
        <p:nvSpPr>
          <p:cNvPr id="16" name="TextBox 15"/>
          <p:cNvSpPr txBox="1"/>
          <p:nvPr/>
        </p:nvSpPr>
        <p:spPr>
          <a:xfrm>
            <a:off x="6476999" y="6283202"/>
            <a:ext cx="4648200" cy="498598"/>
          </a:xfrm>
          <a:prstGeom prst="rect">
            <a:avLst/>
          </a:prstGeom>
          <a:noFill/>
        </p:spPr>
        <p:txBody>
          <a:bodyPr wrap="square" rtlCol="0">
            <a:spAutoFit/>
          </a:bodyPr>
          <a:lstStyle/>
          <a:p>
            <a:r>
              <a:rPr lang="en-US" sz="1200" dirty="0"/>
              <a:t>Multimedia collage on archival-quality paper; measures 14” by 20”</a:t>
            </a:r>
          </a:p>
          <a:p>
            <a:r>
              <a:rPr lang="en-US" sz="1200" dirty="0"/>
              <a:t>(</a:t>
            </a:r>
            <a:r>
              <a:rPr lang="en-US" sz="1200" dirty="0">
                <a:hlinkClick r:id="rId3"/>
              </a:rPr>
              <a:t>http://annafineart.com</a:t>
            </a:r>
            <a:r>
              <a:rPr lang="en-US" sz="1200" dirty="0"/>
              <a:t>)</a:t>
            </a:r>
          </a:p>
        </p:txBody>
      </p:sp>
    </p:spTree>
    <p:extLst>
      <p:ext uri="{BB962C8B-B14F-4D97-AF65-F5344CB8AC3E}">
        <p14:creationId xmlns:p14="http://schemas.microsoft.com/office/powerpoint/2010/main" val="38534514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Old Copperfield" pitchFamily="34" charset="0"/>
              </a:rPr>
              <a:t>Eternity</a:t>
            </a:r>
          </a:p>
        </p:txBody>
      </p:sp>
      <p:sp>
        <p:nvSpPr>
          <p:cNvPr id="3" name="Content Placeholder 2"/>
          <p:cNvSpPr>
            <a:spLocks noGrp="1"/>
          </p:cNvSpPr>
          <p:nvPr>
            <p:ph idx="1"/>
          </p:nvPr>
        </p:nvSpPr>
        <p:spPr>
          <a:xfrm>
            <a:off x="1524000" y="1981200"/>
            <a:ext cx="10261599" cy="4648200"/>
          </a:xfrm>
        </p:spPr>
        <p:txBody>
          <a:bodyPr/>
          <a:lstStyle/>
          <a:p>
            <a:r>
              <a:rPr lang="en-US" sz="2800" dirty="0">
                <a:latin typeface="CasablancaAntique" pitchFamily="82" charset="0"/>
              </a:rPr>
              <a:t>To the Greeks, eternity implied </a:t>
            </a:r>
            <a:r>
              <a:rPr lang="en-US" sz="2800" i="1" dirty="0">
                <a:latin typeface="CasablancaAntique" pitchFamily="82" charset="0"/>
              </a:rPr>
              <a:t>timelessness</a:t>
            </a:r>
            <a:r>
              <a:rPr lang="en-US" sz="2800" dirty="0">
                <a:latin typeface="CasablancaAntique" pitchFamily="82" charset="0"/>
              </a:rPr>
              <a:t>.</a:t>
            </a:r>
          </a:p>
          <a:p>
            <a:pPr lvl="1"/>
            <a:r>
              <a:rPr lang="en-US" sz="2400" dirty="0">
                <a:latin typeface="CasablancaAntique" pitchFamily="82" charset="0"/>
              </a:rPr>
              <a:t> Like material reality, time was imperfect (corrupt).</a:t>
            </a:r>
          </a:p>
          <a:p>
            <a:pPr lvl="1"/>
            <a:r>
              <a:rPr lang="en-US" sz="2400" dirty="0">
                <a:latin typeface="CasablancaAntique" pitchFamily="82" charset="0"/>
              </a:rPr>
              <a:t> Eternity was transcendent in the same way as the Forms.</a:t>
            </a:r>
          </a:p>
          <a:p>
            <a:pPr lvl="1"/>
            <a:r>
              <a:rPr lang="en-US" sz="2400" dirty="0">
                <a:latin typeface="CasablancaAntique" pitchFamily="82" charset="0"/>
              </a:rPr>
              <a:t>Aristotle himself seems to struggle with this, since despite his emphasis on finiteness, he nevertheless counted time as infinite (contrasted with space and God, which are finite)</a:t>
            </a:r>
          </a:p>
          <a:p>
            <a:r>
              <a:rPr lang="en-US" sz="2800" dirty="0">
                <a:latin typeface="CasablancaAntique" pitchFamily="82" charset="0"/>
              </a:rPr>
              <a:t>Jewish Scripture: </a:t>
            </a:r>
            <a:r>
              <a:rPr lang="he-IL" sz="2800" b="1" dirty="0">
                <a:latin typeface="Narkisim" pitchFamily="34" charset="-79"/>
                <a:cs typeface="Narkisim" pitchFamily="34" charset="-79"/>
              </a:rPr>
              <a:t>עולם</a:t>
            </a:r>
            <a:r>
              <a:rPr lang="en-US" sz="2800" dirty="0">
                <a:latin typeface="CasablancaAntique" pitchFamily="82" charset="0"/>
              </a:rPr>
              <a:t> </a:t>
            </a:r>
            <a:r>
              <a:rPr lang="en-US" sz="2400" dirty="0"/>
              <a:t>(‘</a:t>
            </a:r>
            <a:r>
              <a:rPr lang="en-US" sz="2400" dirty="0" err="1"/>
              <a:t>ôlām</a:t>
            </a:r>
            <a:r>
              <a:rPr lang="en-US" sz="2400" dirty="0"/>
              <a:t>)</a:t>
            </a:r>
            <a:r>
              <a:rPr lang="en-US" sz="2800" dirty="0">
                <a:latin typeface="CasablancaAntique" pitchFamily="82" charset="0"/>
              </a:rPr>
              <a:t> </a:t>
            </a:r>
          </a:p>
          <a:p>
            <a:pPr lvl="1"/>
            <a:r>
              <a:rPr lang="en-US" sz="2400" dirty="0">
                <a:latin typeface="CasablancaAntique" pitchFamily="82" charset="0"/>
              </a:rPr>
              <a:t> “…from everlasting to everlasting you are God.” Psalm 90:2b</a:t>
            </a:r>
          </a:p>
          <a:p>
            <a:pPr lvl="1"/>
            <a:r>
              <a:rPr lang="en-US" sz="2400" dirty="0">
                <a:latin typeface="CasablancaAntique" pitchFamily="82" charset="0"/>
              </a:rPr>
              <a:t>The Hebrew word </a:t>
            </a:r>
            <a:r>
              <a:rPr lang="en-US" sz="2400" dirty="0" err="1">
                <a:latin typeface="CasablancaAntique" pitchFamily="82" charset="0"/>
              </a:rPr>
              <a:t>olam</a:t>
            </a:r>
            <a:r>
              <a:rPr lang="en-US" sz="2400" dirty="0">
                <a:latin typeface="CasablancaAntique" pitchFamily="82" charset="0"/>
              </a:rPr>
              <a:t> literally means "beyond the horizon." The word </a:t>
            </a:r>
            <a:r>
              <a:rPr lang="en-US" sz="2400" dirty="0" err="1">
                <a:latin typeface="CasablancaAntique" pitchFamily="82" charset="0"/>
              </a:rPr>
              <a:t>olam</a:t>
            </a:r>
            <a:r>
              <a:rPr lang="en-US" sz="2400" dirty="0">
                <a:latin typeface="CasablancaAntique" pitchFamily="82" charset="0"/>
              </a:rPr>
              <a:t> is also used for time for the distant past or the distant future as a time that is difficult to know or perceive.</a:t>
            </a:r>
          </a:p>
        </p:txBody>
      </p:sp>
    </p:spTree>
    <p:extLst>
      <p:ext uri="{BB962C8B-B14F-4D97-AF65-F5344CB8AC3E}">
        <p14:creationId xmlns:p14="http://schemas.microsoft.com/office/powerpoint/2010/main" val="4256784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Old Copperfield" pitchFamily="34" charset="0"/>
              </a:rPr>
              <a:t>Eternity</a:t>
            </a:r>
            <a:endParaRPr lang="en-US" dirty="0"/>
          </a:p>
        </p:txBody>
      </p:sp>
      <p:sp>
        <p:nvSpPr>
          <p:cNvPr id="3" name="Content Placeholder 2"/>
          <p:cNvSpPr>
            <a:spLocks noGrp="1"/>
          </p:cNvSpPr>
          <p:nvPr>
            <p:ph idx="1"/>
          </p:nvPr>
        </p:nvSpPr>
        <p:spPr/>
        <p:txBody>
          <a:bodyPr/>
          <a:lstStyle/>
          <a:p>
            <a:pPr marL="0" indent="0">
              <a:buNone/>
            </a:pPr>
            <a:r>
              <a:rPr lang="en-US" sz="2400" dirty="0"/>
              <a:t>"The pure idea of eternity is too abstract to have been conceived in the early ages of the world, and accordingly </a:t>
            </a:r>
            <a:r>
              <a:rPr lang="en-US" sz="2400" i="1" dirty="0"/>
              <a:t>is not found expressed by any word in the ancient languages</a:t>
            </a:r>
            <a:r>
              <a:rPr lang="en-US" sz="2400" dirty="0"/>
              <a:t>. But as cultivation advanced and this idea became more distinctly developed, it became necessary in order to express it to invent new words in a new sense, as was done with the words </a:t>
            </a:r>
            <a:r>
              <a:rPr lang="en-US" sz="2400" i="1" dirty="0" err="1"/>
              <a:t>eternitas</a:t>
            </a:r>
            <a:r>
              <a:rPr lang="en-US" sz="2400" dirty="0"/>
              <a:t>, </a:t>
            </a:r>
            <a:r>
              <a:rPr lang="en-US" sz="2400" i="1" dirty="0" err="1"/>
              <a:t>perennitas</a:t>
            </a:r>
            <a:r>
              <a:rPr lang="en-US" sz="2400" dirty="0"/>
              <a:t>, etc. The Hebrews were destitute of any single word to express endless duration. To express a past eternity they said before the world was; a future, when the world shall be no more. . . . </a:t>
            </a:r>
            <a:r>
              <a:rPr lang="en-US" sz="2400" i="1" dirty="0"/>
              <a:t>The Hebrews and other ancient people have no one word for expressing the precise idea of eternity</a:t>
            </a:r>
            <a:r>
              <a:rPr lang="en-US" sz="2400" dirty="0"/>
              <a:t>.“</a:t>
            </a:r>
          </a:p>
          <a:p>
            <a:pPr marL="0" indent="0" algn="r">
              <a:buNone/>
            </a:pPr>
            <a:r>
              <a:rPr lang="en-US" sz="2000" dirty="0"/>
              <a:t>(Knapp [1830s], quoted from John Wesley Hanson [1875])</a:t>
            </a:r>
          </a:p>
        </p:txBody>
      </p:sp>
    </p:spTree>
    <p:extLst>
      <p:ext uri="{BB962C8B-B14F-4D97-AF65-F5344CB8AC3E}">
        <p14:creationId xmlns:p14="http://schemas.microsoft.com/office/powerpoint/2010/main" val="42485216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Old Copperfield" pitchFamily="34" charset="0"/>
              </a:rPr>
              <a:t>Philo of Alexandria</a:t>
            </a:r>
            <a:br>
              <a:rPr lang="en-US" dirty="0">
                <a:latin typeface="Old Copperfield" pitchFamily="34" charset="0"/>
              </a:rPr>
            </a:br>
            <a:r>
              <a:rPr lang="en-US" sz="2800" dirty="0">
                <a:latin typeface="Old Copperfield" pitchFamily="34" charset="0"/>
              </a:rPr>
              <a:t>(20 BCE – 50 CE)</a:t>
            </a:r>
          </a:p>
        </p:txBody>
      </p:sp>
      <p:sp>
        <p:nvSpPr>
          <p:cNvPr id="3" name="Content Placeholder 2"/>
          <p:cNvSpPr>
            <a:spLocks noGrp="1"/>
          </p:cNvSpPr>
          <p:nvPr>
            <p:ph idx="1"/>
          </p:nvPr>
        </p:nvSpPr>
        <p:spPr>
          <a:xfrm>
            <a:off x="1422400" y="1981200"/>
            <a:ext cx="10363199" cy="4648200"/>
          </a:xfrm>
        </p:spPr>
        <p:txBody>
          <a:bodyPr/>
          <a:lstStyle/>
          <a:p>
            <a:pPr lvl="1"/>
            <a:r>
              <a:rPr lang="en-US" dirty="0">
                <a:latin typeface="CasablancaAntique" pitchFamily="82" charset="0"/>
              </a:rPr>
              <a:t>Jewish philosopher in Egypt; a contemporary of Jesus</a:t>
            </a:r>
            <a:endParaRPr lang="en-US" sz="3200" dirty="0">
              <a:latin typeface="CasablancaAntique" pitchFamily="82" charset="0"/>
            </a:endParaRPr>
          </a:p>
          <a:p>
            <a:pPr lvl="1"/>
            <a:r>
              <a:rPr lang="en-US" dirty="0">
                <a:latin typeface="CasablancaAntique" pitchFamily="82" charset="0"/>
              </a:rPr>
              <a:t> Fused and harmonized Greek Philosophy with Jewish theology and belief.</a:t>
            </a:r>
          </a:p>
          <a:p>
            <a:pPr lvl="1"/>
            <a:r>
              <a:rPr lang="en-US" dirty="0">
                <a:latin typeface="CasablancaAntique" pitchFamily="82" charset="0"/>
              </a:rPr>
              <a:t>Referred to God as absolutely transcendent</a:t>
            </a:r>
          </a:p>
          <a:p>
            <a:pPr lvl="2"/>
            <a:r>
              <a:rPr lang="en-US" dirty="0">
                <a:latin typeface="CasablancaAntique" pitchFamily="82" charset="0"/>
              </a:rPr>
              <a:t>Consistent with Jewish tradition</a:t>
            </a:r>
          </a:p>
          <a:p>
            <a:pPr lvl="2"/>
            <a:r>
              <a:rPr lang="en-US" dirty="0">
                <a:latin typeface="CasablancaAntique" pitchFamily="82" charset="0"/>
              </a:rPr>
              <a:t>Means God cannot be described by any mundane properties</a:t>
            </a:r>
          </a:p>
          <a:p>
            <a:pPr lvl="2"/>
            <a:r>
              <a:rPr lang="en-US" dirty="0">
                <a:latin typeface="CasablancaAntique" pitchFamily="82" charset="0"/>
              </a:rPr>
              <a:t>Thus he was the founder of </a:t>
            </a:r>
            <a:r>
              <a:rPr lang="en-US" dirty="0">
                <a:solidFill>
                  <a:schemeClr val="tx2">
                    <a:lumMod val="75000"/>
                    <a:lumOff val="25000"/>
                  </a:schemeClr>
                </a:solidFill>
                <a:latin typeface="CasablancaAntique" pitchFamily="82" charset="0"/>
              </a:rPr>
              <a:t>apophatic</a:t>
            </a:r>
            <a:r>
              <a:rPr lang="en-US" dirty="0">
                <a:latin typeface="CasablancaAntique" pitchFamily="82" charset="0"/>
              </a:rPr>
              <a:t> theology: you can only describe God by what He is not, rather than by what He is</a:t>
            </a:r>
          </a:p>
          <a:p>
            <a:pPr lvl="2"/>
            <a:r>
              <a:rPr lang="en-US" dirty="0">
                <a:latin typeface="CasablancaAntique" pitchFamily="82" charset="0"/>
              </a:rPr>
              <a:t>This seems to require infinity as a property of God</a:t>
            </a:r>
          </a:p>
          <a:p>
            <a:pPr lvl="1"/>
            <a:r>
              <a:rPr lang="en-US" dirty="0">
                <a:latin typeface="CasablancaAntique" pitchFamily="82" charset="0"/>
              </a:rPr>
              <a:t> He is the first to describe God as timeless, existing outside of time.</a:t>
            </a:r>
          </a:p>
        </p:txBody>
      </p:sp>
      <p:pic>
        <p:nvPicPr>
          <p:cNvPr id="5" name="Picture 2" descr="http://www.philosophybasics.com/photos/phil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77351" y="80963"/>
            <a:ext cx="1095375" cy="1471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4155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Old Copperfield" pitchFamily="34" charset="0"/>
              </a:rPr>
              <a:t>Eternity</a:t>
            </a:r>
            <a:endParaRPr lang="en-US" dirty="0"/>
          </a:p>
        </p:txBody>
      </p:sp>
      <p:sp>
        <p:nvSpPr>
          <p:cNvPr id="3" name="Content Placeholder 2"/>
          <p:cNvSpPr>
            <a:spLocks noGrp="1"/>
          </p:cNvSpPr>
          <p:nvPr>
            <p:ph idx="1"/>
          </p:nvPr>
        </p:nvSpPr>
        <p:spPr>
          <a:xfrm>
            <a:off x="1422400" y="1905000"/>
            <a:ext cx="10363199" cy="4572000"/>
          </a:xfrm>
        </p:spPr>
        <p:txBody>
          <a:bodyPr/>
          <a:lstStyle/>
          <a:p>
            <a:r>
              <a:rPr lang="en-US" sz="2800" dirty="0">
                <a:latin typeface="CasablancaAntique" pitchFamily="82" charset="0"/>
              </a:rPr>
              <a:t>Inter-</a:t>
            </a:r>
            <a:r>
              <a:rPr lang="en-US" sz="2800" dirty="0" err="1">
                <a:latin typeface="CasablancaAntique" pitchFamily="82" charset="0"/>
              </a:rPr>
              <a:t>Testamental</a:t>
            </a:r>
            <a:r>
              <a:rPr lang="en-US" sz="2800" dirty="0">
                <a:latin typeface="CasablancaAntique" pitchFamily="82" charset="0"/>
              </a:rPr>
              <a:t> Years </a:t>
            </a:r>
            <a:r>
              <a:rPr lang="en-US" sz="1800" dirty="0">
                <a:latin typeface="CasablancaAntique" pitchFamily="82" charset="0"/>
              </a:rPr>
              <a:t>(what does that mean?)</a:t>
            </a:r>
            <a:endParaRPr lang="en-US" sz="2800" dirty="0">
              <a:latin typeface="CasablancaAntique" pitchFamily="82" charset="0"/>
            </a:endParaRPr>
          </a:p>
          <a:p>
            <a:pPr lvl="1"/>
            <a:r>
              <a:rPr lang="en-US" sz="2400" dirty="0">
                <a:latin typeface="CasablancaAntique" pitchFamily="82" charset="0"/>
              </a:rPr>
              <a:t> Doctrines of heaven/hell, resurrection &amp; after-life, angels &amp; demons are developed</a:t>
            </a:r>
          </a:p>
          <a:p>
            <a:pPr lvl="1"/>
            <a:r>
              <a:rPr lang="en-US" sz="2400" dirty="0">
                <a:latin typeface="CasablancaAntique" pitchFamily="82" charset="0"/>
              </a:rPr>
              <a:t> “this age” vs. “the coming age” (endless time)</a:t>
            </a:r>
          </a:p>
          <a:p>
            <a:r>
              <a:rPr lang="en-US" sz="2800" dirty="0">
                <a:latin typeface="CasablancaAntique" pitchFamily="82" charset="0"/>
              </a:rPr>
              <a:t>New Testament: </a:t>
            </a:r>
            <a:r>
              <a:rPr lang="el-GR" sz="2800" dirty="0"/>
              <a:t>αιων</a:t>
            </a:r>
            <a:r>
              <a:rPr lang="en-US" sz="2800" dirty="0"/>
              <a:t> (</a:t>
            </a:r>
            <a:r>
              <a:rPr lang="en-US" sz="2800" dirty="0" err="1">
                <a:latin typeface="CasablancaAntique" pitchFamily="82" charset="0"/>
              </a:rPr>
              <a:t>aión</a:t>
            </a:r>
            <a:r>
              <a:rPr lang="en-US" sz="2800" dirty="0"/>
              <a:t>)</a:t>
            </a:r>
            <a:r>
              <a:rPr lang="en-US" sz="2800" dirty="0">
                <a:latin typeface="CasablancaAntique" pitchFamily="82" charset="0"/>
              </a:rPr>
              <a:t>, or age</a:t>
            </a:r>
          </a:p>
          <a:p>
            <a:pPr lvl="1"/>
            <a:r>
              <a:rPr lang="en-US" sz="2400" dirty="0">
                <a:latin typeface="CasablancaAntique" pitchFamily="82" charset="0"/>
              </a:rPr>
              <a:t> Time is not viewed as corrupt</a:t>
            </a:r>
          </a:p>
          <a:p>
            <a:pPr lvl="1"/>
            <a:r>
              <a:rPr lang="en-US" sz="2400" dirty="0">
                <a:latin typeface="CasablancaAntique" pitchFamily="82" charset="0"/>
              </a:rPr>
              <a:t> Eternal life is in the context of endless time</a:t>
            </a:r>
          </a:p>
          <a:p>
            <a:pPr lvl="1"/>
            <a:r>
              <a:rPr lang="en-US" sz="2400" dirty="0">
                <a:latin typeface="CasablancaAntique" pitchFamily="82" charset="0"/>
              </a:rPr>
              <a:t> This notion of eternity is central to Christian theology</a:t>
            </a:r>
          </a:p>
          <a:p>
            <a:r>
              <a:rPr lang="en-US" sz="2800" dirty="0">
                <a:latin typeface="CasablancaAntique" pitchFamily="82" charset="0"/>
              </a:rPr>
              <a:t>As we have seen, around the time of Jesus, Greek philosophy and Jewish literature began to intersect.</a:t>
            </a:r>
            <a:endParaRPr lang="en-US" sz="2800" dirty="0"/>
          </a:p>
        </p:txBody>
      </p:sp>
    </p:spTree>
    <p:extLst>
      <p:ext uri="{BB962C8B-B14F-4D97-AF65-F5344CB8AC3E}">
        <p14:creationId xmlns:p14="http://schemas.microsoft.com/office/powerpoint/2010/main" val="2423486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C949B-6AE6-4C43-BE32-3023BB61286B}"/>
              </a:ext>
            </a:extLst>
          </p:cNvPr>
          <p:cNvSpPr>
            <a:spLocks noGrp="1"/>
          </p:cNvSpPr>
          <p:nvPr>
            <p:ph type="title"/>
          </p:nvPr>
        </p:nvSpPr>
        <p:spPr/>
        <p:txBody>
          <a:bodyPr/>
          <a:lstStyle/>
          <a:p>
            <a:r>
              <a:rPr lang="en-US" dirty="0">
                <a:latin typeface="Old Copperfield" panose="020B0604020202020204" pitchFamily="34" charset="0"/>
              </a:rPr>
              <a:t>Plotinus</a:t>
            </a:r>
            <a:br>
              <a:rPr lang="en-US" dirty="0">
                <a:latin typeface="Old Copperfield" panose="020B0604020202020204" pitchFamily="34" charset="0"/>
              </a:rPr>
            </a:br>
            <a:r>
              <a:rPr lang="en-US" sz="2800" dirty="0">
                <a:latin typeface="Old Copperfield" panose="020B0604020202020204" pitchFamily="34" charset="0"/>
              </a:rPr>
              <a:t>(205-270 AD)</a:t>
            </a:r>
            <a:endParaRPr lang="en-US" dirty="0">
              <a:latin typeface="Old Copperfield" panose="020B0604020202020204" pitchFamily="34" charset="0"/>
            </a:endParaRPr>
          </a:p>
        </p:txBody>
      </p:sp>
      <p:sp>
        <p:nvSpPr>
          <p:cNvPr id="3" name="Content Placeholder 2">
            <a:extLst>
              <a:ext uri="{FF2B5EF4-FFF2-40B4-BE49-F238E27FC236}">
                <a16:creationId xmlns:a16="http://schemas.microsoft.com/office/drawing/2014/main" id="{E34E9B5D-A441-46E2-ABB0-9D8F991ED326}"/>
              </a:ext>
            </a:extLst>
          </p:cNvPr>
          <p:cNvSpPr>
            <a:spLocks noGrp="1"/>
          </p:cNvSpPr>
          <p:nvPr>
            <p:ph idx="1"/>
          </p:nvPr>
        </p:nvSpPr>
        <p:spPr>
          <a:xfrm>
            <a:off x="914400" y="2743200"/>
            <a:ext cx="10668000" cy="3962400"/>
          </a:xfrm>
        </p:spPr>
        <p:txBody>
          <a:bodyPr/>
          <a:lstStyle/>
          <a:p>
            <a:r>
              <a:rPr lang="en-US" sz="2800" dirty="0"/>
              <a:t>Greek philosopher, lived in Egypt</a:t>
            </a:r>
          </a:p>
          <a:p>
            <a:r>
              <a:rPr lang="en-US" sz="2800" dirty="0"/>
              <a:t>A Neo-Platonist</a:t>
            </a:r>
          </a:p>
          <a:p>
            <a:r>
              <a:rPr lang="en-US" sz="2800" dirty="0"/>
              <a:t>Author of the Six Enneads, his collected writings</a:t>
            </a:r>
          </a:p>
          <a:p>
            <a:r>
              <a:rPr lang="en-US" sz="2800" dirty="0"/>
              <a:t>First to claim God was infinite based on philosophy rather than Biblical authority</a:t>
            </a:r>
          </a:p>
          <a:p>
            <a:r>
              <a:rPr lang="en-US" sz="2800" dirty="0"/>
              <a:t>Had a complex theory of the infinite: an all-encompassing oneness, totality, and transcendent reality inaccessible to the rational mind </a:t>
            </a:r>
            <a:r>
              <a:rPr lang="en-US" sz="2000" dirty="0"/>
              <a:t>(</a:t>
            </a:r>
            <a:r>
              <a:rPr lang="en-US" sz="2800" dirty="0"/>
              <a:t>except in </a:t>
            </a:r>
            <a:r>
              <a:rPr lang="en-US" sz="2800" dirty="0" err="1"/>
              <a:t>potentia</a:t>
            </a:r>
            <a:r>
              <a:rPr lang="en-US" sz="2000" dirty="0"/>
              <a:t>)</a:t>
            </a:r>
            <a:r>
              <a:rPr lang="en-US" sz="2800" dirty="0"/>
              <a:t>, but accessible by the soul via religious ecstasy </a:t>
            </a:r>
            <a:r>
              <a:rPr lang="en-US" sz="2800"/>
              <a:t>and enlightenment</a:t>
            </a:r>
            <a:endParaRPr lang="en-US" sz="2800" dirty="0"/>
          </a:p>
        </p:txBody>
      </p:sp>
      <p:pic>
        <p:nvPicPr>
          <p:cNvPr id="1026" name="Picture 2" descr="Reconstructed bust believed to represent Plotinus">
            <a:extLst>
              <a:ext uri="{FF2B5EF4-FFF2-40B4-BE49-F238E27FC236}">
                <a16:creationId xmlns:a16="http://schemas.microsoft.com/office/drawing/2014/main" id="{971AB5E6-E469-41C0-969D-629079687C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1" y="152400"/>
            <a:ext cx="1133147"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9016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Old Copperfield" pitchFamily="34" charset="0"/>
              </a:rPr>
              <a:t>St. Augustine</a:t>
            </a:r>
            <a:br>
              <a:rPr lang="en-US" dirty="0">
                <a:latin typeface="Old Copperfield" pitchFamily="34" charset="0"/>
              </a:rPr>
            </a:br>
            <a:r>
              <a:rPr lang="en-US" sz="2800" dirty="0">
                <a:latin typeface="Old Copperfield" pitchFamily="34" charset="0"/>
              </a:rPr>
              <a:t>(354-430 </a:t>
            </a:r>
            <a:r>
              <a:rPr lang="en-US" sz="2800" cap="small" dirty="0">
                <a:latin typeface="Old Copperfield" pitchFamily="34" charset="0"/>
              </a:rPr>
              <a:t>ad</a:t>
            </a:r>
            <a:r>
              <a:rPr lang="en-US" sz="2800" dirty="0">
                <a:latin typeface="Old Copperfield" pitchFamily="34" charset="0"/>
              </a:rPr>
              <a:t>)</a:t>
            </a:r>
          </a:p>
        </p:txBody>
      </p:sp>
      <p:sp>
        <p:nvSpPr>
          <p:cNvPr id="3" name="Content Placeholder 2"/>
          <p:cNvSpPr>
            <a:spLocks noGrp="1"/>
          </p:cNvSpPr>
          <p:nvPr>
            <p:ph idx="1"/>
          </p:nvPr>
        </p:nvSpPr>
        <p:spPr/>
        <p:txBody>
          <a:bodyPr/>
          <a:lstStyle/>
          <a:p>
            <a:r>
              <a:rPr lang="en-US" sz="2800" dirty="0"/>
              <a:t> Born to pagan father and Christian mother</a:t>
            </a:r>
          </a:p>
          <a:p>
            <a:r>
              <a:rPr lang="en-US" sz="2800" dirty="0"/>
              <a:t> Short Bio </a:t>
            </a:r>
            <a:r>
              <a:rPr lang="en-US" sz="1800" dirty="0"/>
              <a:t>(</a:t>
            </a:r>
            <a:r>
              <a:rPr lang="en-US" sz="1800" dirty="0">
                <a:hlinkClick r:id="rId2"/>
              </a:rPr>
              <a:t>video</a:t>
            </a:r>
            <a:r>
              <a:rPr lang="en-US" sz="1800" dirty="0"/>
              <a:t>)</a:t>
            </a:r>
            <a:endParaRPr lang="en-US" sz="2800" dirty="0"/>
          </a:p>
          <a:p>
            <a:r>
              <a:rPr lang="en-US" sz="2400" dirty="0">
                <a:solidFill>
                  <a:srgbClr val="000000"/>
                </a:solidFill>
              </a:rPr>
              <a:t> </a:t>
            </a:r>
            <a:r>
              <a:rPr lang="en-US" sz="2800" dirty="0">
                <a:solidFill>
                  <a:schemeClr val="tx2">
                    <a:lumMod val="60000"/>
                    <a:lumOff val="40000"/>
                  </a:schemeClr>
                </a:solidFill>
              </a:rPr>
              <a:t>Synthesized</a:t>
            </a:r>
            <a:r>
              <a:rPr lang="en-US" sz="2800" dirty="0">
                <a:solidFill>
                  <a:srgbClr val="000000"/>
                </a:solidFill>
              </a:rPr>
              <a:t> </a:t>
            </a:r>
            <a:r>
              <a:rPr lang="en-US" sz="2800" dirty="0"/>
              <a:t>Plato’s philosophy with Christian theology</a:t>
            </a:r>
          </a:p>
          <a:p>
            <a:r>
              <a:rPr lang="en-US" sz="2800" dirty="0"/>
              <a:t> On Infinity</a:t>
            </a:r>
          </a:p>
          <a:p>
            <a:pPr marL="915988" lvl="1" indent="0">
              <a:spcBef>
                <a:spcPts val="1800"/>
              </a:spcBef>
              <a:buNone/>
            </a:pPr>
            <a:r>
              <a:rPr lang="en-US" sz="2400" i="1" dirty="0"/>
              <a:t>Such as say that things infinite are past God's knowledge may just as well leap headlong into this pit of impiety, and say that God knows not all numbers. ... What madman would say so? ... What are we mean wretches that dare presume to limit His knowledge.</a:t>
            </a:r>
            <a:endParaRPr lang="en-US" sz="2400" dirty="0"/>
          </a:p>
        </p:txBody>
      </p:sp>
      <p:pic>
        <p:nvPicPr>
          <p:cNvPr id="2050"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915400" y="1371600"/>
            <a:ext cx="1514476" cy="20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091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theme/theme1.xml><?xml version="1.0" encoding="utf-8"?>
<a:theme xmlns:a="http://schemas.openxmlformats.org/drawingml/2006/main" name="Expedition">
  <a:themeElements>
    <a:clrScheme name="Expedition 2">
      <a:dk1>
        <a:srgbClr val="000000"/>
      </a:dk1>
      <a:lt1>
        <a:srgbClr val="FFFFFF"/>
      </a:lt1>
      <a:dk2>
        <a:srgbClr val="482400"/>
      </a:dk2>
      <a:lt2>
        <a:srgbClr val="808080"/>
      </a:lt2>
      <a:accent1>
        <a:srgbClr val="DFD6C3"/>
      </a:accent1>
      <a:accent2>
        <a:srgbClr val="D69B80"/>
      </a:accent2>
      <a:accent3>
        <a:srgbClr val="FFFFFF"/>
      </a:accent3>
      <a:accent4>
        <a:srgbClr val="000000"/>
      </a:accent4>
      <a:accent5>
        <a:srgbClr val="ECE8DE"/>
      </a:accent5>
      <a:accent6>
        <a:srgbClr val="C28C73"/>
      </a:accent6>
      <a:hlink>
        <a:srgbClr val="993300"/>
      </a:hlink>
      <a:folHlink>
        <a:srgbClr val="666600"/>
      </a:folHlink>
    </a:clrScheme>
    <a:fontScheme name="Expedi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Expedition 1">
        <a:dk1>
          <a:srgbClr val="000000"/>
        </a:dk1>
        <a:lt1>
          <a:srgbClr val="A7947B"/>
        </a:lt1>
        <a:dk2>
          <a:srgbClr val="482400"/>
        </a:dk2>
        <a:lt2>
          <a:srgbClr val="808080"/>
        </a:lt2>
        <a:accent1>
          <a:srgbClr val="DFD6C3"/>
        </a:accent1>
        <a:accent2>
          <a:srgbClr val="D69B80"/>
        </a:accent2>
        <a:accent3>
          <a:srgbClr val="D0C8BF"/>
        </a:accent3>
        <a:accent4>
          <a:srgbClr val="000000"/>
        </a:accent4>
        <a:accent5>
          <a:srgbClr val="ECE8DE"/>
        </a:accent5>
        <a:accent6>
          <a:srgbClr val="C28C73"/>
        </a:accent6>
        <a:hlink>
          <a:srgbClr val="993300"/>
        </a:hlink>
        <a:folHlink>
          <a:srgbClr val="666600"/>
        </a:folHlink>
      </a:clrScheme>
      <a:clrMap bg1="lt1" tx1="dk1" bg2="lt2" tx2="dk2" accent1="accent1" accent2="accent2" accent3="accent3" accent4="accent4" accent5="accent5" accent6="accent6" hlink="hlink" folHlink="folHlink"/>
    </a:extraClrScheme>
    <a:extraClrScheme>
      <a:clrScheme name="Expedition 2">
        <a:dk1>
          <a:srgbClr val="000000"/>
        </a:dk1>
        <a:lt1>
          <a:srgbClr val="FFFFFF"/>
        </a:lt1>
        <a:dk2>
          <a:srgbClr val="482400"/>
        </a:dk2>
        <a:lt2>
          <a:srgbClr val="808080"/>
        </a:lt2>
        <a:accent1>
          <a:srgbClr val="DFD6C3"/>
        </a:accent1>
        <a:accent2>
          <a:srgbClr val="D69B80"/>
        </a:accent2>
        <a:accent3>
          <a:srgbClr val="FFFFFF"/>
        </a:accent3>
        <a:accent4>
          <a:srgbClr val="000000"/>
        </a:accent4>
        <a:accent5>
          <a:srgbClr val="ECE8DE"/>
        </a:accent5>
        <a:accent6>
          <a:srgbClr val="C28C73"/>
        </a:accent6>
        <a:hlink>
          <a:srgbClr val="993300"/>
        </a:hlink>
        <a:folHlink>
          <a:srgbClr val="666600"/>
        </a:folHlink>
      </a:clrScheme>
      <a:clrMap bg1="lt1" tx1="dk1" bg2="lt2" tx2="dk2" accent1="accent1" accent2="accent2" accent3="accent3" accent4="accent4" accent5="accent5" accent6="accent6" hlink="hlink" folHlink="folHlink"/>
    </a:extraClrScheme>
    <a:extraClrScheme>
      <a:clrScheme name="Expedition 3">
        <a:dk1>
          <a:srgbClr val="000000"/>
        </a:dk1>
        <a:lt1>
          <a:srgbClr val="FFFFFF"/>
        </a:lt1>
        <a:dk2>
          <a:srgbClr val="000000"/>
        </a:dk2>
        <a:lt2>
          <a:srgbClr val="333333"/>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Expedition 4">
        <a:dk1>
          <a:srgbClr val="000000"/>
        </a:dk1>
        <a:lt1>
          <a:srgbClr val="9D7643"/>
        </a:lt1>
        <a:dk2>
          <a:srgbClr val="FFFFFF"/>
        </a:dk2>
        <a:lt2>
          <a:srgbClr val="554025"/>
        </a:lt2>
        <a:accent1>
          <a:srgbClr val="CAA966"/>
        </a:accent1>
        <a:accent2>
          <a:srgbClr val="8488AC"/>
        </a:accent2>
        <a:accent3>
          <a:srgbClr val="CCBDB0"/>
        </a:accent3>
        <a:accent4>
          <a:srgbClr val="000000"/>
        </a:accent4>
        <a:accent5>
          <a:srgbClr val="E1D1B8"/>
        </a:accent5>
        <a:accent6>
          <a:srgbClr val="777B9B"/>
        </a:accent6>
        <a:hlink>
          <a:srgbClr val="993300"/>
        </a:hlink>
        <a:folHlink>
          <a:srgbClr val="6666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a Vinci design template">
  <a:themeElements>
    <a:clrScheme name="Office Theme 7">
      <a:dk1>
        <a:srgbClr val="000000"/>
      </a:dk1>
      <a:lt1>
        <a:srgbClr val="FFFFCC"/>
      </a:lt1>
      <a:dk2>
        <a:srgbClr val="60300C"/>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fontScheme name="Office Them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CC"/>
        </a:lt1>
        <a:dk2>
          <a:srgbClr val="60300C"/>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C1D1BD1C3523247903358D0A8AC0422" ma:contentTypeVersion="20" ma:contentTypeDescription="Create a new document." ma:contentTypeScope="" ma:versionID="19fd03f8354e32de1790f517bcded8d1">
  <xsd:schema xmlns:xsd="http://www.w3.org/2001/XMLSchema" xmlns:xs="http://www.w3.org/2001/XMLSchema" xmlns:p="http://schemas.microsoft.com/office/2006/metadata/properties" xmlns:ns1="http://schemas.microsoft.com/sharepoint/v3" xmlns:ns3="52c17e26-d80b-4810-84b5-2d696440855c" xmlns:ns4="75e26a86-27e7-4108-abb5-a9a0ae913c4d" targetNamespace="http://schemas.microsoft.com/office/2006/metadata/properties" ma:root="true" ma:fieldsID="403be1b4dce7c1d624a4218d8a4166fb" ns1:_="" ns3:_="" ns4:_="">
    <xsd:import namespace="http://schemas.microsoft.com/sharepoint/v3"/>
    <xsd:import namespace="52c17e26-d80b-4810-84b5-2d696440855c"/>
    <xsd:import namespace="75e26a86-27e7-4108-abb5-a9a0ae913c4d"/>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EventHashCode" minOccurs="0"/>
                <xsd:element ref="ns4:MediaServiceGenerationTime" minOccurs="0"/>
                <xsd:element ref="ns4:MediaServiceAutoKeyPoints" minOccurs="0"/>
                <xsd:element ref="ns4:MediaServiceKeyPoints" minOccurs="0"/>
                <xsd:element ref="ns4:MediaServiceDateTaken" minOccurs="0"/>
                <xsd:element ref="ns4:MediaLengthInSeconds" minOccurs="0"/>
                <xsd:element ref="ns4:MediaServiceAutoTags" minOccurs="0"/>
                <xsd:element ref="ns4:MediaServiceOCR" minOccurs="0"/>
                <xsd:element ref="ns4:_activity" minOccurs="0"/>
                <xsd:element ref="ns4:MediaServiceObjectDetectorVersions" minOccurs="0"/>
                <xsd:element ref="ns4:MediaServiceLocation" minOccurs="0"/>
                <xsd:element ref="ns1:_ip_UnifiedCompliancePolicyProperties" minOccurs="0"/>
                <xsd:element ref="ns1:_ip_UnifiedCompliancePolicyUIAction" minOccurs="0"/>
                <xsd:element ref="ns4:MediaServiceSystemTag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4" nillable="true" ma:displayName="Unified Compliance Policy Properties" ma:hidden="true" ma:internalName="_ip_UnifiedCompliancePolicyProperties">
      <xsd:simpleType>
        <xsd:restriction base="dms:Note"/>
      </xsd:simpleType>
    </xsd:element>
    <xsd:element name="_ip_UnifiedCompliancePolicyUIAction" ma:index="2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2c17e26-d80b-4810-84b5-2d696440855c"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5e26a86-27e7-4108-abb5-a9a0ae913c4d"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AutoTags" ma:index="19" nillable="true" ma:displayName="Tags" ma:internalName="MediaServiceAutoTags"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_activity" ma:index="21" nillable="true" ma:displayName="_activity" ma:hidden="true" ma:internalName="_activity">
      <xsd:simpleType>
        <xsd:restriction base="dms:Note"/>
      </xsd:simple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element name="MediaServiceLocation" ma:index="23" nillable="true" ma:displayName="Location" ma:description="" ma:indexed="true" ma:internalName="MediaServiceLocation" ma:readOnly="true">
      <xsd:simpleType>
        <xsd:restriction base="dms:Text"/>
      </xsd:simpleType>
    </xsd:element>
    <xsd:element name="MediaServiceSystemTags" ma:index="26" nillable="true" ma:displayName="MediaServiceSystemTags" ma:hidden="true" ma:internalName="MediaServiceSystemTags" ma:readOnly="true">
      <xsd:simpleType>
        <xsd:restriction base="dms:Note"/>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_activity xmlns="75e26a86-27e7-4108-abb5-a9a0ae913c4d" xsi:nil="true"/>
  </documentManagement>
</p:properties>
</file>

<file path=customXml/itemProps1.xml><?xml version="1.0" encoding="utf-8"?>
<ds:datastoreItem xmlns:ds="http://schemas.openxmlformats.org/officeDocument/2006/customXml" ds:itemID="{D1EFC010-F296-4DB8-9008-B6E8A2C02A1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2c17e26-d80b-4810-84b5-2d696440855c"/>
    <ds:schemaRef ds:uri="75e26a86-27e7-4108-abb5-a9a0ae913c4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C0DE515-C768-49F1-B921-6A8E19AA9A99}">
  <ds:schemaRefs>
    <ds:schemaRef ds:uri="http://schemas.microsoft.com/sharepoint/v3/contenttype/forms"/>
  </ds:schemaRefs>
</ds:datastoreItem>
</file>

<file path=customXml/itemProps3.xml><?xml version="1.0" encoding="utf-8"?>
<ds:datastoreItem xmlns:ds="http://schemas.openxmlformats.org/officeDocument/2006/customXml" ds:itemID="{DDB99479-C807-44EC-B766-032CA99BD3A7}">
  <ds:schemaRefs>
    <ds:schemaRef ds:uri="http://purl.org/dc/dcmitype/"/>
    <ds:schemaRef ds:uri="http://schemas.openxmlformats.org/package/2006/metadata/core-properties"/>
    <ds:schemaRef ds:uri="http://schemas.microsoft.com/sharepoint/v3"/>
    <ds:schemaRef ds:uri="http://purl.org/dc/terms/"/>
    <ds:schemaRef ds:uri="http://schemas.microsoft.com/office/2006/documentManagement/types"/>
    <ds:schemaRef ds:uri="http://schemas.microsoft.com/office/2006/metadata/properties"/>
    <ds:schemaRef ds:uri="http://www.w3.org/XML/1998/namespace"/>
    <ds:schemaRef ds:uri="52c17e26-d80b-4810-84b5-2d696440855c"/>
    <ds:schemaRef ds:uri="http://schemas.microsoft.com/office/infopath/2007/PartnerControls"/>
    <ds:schemaRef ds:uri="75e26a86-27e7-4108-abb5-a9a0ae913c4d"/>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3917</TotalTime>
  <Words>1927</Words>
  <Application>Microsoft Office PowerPoint</Application>
  <PresentationFormat>Widescreen</PresentationFormat>
  <Paragraphs>111</Paragraphs>
  <Slides>20</Slides>
  <Notes>1</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20</vt:i4>
      </vt:variant>
    </vt:vector>
  </HeadingPairs>
  <TitlesOfParts>
    <vt:vector size="32" baseType="lpstr">
      <vt:lpstr>Times New Roman</vt:lpstr>
      <vt:lpstr>Old Copperfield</vt:lpstr>
      <vt:lpstr>Wingdings</vt:lpstr>
      <vt:lpstr>Parchment MF</vt:lpstr>
      <vt:lpstr>Arial Black</vt:lpstr>
      <vt:lpstr>CasablancaAntique</vt:lpstr>
      <vt:lpstr>Arial</vt:lpstr>
      <vt:lpstr>Calibri</vt:lpstr>
      <vt:lpstr>Courier New</vt:lpstr>
      <vt:lpstr>Narkisim</vt:lpstr>
      <vt:lpstr>Expedition</vt:lpstr>
      <vt:lpstr>Da Vinci design template</vt:lpstr>
      <vt:lpstr>The Divine Infinite</vt:lpstr>
      <vt:lpstr>Alerts</vt:lpstr>
      <vt:lpstr>“Infinity” by Anna Fine Foer</vt:lpstr>
      <vt:lpstr>Eternity</vt:lpstr>
      <vt:lpstr>Eternity</vt:lpstr>
      <vt:lpstr>Philo of Alexandria (20 BCE – 50 CE)</vt:lpstr>
      <vt:lpstr>Eternity</vt:lpstr>
      <vt:lpstr>Plotinus (205-270 AD)</vt:lpstr>
      <vt:lpstr>St. Augustine (354-430 ad)</vt:lpstr>
      <vt:lpstr>St. Augustine (354-430 ad)</vt:lpstr>
      <vt:lpstr>St. Gregory of Nyssa (335-395 AD)</vt:lpstr>
      <vt:lpstr>St. Gregory of Nyssa (335-395 AD)</vt:lpstr>
      <vt:lpstr>St. Gregory of Nyssa (335-395 AD)</vt:lpstr>
      <vt:lpstr>St. Gregory of Nyssa (335-395 AD)</vt:lpstr>
      <vt:lpstr>Maimonides (1135-1204 a.d.)</vt:lpstr>
      <vt:lpstr>Maimonides (1135-1204 a.d.)</vt:lpstr>
      <vt:lpstr>St. Thomas Aquinas (1225-1274 a.d.)</vt:lpstr>
      <vt:lpstr>St. Thomas Aquinas (1225-1274 a.d.)</vt:lpstr>
      <vt:lpstr>Galileo Galilei (1564-1642 a.d.)</vt:lpstr>
      <vt:lpstr>finis…   …infini!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Computer Science is the first engineering discipline in which the complexity of the objects created is limited solely by the skill of the creator, and not by  the strength of raw materials.</dc:title>
  <dc:creator>David J. Stucki</dc:creator>
  <cp:lastModifiedBy>Stucki, David</cp:lastModifiedBy>
  <cp:revision>86</cp:revision>
  <cp:lastPrinted>1601-01-01T00:00:00Z</cp:lastPrinted>
  <dcterms:created xsi:type="dcterms:W3CDTF">2001-05-07T04:07:40Z</dcterms:created>
  <dcterms:modified xsi:type="dcterms:W3CDTF">2024-10-09T12:29:09Z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0x0101001C1D1BD1C3523247903358D0A8AC0422</vt:lpwstr>
  </property>
</Properties>
</file>