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4"/>
  </p:sldMasterIdLst>
  <p:notesMasterIdLst>
    <p:notesMasterId r:id="rId10"/>
  </p:notesMasterIdLst>
  <p:handoutMasterIdLst>
    <p:handoutMasterId r:id="rId11"/>
  </p:handoutMasterIdLst>
  <p:sldIdLst>
    <p:sldId id="257" r:id="rId5"/>
    <p:sldId id="276" r:id="rId6"/>
    <p:sldId id="275" r:id="rId7"/>
    <p:sldId id="274" r:id="rId8"/>
    <p:sldId id="277" r:id="rId9"/>
  </p:sldIdLst>
  <p:sldSz cx="12188825" cy="6858000"/>
  <p:notesSz cx="6858000" cy="9144000"/>
  <p:embeddedFontLst>
    <p:embeddedFont>
      <p:font typeface="AR CARTER" panose="02000000000000000000" pitchFamily="2" charset="0"/>
      <p:regular r:id="rId12"/>
    </p:embeddedFont>
    <p:embeddedFont>
      <p:font typeface="AR DESTINE" panose="02000000000000000000" pitchFamily="2" charset="0"/>
      <p:regular r:id="rId13"/>
    </p:embeddedFont>
    <p:embeddedFont>
      <p:font typeface="Budmo Jiggler" panose="00000400000000000000" pitchFamily="2" charset="0"/>
      <p:regular r:id="rId14"/>
      <p:bold r:id="rId15"/>
    </p:embeddedFont>
    <p:embeddedFont>
      <p:font typeface="Century Gothic" panose="020B0502020202020204" pitchFamily="34" charset="0"/>
      <p:regular r:id="rId16"/>
      <p:bold r:id="rId17"/>
      <p:italic r:id="rId18"/>
      <p:boldItalic r:id="rId19"/>
    </p:embeddedFont>
    <p:embeddedFont>
      <p:font typeface="Euphemia" panose="020B0503040102020104" pitchFamily="34" charset="0"/>
      <p:regular r:id="rId20"/>
    </p:embeddedFont>
    <p:embeddedFont>
      <p:font typeface="Palatino Linotype" panose="02040502050505030304" pitchFamily="18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2496">
          <p15:clr>
            <a:srgbClr val="A4A3A4"/>
          </p15:clr>
        </p15:guide>
        <p15:guide id="3" orient="horz" pos="2880">
          <p15:clr>
            <a:srgbClr val="A4A3A4"/>
          </p15:clr>
        </p15:guide>
        <p15:guide id="4" orient="horz" pos="1056">
          <p15:clr>
            <a:srgbClr val="A4A3A4"/>
          </p15:clr>
        </p15:guide>
        <p15:guide id="5" orient="horz" pos="3888">
          <p15:clr>
            <a:srgbClr val="A4A3A4"/>
          </p15:clr>
        </p15:guide>
        <p15:guide id="6" orient="horz" pos="240">
          <p15:clr>
            <a:srgbClr val="A4A3A4"/>
          </p15:clr>
        </p15:guide>
        <p15:guide id="7" pos="3839">
          <p15:clr>
            <a:srgbClr val="A4A3A4"/>
          </p15:clr>
        </p15:guide>
        <p15:guide id="8" pos="527">
          <p15:clr>
            <a:srgbClr val="A4A3A4"/>
          </p15:clr>
        </p15:guide>
        <p15:guide id="9" pos="815">
          <p15:clr>
            <a:srgbClr val="A4A3A4"/>
          </p15:clr>
        </p15:guide>
        <p15:guide id="10" pos="6863">
          <p15:clr>
            <a:srgbClr val="A4A3A4"/>
          </p15:clr>
        </p15:guide>
        <p15:guide id="11" pos="6143">
          <p15:clr>
            <a:srgbClr val="A4A3A4"/>
          </p15:clr>
        </p15:guide>
        <p15:guide id="12" pos="470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261" autoAdjust="0"/>
    <p:restoredTop sz="94660"/>
  </p:normalViewPr>
  <p:slideViewPr>
    <p:cSldViewPr>
      <p:cViewPr varScale="1">
        <p:scale>
          <a:sx n="109" d="100"/>
          <a:sy n="109" d="100"/>
        </p:scale>
        <p:origin x="864" y="108"/>
      </p:cViewPr>
      <p:guideLst>
        <p:guide orient="horz" pos="2160"/>
        <p:guide orient="horz" pos="2496"/>
        <p:guide orient="horz" pos="2880"/>
        <p:guide orient="horz" pos="1056"/>
        <p:guide orient="horz" pos="3888"/>
        <p:guide orient="horz" pos="240"/>
        <p:guide pos="3839"/>
        <p:guide pos="527"/>
        <p:guide pos="815"/>
        <p:guide pos="6863"/>
        <p:guide pos="6143"/>
        <p:guide pos="470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6" d="100"/>
          <a:sy n="76" d="100"/>
        </p:scale>
        <p:origin x="1680" y="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font" Target="fonts/font10.fntdata"/><Relationship Id="rId7" Type="http://schemas.openxmlformats.org/officeDocument/2006/relationships/slide" Target="slides/slide3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24" Type="http://schemas.openxmlformats.org/officeDocument/2006/relationships/font" Target="fonts/font13.fntdata"/><Relationship Id="rId5" Type="http://schemas.openxmlformats.org/officeDocument/2006/relationships/slide" Target="slides/slide1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8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5A207F-0F91-42F2-96D0-049C6003623B}" type="datetimeFigureOut">
              <a:rPr lang="en-US"/>
              <a:t>9/24/2024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567D4A-04CB-4EDF-8FB1-342A02FC8EC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0125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CC13F5-F2B1-464B-BE8F-27ABFBD2FBDE}" type="datetimeFigureOut">
              <a:rPr lang="en-US"/>
              <a:t>9/24/2024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1351F-DBB1-4664-ADA9-83BC7CB8848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236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microsoft.com/office/2007/relationships/hdphoto" Target="../media/hdphoto2.wdp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ltGray">
      <p:bgPr>
        <a:blipFill dpi="0"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osiaicBubbles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08412" y="152400"/>
            <a:ext cx="4648200" cy="1066800"/>
          </a:xfrm>
        </p:spPr>
        <p:txBody>
          <a:bodyPr>
            <a:normAutofit/>
          </a:bodyPr>
          <a:lstStyle>
            <a:lvl1pPr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0412" y="5943600"/>
            <a:ext cx="2895600" cy="762000"/>
          </a:xfrm>
          <a:noFill/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7859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alphaModFix amt="30000"/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7391398" cy="1143000"/>
          </a:xfrm>
          <a:solidFill>
            <a:schemeClr val="accent6">
              <a:lumMod val="20000"/>
              <a:lumOff val="80000"/>
              <a:alpha val="10000"/>
            </a:schemeClr>
          </a:solidFill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20000"/>
              <a:lumOff val="80000"/>
              <a:alpha val="10000"/>
            </a:schemeClr>
          </a:solidFill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  <a:lvl2pPr>
              <a:defRPr>
                <a:solidFill>
                  <a:schemeClr val="accent5"/>
                </a:solidFill>
              </a:defRPr>
            </a:lvl2pPr>
            <a:lvl3pPr>
              <a:defRPr>
                <a:solidFill>
                  <a:schemeClr val="accent5"/>
                </a:solidFill>
              </a:defRPr>
            </a:lvl3pPr>
            <a:lvl4pPr>
              <a:defRPr>
                <a:solidFill>
                  <a:schemeClr val="accent5"/>
                </a:solidFill>
              </a:defRPr>
            </a:lvl4pPr>
            <a:lvl5pPr>
              <a:defRPr>
                <a:solidFill>
                  <a:schemeClr val="accent5"/>
                </a:solidFill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80540" y="6356351"/>
            <a:ext cx="457472" cy="365125"/>
          </a:xfrm>
        </p:spPr>
        <p:txBody>
          <a:bodyPr/>
          <a:lstStyle/>
          <a:p>
            <a:fld id="{81FEFA0A-2F20-4B60-98C6-5FFDA469AA1C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8C6B20-7B8B-41B0-8F39-7612AE4B08D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80000"/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MosiaicBubbl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85211" y="0"/>
            <a:ext cx="3506790" cy="1670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492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alphaModFix amt="45000"/>
            <a:lum/>
          </a:blip>
          <a:srcRect/>
          <a:tile tx="0" ty="0" sx="20000" sy="2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7391398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20000"/>
              <a:lumOff val="80000"/>
              <a:alpha val="30000"/>
            </a:schemeClr>
          </a:solidFill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80540" y="6356351"/>
            <a:ext cx="457472" cy="365125"/>
          </a:xfrm>
        </p:spPr>
        <p:txBody>
          <a:bodyPr/>
          <a:lstStyle/>
          <a:p>
            <a:fld id="{81FEFA0A-2F20-4B60-98C6-5FFDA469AA1C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8C6B20-7B8B-41B0-8F39-7612AE4B08D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685211" y="0"/>
            <a:ext cx="3506790" cy="1670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463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035" y="1676401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AEA3F-BC83-4494-8BB2-CF9729692A8C}" type="datetime1">
              <a:rPr lang="en-US" smtClean="0"/>
              <a:t>9/24/2024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FFE6CEC-32AA-4712-841A-4425037DCA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685211" y="0"/>
            <a:ext cx="3506790" cy="1670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451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9601200" cy="4495800"/>
          </a:xfrm>
          <a:prstGeom prst="rect">
            <a:avLst/>
          </a:prstGeom>
          <a:solidFill>
            <a:schemeClr val="bg2">
              <a:alpha val="7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7178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41B0D41C-F0D3-49F0-8041-67FC705A40C6}" type="datetime1">
              <a:rPr lang="en-US" smtClean="0"/>
              <a:pPr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512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739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5" r:id="rId3"/>
    <p:sldLayoutId id="2147483664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8600" algn="l" defTabSz="914400" rtl="0" eaLnBrk="1" latinLnBrk="0" hangingPunct="1">
        <a:lnSpc>
          <a:spcPct val="90000"/>
        </a:lnSpc>
        <a:spcBef>
          <a:spcPts val="1600"/>
        </a:spcBef>
        <a:buClr>
          <a:schemeClr val="accent6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6"/>
        </a:buClr>
        <a:buFont typeface="Euphemia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6"/>
        </a:buClr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6"/>
        </a:buClr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6"/>
        </a:buClr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70312" y="152400"/>
            <a:ext cx="4648200" cy="1066800"/>
          </a:xfrm>
        </p:spPr>
        <p:txBody>
          <a:bodyPr/>
          <a:lstStyle/>
          <a:p>
            <a:pPr algn="ctr"/>
            <a:r>
              <a:rPr lang="en-US" dirty="0">
                <a:latin typeface="+mn-lt"/>
              </a:rPr>
              <a:t>To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46612" y="5943600"/>
            <a:ext cx="2895600" cy="762000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en-US" sz="4000" dirty="0"/>
              <a:t>and Beyond...</a:t>
            </a:r>
          </a:p>
        </p:txBody>
      </p:sp>
    </p:spTree>
    <p:extLst>
      <p:ext uri="{BB962C8B-B14F-4D97-AF65-F5344CB8AC3E}">
        <p14:creationId xmlns:p14="http://schemas.microsoft.com/office/powerpoint/2010/main" val="75228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49871BD-5923-4281-BDBA-A20BBD2E91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687" y="0"/>
            <a:ext cx="101954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384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A050D8-8CA1-474C-A28B-9D46E9D6FE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3813" y="609600"/>
            <a:ext cx="9601200" cy="5791200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sz="5100" dirty="0">
                <a:latin typeface="AR DESTINE" panose="02000000000000000000" pitchFamily="2" charset="0"/>
              </a:rPr>
              <a:t>Our knowledge can only be </a:t>
            </a:r>
            <a:r>
              <a:rPr lang="en-US" sz="51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 DESTINE" panose="02000000000000000000" pitchFamily="2" charset="0"/>
              </a:rPr>
              <a:t>finite</a:t>
            </a:r>
            <a:r>
              <a:rPr lang="en-US" sz="5100" dirty="0">
                <a:latin typeface="AR DESTINE" panose="02000000000000000000" pitchFamily="2" charset="0"/>
              </a:rPr>
              <a:t>,</a:t>
            </a:r>
            <a:br>
              <a:rPr lang="en-US" sz="5100" dirty="0">
                <a:latin typeface="AR DESTINE" panose="02000000000000000000" pitchFamily="2" charset="0"/>
              </a:rPr>
            </a:br>
            <a:r>
              <a:rPr lang="en-US" sz="5100" dirty="0">
                <a:latin typeface="AR DESTINE" panose="02000000000000000000" pitchFamily="2" charset="0"/>
              </a:rPr>
              <a:t>while our ignorance</a:t>
            </a:r>
            <a:br>
              <a:rPr lang="en-US" sz="5100" dirty="0">
                <a:latin typeface="AR DESTINE" panose="02000000000000000000" pitchFamily="2" charset="0"/>
              </a:rPr>
            </a:br>
            <a:r>
              <a:rPr lang="en-US" sz="5100" dirty="0">
                <a:latin typeface="AR DESTINE" panose="02000000000000000000" pitchFamily="2" charset="0"/>
              </a:rPr>
              <a:t>must necessarily be </a:t>
            </a:r>
            <a:r>
              <a:rPr lang="en-US" sz="5100" dirty="0">
                <a:solidFill>
                  <a:schemeClr val="accent4">
                    <a:lumMod val="75000"/>
                  </a:schemeClr>
                </a:solidFill>
                <a:latin typeface="AR DESTINE" panose="02000000000000000000" pitchFamily="2" charset="0"/>
              </a:rPr>
              <a:t>infinite</a:t>
            </a:r>
            <a:r>
              <a:rPr lang="en-US" sz="5100" dirty="0">
                <a:latin typeface="AR DESTINE" panose="02000000000000000000" pitchFamily="2" charset="0"/>
              </a:rPr>
              <a:t>.</a:t>
            </a:r>
          </a:p>
          <a:p>
            <a:pPr lvl="1" algn="r">
              <a:buFont typeface="Wingdings" pitchFamily="2" charset="2"/>
              <a:buChar char="Ø"/>
            </a:pPr>
            <a:r>
              <a:rPr lang="en-US" sz="2600" dirty="0"/>
              <a:t>Karl Popper (1902-1994)</a:t>
            </a:r>
          </a:p>
          <a:p>
            <a:pPr marL="0" indent="0" algn="ctr">
              <a:buNone/>
            </a:pPr>
            <a:r>
              <a:rPr lang="en-US" sz="5100" dirty="0">
                <a:latin typeface="AR DESTINE" panose="02000000000000000000" pitchFamily="2" charset="0"/>
              </a:rPr>
              <a:t>The only way to comprehend what mathematicians mean by </a:t>
            </a:r>
            <a:r>
              <a:rPr lang="en-US" sz="5100" dirty="0">
                <a:solidFill>
                  <a:schemeClr val="accent4">
                    <a:lumMod val="75000"/>
                  </a:schemeClr>
                </a:solidFill>
                <a:latin typeface="AR DESTINE" panose="02000000000000000000" pitchFamily="2" charset="0"/>
              </a:rPr>
              <a:t>Infinity</a:t>
            </a:r>
            <a:br>
              <a:rPr lang="en-US" sz="5100" dirty="0">
                <a:latin typeface="AR DESTINE" panose="02000000000000000000" pitchFamily="2" charset="0"/>
              </a:rPr>
            </a:br>
            <a:r>
              <a:rPr lang="en-US" sz="5100" dirty="0">
                <a:latin typeface="AR DESTINE" panose="02000000000000000000" pitchFamily="2" charset="0"/>
              </a:rPr>
              <a:t>is to contemplate the</a:t>
            </a:r>
            <a:br>
              <a:rPr lang="en-US" sz="5100" dirty="0">
                <a:latin typeface="AR DESTINE" panose="02000000000000000000" pitchFamily="2" charset="0"/>
              </a:rPr>
            </a:br>
            <a:r>
              <a:rPr lang="en-US" sz="5100" dirty="0">
                <a:latin typeface="AR DESTINE" panose="02000000000000000000" pitchFamily="2" charset="0"/>
              </a:rPr>
              <a:t>extent of </a:t>
            </a:r>
            <a:r>
              <a:rPr lang="en-US" sz="51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 DESTINE" panose="02000000000000000000" pitchFamily="2" charset="0"/>
              </a:rPr>
              <a:t>human stupidity</a:t>
            </a:r>
            <a:r>
              <a:rPr lang="en-US" sz="5100" dirty="0">
                <a:latin typeface="AR DESTINE" panose="02000000000000000000" pitchFamily="2" charset="0"/>
              </a:rPr>
              <a:t>.</a:t>
            </a:r>
          </a:p>
          <a:p>
            <a:pPr lvl="1" algn="r">
              <a:buFont typeface="Wingdings" pitchFamily="2" charset="2"/>
              <a:buChar char="Ø"/>
            </a:pPr>
            <a:r>
              <a:rPr lang="en-US" sz="2600" dirty="0"/>
              <a:t>Voltaire (1694-1778)</a:t>
            </a:r>
          </a:p>
          <a:p>
            <a:pPr marL="0" indent="0" algn="ctr">
              <a:buNone/>
            </a:pPr>
            <a:r>
              <a:rPr lang="en-US" sz="5100" dirty="0">
                <a:latin typeface="AR DESTINE" panose="02000000000000000000" pitchFamily="2" charset="0"/>
              </a:rPr>
              <a:t>Two things are </a:t>
            </a:r>
            <a:r>
              <a:rPr lang="en-US" sz="5100" dirty="0">
                <a:solidFill>
                  <a:schemeClr val="accent4">
                    <a:lumMod val="75000"/>
                  </a:schemeClr>
                </a:solidFill>
                <a:latin typeface="AR DESTINE" panose="02000000000000000000" pitchFamily="2" charset="0"/>
              </a:rPr>
              <a:t>infinite</a:t>
            </a:r>
            <a:r>
              <a:rPr lang="en-US" sz="5100" dirty="0">
                <a:latin typeface="AR DESTINE" panose="02000000000000000000" pitchFamily="2" charset="0"/>
              </a:rPr>
              <a:t>:</a:t>
            </a:r>
            <a:br>
              <a:rPr lang="en-US" sz="5100" dirty="0">
                <a:latin typeface="AR DESTINE" panose="02000000000000000000" pitchFamily="2" charset="0"/>
              </a:rPr>
            </a:br>
            <a:r>
              <a:rPr lang="en-US" sz="5100" dirty="0">
                <a:latin typeface="AR DESTINE" panose="02000000000000000000" pitchFamily="2" charset="0"/>
              </a:rPr>
              <a:t>the universe and </a:t>
            </a:r>
            <a:r>
              <a:rPr lang="en-US" sz="51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 DESTINE" panose="02000000000000000000" pitchFamily="2" charset="0"/>
              </a:rPr>
              <a:t>human stupidity</a:t>
            </a:r>
            <a:r>
              <a:rPr lang="en-US" sz="5100" dirty="0">
                <a:latin typeface="AR DESTINE" panose="02000000000000000000" pitchFamily="2" charset="0"/>
              </a:rPr>
              <a:t>;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5100" i="1" dirty="0">
                <a:solidFill>
                  <a:srgbClr val="00B0F0"/>
                </a:solidFill>
                <a:latin typeface="AR DESTINE" panose="02000000000000000000" pitchFamily="2" charset="0"/>
              </a:rPr>
              <a:t>and I'm not sure about the universe.</a:t>
            </a:r>
          </a:p>
          <a:p>
            <a:pPr lvl="1" algn="r">
              <a:buFont typeface="Wingdings" pitchFamily="2" charset="2"/>
              <a:buChar char="Ø"/>
            </a:pPr>
            <a:r>
              <a:rPr lang="en-US" sz="2600" dirty="0"/>
              <a:t>Albert Einstein (1879-1955)</a:t>
            </a:r>
          </a:p>
          <a:p>
            <a:pPr lvl="1" algn="r">
              <a:buFont typeface="Wingdings" pitchFamily="2" charset="2"/>
              <a:buChar char="Ø"/>
            </a:pPr>
            <a:endParaRPr lang="en-US" sz="4000" dirty="0">
              <a:solidFill>
                <a:schemeClr val="accent6">
                  <a:lumMod val="50000"/>
                </a:schemeClr>
              </a:solidFill>
              <a:latin typeface="AR CARTER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759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3BBC3-6CD4-4637-821A-613A1FA08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Ok, now it's your turn to do math...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D9C7AE-9D86-4D59-A4E4-8BD45A006EC8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6">
              <a:lumMod val="20000"/>
              <a:lumOff val="80000"/>
              <a:alpha val="4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dirty="0"/>
              <a:t>In your groups, work together to fill out the</a:t>
            </a:r>
          </a:p>
          <a:p>
            <a:pPr marL="0" indent="0" algn="ctr">
              <a:buNone/>
            </a:pPr>
            <a:r>
              <a:rPr lang="en-US" sz="2800" cap="small" dirty="0">
                <a:solidFill>
                  <a:srgbClr val="7030A0"/>
                </a:solidFill>
                <a:latin typeface="Budmo Jiggler" panose="00000400000000000000" pitchFamily="2" charset="0"/>
              </a:rPr>
              <a:t>Greek Mathematics Worksheet</a:t>
            </a:r>
            <a:endParaRPr lang="en-US" cap="small" dirty="0">
              <a:solidFill>
                <a:srgbClr val="7030A0"/>
              </a:solidFill>
              <a:latin typeface="Budmo Jiggler" panose="00000400000000000000" pitchFamily="2" charset="0"/>
            </a:endParaRPr>
          </a:p>
          <a:p>
            <a:pPr marL="0" indent="0">
              <a:buNone/>
            </a:pPr>
            <a:endParaRPr lang="en-US" cap="small" dirty="0"/>
          </a:p>
        </p:txBody>
      </p:sp>
    </p:spTree>
    <p:extLst>
      <p:ext uri="{BB962C8B-B14F-4D97-AF65-F5344CB8AC3E}">
        <p14:creationId xmlns:p14="http://schemas.microsoft.com/office/powerpoint/2010/main" val="3423054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3DD69-F96E-43E9-B1C0-C8E0C0A69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655050-65EB-4B48-8801-AF13C9ADB7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Take the handout that has some short writing prompts.</a:t>
            </a:r>
          </a:p>
          <a:p>
            <a:pPr lvl="1"/>
            <a:r>
              <a:rPr lang="en-US" sz="2400" dirty="0"/>
              <a:t>Over </a:t>
            </a:r>
            <a:r>
              <a:rPr lang="en-US" sz="2400"/>
              <a:t>the last </a:t>
            </a:r>
            <a:r>
              <a:rPr lang="en-US" sz="2400" dirty="0"/>
              <a:t>day </a:t>
            </a:r>
            <a:r>
              <a:rPr lang="en-US" sz="2400"/>
              <a:t>or two you should have reflected </a:t>
            </a:r>
            <a:r>
              <a:rPr lang="en-US" sz="2400" dirty="0"/>
              <a:t>on the readings </a:t>
            </a:r>
            <a:r>
              <a:rPr lang="en-US" sz="2400"/>
              <a:t>and filled </a:t>
            </a:r>
            <a:r>
              <a:rPr lang="en-US" sz="2400" dirty="0"/>
              <a:t>out this part of the worksheet.</a:t>
            </a:r>
          </a:p>
          <a:p>
            <a:pPr lvl="1"/>
            <a:r>
              <a:rPr lang="en-US" sz="2400"/>
              <a:t>Now over the weekend, </a:t>
            </a:r>
            <a:r>
              <a:rPr lang="en-US" sz="2400" dirty="0"/>
              <a:t>follow the instructions for the larger writing assignment to compose an essay that pulls ideas from the work you did on the worksheet.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>
                <a:solidFill>
                  <a:schemeClr val="accent2"/>
                </a:solidFill>
              </a:rPr>
              <a:t>Monday, </a:t>
            </a:r>
            <a:r>
              <a:rPr lang="en-US" sz="2400">
                <a:solidFill>
                  <a:schemeClr val="accent2"/>
                </a:solidFill>
              </a:rPr>
              <a:t>September 30: </a:t>
            </a:r>
            <a:r>
              <a:rPr lang="en-US" sz="2400" dirty="0">
                <a:solidFill>
                  <a:schemeClr val="accent2"/>
                </a:solidFill>
              </a:rPr>
              <a:t>turn in both the worksheet and the well-written essay.</a:t>
            </a:r>
          </a:p>
        </p:txBody>
      </p:sp>
    </p:spTree>
    <p:extLst>
      <p:ext uri="{BB962C8B-B14F-4D97-AF65-F5344CB8AC3E}">
        <p14:creationId xmlns:p14="http://schemas.microsoft.com/office/powerpoint/2010/main" val="892072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Hexagonal design templat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accent4"/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Hexagonal design slides.potx" id="{12658BD0-7259-4A0F-91D4-55B50BBE9BFD}" vid="{57622FE6-AF39-47E3-8976-1D25291C345B}"/>
    </a:ext>
  </a:extLst>
</a:theme>
</file>

<file path=ppt/theme/theme2.xml><?xml version="1.0" encoding="utf-8"?>
<a:theme xmlns:a="http://schemas.openxmlformats.org/drawingml/2006/main" name="Office Theme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2427FAC-CD3A-494C-985C-09E26C5EA507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40262f94-9f35-4ac3-9a90-690165a166b7"/>
    <ds:schemaRef ds:uri="a4f35948-e619-41b3-aa29-22878b09cfd2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11D6E40-F509-498A-BF02-00C895783B4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5ED73A5-C2D2-4D49-BB89-167E8E32C9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3288</TotalTime>
  <Words>176</Words>
  <Application>Microsoft Office PowerPoint</Application>
  <PresentationFormat>Custom</PresentationFormat>
  <Paragraphs>18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Arial</vt:lpstr>
      <vt:lpstr>AR CARTER</vt:lpstr>
      <vt:lpstr>Century Gothic</vt:lpstr>
      <vt:lpstr>AR DESTINE</vt:lpstr>
      <vt:lpstr>Euphemia</vt:lpstr>
      <vt:lpstr>Wingdings</vt:lpstr>
      <vt:lpstr>Palatino Linotype</vt:lpstr>
      <vt:lpstr>Budmo Jiggler</vt:lpstr>
      <vt:lpstr>Hexagonal design template</vt:lpstr>
      <vt:lpstr>To</vt:lpstr>
      <vt:lpstr>PowerPoint Presentation</vt:lpstr>
      <vt:lpstr>PowerPoint Presentation</vt:lpstr>
      <vt:lpstr>Ok, now it's your turn to do math...</vt:lpstr>
      <vt:lpstr>Homework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Stucki, David</dc:creator>
  <cp:lastModifiedBy>Stucki, David</cp:lastModifiedBy>
  <cp:revision>143</cp:revision>
  <dcterms:created xsi:type="dcterms:W3CDTF">2020-08-23T13:23:40Z</dcterms:created>
  <dcterms:modified xsi:type="dcterms:W3CDTF">2024-09-25T00:20:05Z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74063900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